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308" r:id="rId2"/>
    <p:sldId id="258" r:id="rId3"/>
    <p:sldId id="300" r:id="rId4"/>
    <p:sldId id="305" r:id="rId5"/>
    <p:sldId id="297" r:id="rId6"/>
    <p:sldId id="307" r:id="rId7"/>
    <p:sldId id="306" r:id="rId8"/>
    <p:sldId id="304" r:id="rId9"/>
    <p:sldId id="299" r:id="rId10"/>
    <p:sldId id="309"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8EB"/>
    <a:srgbClr val="EEEFF3"/>
    <a:srgbClr val="0000DD"/>
    <a:srgbClr val="F6F5F3"/>
    <a:srgbClr val="6D2077"/>
    <a:srgbClr val="923099"/>
    <a:srgbClr val="00338D"/>
    <a:srgbClr val="BC204B"/>
    <a:srgbClr val="F68D2E"/>
    <a:srgbClr val="EA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60" autoAdjust="0"/>
    <p:restoredTop sz="96433" autoAdjust="0"/>
  </p:normalViewPr>
  <p:slideViewPr>
    <p:cSldViewPr snapToGrid="0" showGuides="1">
      <p:cViewPr varScale="1">
        <p:scale>
          <a:sx n="74" d="100"/>
          <a:sy n="74" d="100"/>
        </p:scale>
        <p:origin x="918" y="72"/>
      </p:cViewPr>
      <p:guideLst/>
    </p:cSldViewPr>
  </p:slideViewPr>
  <p:outlineViewPr>
    <p:cViewPr>
      <p:scale>
        <a:sx n="33" d="100"/>
        <a:sy n="33" d="100"/>
      </p:scale>
      <p:origin x="0" y="-548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63556712794959E-2"/>
          <c:y val="0.10210835631937215"/>
          <c:w val="0.36257131878000048"/>
          <c:h val="0.93202491766096185"/>
        </c:manualLayout>
      </c:layout>
      <c:doughnutChart>
        <c:varyColors val="1"/>
        <c:ser>
          <c:idx val="0"/>
          <c:order val="0"/>
          <c:tx>
            <c:strRef>
              <c:f>Sheet1!$B$1</c:f>
              <c:strCache>
                <c:ptCount val="1"/>
                <c:pt idx="0">
                  <c:v>Sales</c:v>
                </c:pt>
              </c:strCache>
            </c:strRef>
          </c:tx>
          <c:spPr>
            <a:ln w="9525"/>
          </c:spPr>
          <c:dPt>
            <c:idx val="0"/>
            <c:bubble3D val="0"/>
            <c:spPr>
              <a:solidFill>
                <a:srgbClr val="00338D"/>
              </a:solidFill>
              <a:ln w="9525">
                <a:solidFill>
                  <a:schemeClr val="lt1"/>
                </a:solidFill>
              </a:ln>
              <a:effectLst/>
            </c:spPr>
            <c:extLst xmlns:c16r2="http://schemas.microsoft.com/office/drawing/2015/06/chart">
              <c:ext xmlns:c16="http://schemas.microsoft.com/office/drawing/2014/chart" uri="{C3380CC4-5D6E-409C-BE32-E72D297353CC}">
                <c16:uniqueId val="{00000001-5E74-4E40-B2C5-E043B6ECB1C8}"/>
              </c:ext>
            </c:extLst>
          </c:dPt>
          <c:dPt>
            <c:idx val="1"/>
            <c:bubble3D val="0"/>
            <c:spPr>
              <a:solidFill>
                <a:srgbClr val="005EB8"/>
              </a:solidFill>
              <a:ln w="9525">
                <a:solidFill>
                  <a:schemeClr val="lt1"/>
                </a:solidFill>
              </a:ln>
              <a:effectLst/>
            </c:spPr>
            <c:extLst xmlns:c16r2="http://schemas.microsoft.com/office/drawing/2015/06/chart">
              <c:ext xmlns:c16="http://schemas.microsoft.com/office/drawing/2014/chart" uri="{C3380CC4-5D6E-409C-BE32-E72D297353CC}">
                <c16:uniqueId val="{00000003-5E74-4E40-B2C5-E043B6ECB1C8}"/>
              </c:ext>
            </c:extLst>
          </c:dPt>
          <c:dPt>
            <c:idx val="2"/>
            <c:bubble3D val="0"/>
            <c:spPr>
              <a:solidFill>
                <a:srgbClr val="0091DA"/>
              </a:solidFill>
              <a:ln w="9525">
                <a:solidFill>
                  <a:schemeClr val="lt1"/>
                </a:solidFill>
              </a:ln>
              <a:effectLst/>
            </c:spPr>
            <c:extLst xmlns:c16r2="http://schemas.microsoft.com/office/drawing/2015/06/chart">
              <c:ext xmlns:c16="http://schemas.microsoft.com/office/drawing/2014/chart" uri="{C3380CC4-5D6E-409C-BE32-E72D297353CC}">
                <c16:uniqueId val="{00000005-5E74-4E40-B2C5-E043B6ECB1C8}"/>
              </c:ext>
            </c:extLst>
          </c:dPt>
          <c:dPt>
            <c:idx val="3"/>
            <c:bubble3D val="0"/>
            <c:spPr>
              <a:solidFill>
                <a:srgbClr val="483698"/>
              </a:solidFill>
              <a:ln w="9525">
                <a:solidFill>
                  <a:schemeClr val="lt1"/>
                </a:solidFill>
              </a:ln>
              <a:effectLst/>
            </c:spPr>
            <c:extLst xmlns:c16r2="http://schemas.microsoft.com/office/drawing/2015/06/chart">
              <c:ext xmlns:c16="http://schemas.microsoft.com/office/drawing/2014/chart" uri="{C3380CC4-5D6E-409C-BE32-E72D297353CC}">
                <c16:uniqueId val="{00000007-5E74-4E40-B2C5-E043B6ECB1C8}"/>
              </c:ext>
            </c:extLst>
          </c:dPt>
          <c:dPt>
            <c:idx val="4"/>
            <c:bubble3D val="0"/>
            <c:spPr>
              <a:solidFill>
                <a:srgbClr val="470A68"/>
              </a:solidFill>
              <a:ln w="9525">
                <a:solidFill>
                  <a:schemeClr val="lt1"/>
                </a:solidFill>
              </a:ln>
              <a:effectLst/>
            </c:spPr>
            <c:extLst xmlns:c16r2="http://schemas.microsoft.com/office/drawing/2015/06/chart">
              <c:ext xmlns:c16="http://schemas.microsoft.com/office/drawing/2014/chart" uri="{C3380CC4-5D6E-409C-BE32-E72D297353CC}">
                <c16:uniqueId val="{00000009-5E74-4E40-B2C5-E043B6ECB1C8}"/>
              </c:ext>
            </c:extLst>
          </c:dPt>
          <c:dLbls>
            <c:numFmt formatCode="#,##0&quot;%&quot;;\-#,##0&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Sheet1!$A$2:$A$6</c:f>
              <c:strCache>
                <c:ptCount val="5"/>
                <c:pt idx="0">
                  <c:v>Data Scientists</c:v>
                </c:pt>
                <c:pt idx="1">
                  <c:v>SWE</c:v>
                </c:pt>
                <c:pt idx="2">
                  <c:v>D&amp;A Consultant</c:v>
                </c:pt>
                <c:pt idx="3">
                  <c:v>D&amp;A Modeler</c:v>
                </c:pt>
                <c:pt idx="4">
                  <c:v>D&amp;A Engineer</c:v>
                </c:pt>
              </c:strCache>
            </c:strRef>
          </c:cat>
          <c:val>
            <c:numRef>
              <c:f>Sheet1!$B$2:$B$6</c:f>
              <c:numCache>
                <c:formatCode>General</c:formatCode>
                <c:ptCount val="5"/>
                <c:pt idx="0">
                  <c:v>41</c:v>
                </c:pt>
                <c:pt idx="1">
                  <c:v>21</c:v>
                </c:pt>
                <c:pt idx="2">
                  <c:v>16</c:v>
                </c:pt>
                <c:pt idx="3">
                  <c:v>12</c:v>
                </c:pt>
                <c:pt idx="4">
                  <c:v>9</c:v>
                </c:pt>
              </c:numCache>
            </c:numRef>
          </c:val>
          <c:extLst xmlns:c16r2="http://schemas.microsoft.com/office/drawing/2015/06/chart">
            <c:ext xmlns:c16="http://schemas.microsoft.com/office/drawing/2014/chart" uri="{C3380CC4-5D6E-409C-BE32-E72D297353CC}">
              <c16:uniqueId val="{0000000A-5E74-4E40-B2C5-E043B6ECB1C8}"/>
            </c:ext>
          </c:extLst>
        </c:ser>
        <c:dLbls>
          <c:showLegendKey val="0"/>
          <c:showVal val="0"/>
          <c:showCatName val="0"/>
          <c:showSerName val="0"/>
          <c:showPercent val="0"/>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DEB980-D77F-467C-9FA7-9A08603D9530}" type="datetimeFigureOut">
              <a:rPr lang="en-GB" smtClean="0"/>
              <a:t>04/09/2018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5F401-25BC-4038-B5CB-28F7597086F8}" type="slidenum">
              <a:rPr lang="en-GB" smtClean="0"/>
              <a:t>‹#›</a:t>
            </a:fld>
            <a:endParaRPr lang="en-GB"/>
          </a:p>
        </p:txBody>
      </p:sp>
    </p:spTree>
    <p:extLst>
      <p:ext uri="{BB962C8B-B14F-4D97-AF65-F5344CB8AC3E}">
        <p14:creationId xmlns:p14="http://schemas.microsoft.com/office/powerpoint/2010/main" val="1242995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7" name="Slide Number Placeholder 6"/>
          <p:cNvSpPr>
            <a:spLocks noGrp="1"/>
          </p:cNvSpPr>
          <p:nvPr>
            <p:ph type="sldNum" sz="quarter" idx="5"/>
          </p:nvPr>
        </p:nvSpPr>
        <p:spPr>
          <a:xfrm>
            <a:off x="3884613" y="8743890"/>
            <a:ext cx="2971800" cy="384721"/>
          </a:xfrm>
          <a:prstGeom prst="rect">
            <a:avLst/>
          </a:prstGeom>
        </p:spPr>
        <p:txBody>
          <a:bodyPr vert="horz" lIns="0" tIns="0" rIns="228600" bIns="228600" rtlCol="0" anchor="ctr">
            <a:spAutoFit/>
          </a:bodyPr>
          <a:lstStyle>
            <a:lvl1pPr algn="r">
              <a:defRPr sz="1000">
                <a:solidFill>
                  <a:srgbClr val="00338D"/>
                </a:solidFill>
                <a:latin typeface="Arial" panose="020B0604020202020204" pitchFamily="34" charset="0"/>
              </a:defRPr>
            </a:lvl1pPr>
          </a:lstStyle>
          <a:p>
            <a:fld id="{86CB4B4D-7CA3-9044-876B-883B54F8677D}" type="slidenum">
              <a:rPr lang="en-US" smtClean="0">
                <a:latin typeface="Arial"/>
                <a:ea typeface="Arial"/>
                <a:cs typeface="Arial" panose="020B0604020202020204" pitchFamily="34" charset="0"/>
              </a:rPr>
              <a:pPr/>
              <a:t>‹#›</a:t>
            </a:fld>
            <a:endParaRPr lang="en-US" dirty="0"/>
          </a:p>
        </p:txBody>
      </p:sp>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364504"/>
      </p:ext>
    </p:extLst>
  </p:cSld>
  <p:clrMap bg1="lt1" tx1="dk1" bg2="lt2" tx2="dk2" accent1="accent1" accent2="accent2" accent3="accent3" accent4="accent4" accent5="accent5" accent6="accent6" hlink="hlink" folHlink="folHlink"/>
  <p:notesStyle>
    <a:lvl1pPr marL="0" marR="0" indent="0" algn="l" defTabSz="914400" rtl="0" eaLnBrk="1" fontAlgn="auto" latinLnBrk="0" hangingPunct="1">
      <a:lnSpc>
        <a:spcPct val="100000"/>
      </a:lnSpc>
      <a:spcBef>
        <a:spcPts val="0"/>
      </a:spcBef>
      <a:spcAft>
        <a:spcPts val="0"/>
      </a:spcAft>
      <a:buClrTx/>
      <a:buSzTx/>
      <a:buFontTx/>
      <a:buNone/>
      <a:tabLst/>
      <a:defRPr sz="1200" kern="1200">
        <a:solidFill>
          <a:schemeClr val="tx1"/>
        </a:solidFill>
        <a:latin typeface="Arial" panose="020B0604020202020204" pitchFamily="34" charset="0"/>
        <a:ea typeface="+mn-ea"/>
        <a:cs typeface="Arial" panose="020B0604020202020204" pitchFamily="34" charset="0"/>
      </a:defRPr>
    </a:lvl1pPr>
    <a:lvl2pPr marL="234950" marR="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2pPr>
    <a:lvl3pPr marL="457200" marR="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3pPr>
    <a:lvl4pPr marL="692150" marR="0" indent="-2349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914400" marR="0" indent="-222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824045D1-D4CB-4A8D-A84C-D79133305354}" type="slidenum">
              <a:rPr lang="en-US" smtClean="0"/>
              <a:pPr/>
              <a:t>1</a:t>
            </a:fld>
            <a:endParaRPr lang="en-US" dirty="0"/>
          </a:p>
        </p:txBody>
      </p:sp>
    </p:spTree>
    <p:extLst>
      <p:ext uri="{BB962C8B-B14F-4D97-AF65-F5344CB8AC3E}">
        <p14:creationId xmlns:p14="http://schemas.microsoft.com/office/powerpoint/2010/main" val="29427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CB4B4D-7CA3-9044-876B-883B54F8677D}" type="slidenum">
              <a:rPr lang="en-US" smtClean="0">
                <a:solidFill>
                  <a:srgbClr val="00338D"/>
                </a:solidFill>
                <a:latin typeface="Arial"/>
                <a:ea typeface="Arial"/>
                <a:cs typeface="Arial" panose="020B0604020202020204" pitchFamily="34" charset="0"/>
              </a:rPr>
              <a:pPr/>
              <a:t>2</a:t>
            </a:fld>
            <a:endParaRPr lang="en-US" dirty="0"/>
          </a:p>
        </p:txBody>
      </p:sp>
    </p:spTree>
    <p:extLst>
      <p:ext uri="{BB962C8B-B14F-4D97-AF65-F5344CB8AC3E}">
        <p14:creationId xmlns:p14="http://schemas.microsoft.com/office/powerpoint/2010/main" val="170113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CB4B4D-7CA3-9044-876B-883B54F8677D}" type="slidenum">
              <a:rPr lang="en-US" smtClean="0">
                <a:solidFill>
                  <a:srgbClr val="00338D"/>
                </a:solidFill>
                <a:latin typeface="Arial"/>
                <a:ea typeface="Arial"/>
                <a:cs typeface="Arial" panose="020B0604020202020204" pitchFamily="34" charset="0"/>
              </a:rPr>
              <a:pPr/>
              <a:t>10</a:t>
            </a:fld>
            <a:endParaRPr lang="en-US" dirty="0"/>
          </a:p>
        </p:txBody>
      </p:sp>
    </p:spTree>
    <p:extLst>
      <p:ext uri="{BB962C8B-B14F-4D97-AF65-F5344CB8AC3E}">
        <p14:creationId xmlns:p14="http://schemas.microsoft.com/office/powerpoint/2010/main" val="249431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6CB4B4D-7CA3-9044-876B-883B54F8677D}" type="slidenum">
              <a:rPr lang="en-US" smtClean="0">
                <a:solidFill>
                  <a:srgbClr val="00338D"/>
                </a:solidFill>
                <a:latin typeface="Arial"/>
                <a:ea typeface="Arial"/>
                <a:cs typeface="Arial" panose="020B0604020202020204" pitchFamily="34" charset="0"/>
              </a:rPr>
              <a:pPr/>
              <a:t>11</a:t>
            </a:fld>
            <a:endParaRPr lang="en-US" dirty="0"/>
          </a:p>
        </p:txBody>
      </p:sp>
    </p:spTree>
    <p:extLst>
      <p:ext uri="{BB962C8B-B14F-4D97-AF65-F5344CB8AC3E}">
        <p14:creationId xmlns:p14="http://schemas.microsoft.com/office/powerpoint/2010/main" val="97838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1 - Right light 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Freeform 19"/>
          <p:cNvSpPr>
            <a:spLocks noEditPoints="1"/>
          </p:cNvSpPr>
          <p:nvPr userDrawn="1"/>
        </p:nvSpPr>
        <p:spPr bwMode="auto">
          <a:xfrm>
            <a:off x="998460" y="524433"/>
            <a:ext cx="1080816"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8" name="Title 1"/>
          <p:cNvSpPr>
            <a:spLocks noGrp="1"/>
          </p:cNvSpPr>
          <p:nvPr>
            <p:ph type="ctrTitle" hasCustomPrompt="1"/>
          </p:nvPr>
        </p:nvSpPr>
        <p:spPr>
          <a:xfrm>
            <a:off x="998460" y="1343857"/>
            <a:ext cx="6581117" cy="2000922"/>
          </a:xfrm>
        </p:spPr>
        <p:txBody>
          <a:bodyPr anchor="t" anchorCtr="0"/>
          <a:lstStyle>
            <a:lvl1pPr algn="l">
              <a:lnSpc>
                <a:spcPct val="85000"/>
              </a:lnSpc>
              <a:defRPr sz="6000" baseline="0">
                <a:solidFill>
                  <a:schemeClr val="bg1"/>
                </a:solidFill>
                <a:latin typeface="+mn-lt"/>
              </a:defRPr>
            </a:lvl1pPr>
          </a:lstStyle>
          <a:p>
            <a:r>
              <a:rPr lang="en-US" noProof="0" dirty="0"/>
              <a:t>Title slide 1- light right vertical image</a:t>
            </a:r>
          </a:p>
        </p:txBody>
      </p:sp>
      <p:sp>
        <p:nvSpPr>
          <p:cNvPr id="6" name="Text Placeholder 3"/>
          <p:cNvSpPr>
            <a:spLocks noGrp="1"/>
          </p:cNvSpPr>
          <p:nvPr>
            <p:ph type="body" sz="quarter" idx="11" hasCustomPrompt="1"/>
          </p:nvPr>
        </p:nvSpPr>
        <p:spPr>
          <a:xfrm>
            <a:off x="998460"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Subtitle here</a:t>
            </a:r>
          </a:p>
        </p:txBody>
      </p:sp>
      <p:sp>
        <p:nvSpPr>
          <p:cNvPr id="7" name="Text Placeholder 4"/>
          <p:cNvSpPr>
            <a:spLocks noGrp="1"/>
          </p:cNvSpPr>
          <p:nvPr>
            <p:ph type="body" sz="quarter" idx="12" hasCustomPrompt="1"/>
          </p:nvPr>
        </p:nvSpPr>
        <p:spPr>
          <a:xfrm>
            <a:off x="998460" y="4083779"/>
            <a:ext cx="1889125" cy="487363"/>
          </a:xfrm>
        </p:spPr>
        <p:txBody>
          <a:bodyPr/>
          <a:lstStyle>
            <a:lvl1pPr>
              <a:defRPr sz="1100" b="0">
                <a:solidFill>
                  <a:schemeClr val="bg1"/>
                </a:solidFill>
              </a:defRPr>
            </a:lvl1pPr>
          </a:lstStyle>
          <a:p>
            <a:pPr lvl="0"/>
            <a:r>
              <a:rPr lang="en-US" dirty="0"/>
              <a:t>Date here</a:t>
            </a:r>
          </a:p>
        </p:txBody>
      </p:sp>
    </p:spTree>
    <p:extLst>
      <p:ext uri="{BB962C8B-B14F-4D97-AF65-F5344CB8AC3E}">
        <p14:creationId xmlns:p14="http://schemas.microsoft.com/office/powerpoint/2010/main" val="1929416570"/>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5" name="TextBox 4"/>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6"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23892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with Super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Tree>
    <p:extLst>
      <p:ext uri="{BB962C8B-B14F-4D97-AF65-F5344CB8AC3E}">
        <p14:creationId xmlns:p14="http://schemas.microsoft.com/office/powerpoint/2010/main" val="246589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Only with Super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1003" r="20299"/>
          <a:stretch/>
        </p:blipFill>
        <p:spPr>
          <a:xfrm flipH="1">
            <a:off x="8204200" y="0"/>
            <a:ext cx="3987800" cy="6858000"/>
          </a:xfrm>
          <a:prstGeom prst="rect">
            <a:avLst/>
          </a:prstGeom>
        </p:spPr>
      </p:pic>
      <p:sp>
        <p:nvSpPr>
          <p:cNvPr id="2" name="Rectangle 1"/>
          <p:cNvSpPr/>
          <p:nvPr userDrawn="1"/>
        </p:nvSpPr>
        <p:spPr>
          <a:xfrm>
            <a:off x="-1" y="0"/>
            <a:ext cx="9398001"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 name="Title 2"/>
          <p:cNvSpPr>
            <a:spLocks noGrp="1"/>
          </p:cNvSpPr>
          <p:nvPr>
            <p:ph type="title"/>
          </p:nvPr>
        </p:nvSpPr>
        <p:spPr/>
        <p:txBody>
          <a:bodyPr/>
          <a:lstStyle>
            <a:lvl1pPr>
              <a:defRPr>
                <a:solidFill>
                  <a:schemeClr val="bg1"/>
                </a:solidFill>
              </a:defRPr>
            </a:lvl1pPr>
          </a:lstStyle>
          <a:p>
            <a:r>
              <a:rPr lang="en-US" noProof="0" dirty="0"/>
              <a:t>Click to edit Master title style</a:t>
            </a:r>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solidFill>
                  <a:schemeClr val="bg1"/>
                </a:solidFill>
              </a:defRPr>
            </a:lvl1pPr>
          </a:lstStyle>
          <a:p>
            <a:pPr lvl="0"/>
            <a:r>
              <a:rPr lang="en-US" dirty="0"/>
              <a:t>Super title here</a:t>
            </a:r>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
        <p:nvSpPr>
          <p:cNvPr id="7" name="TextBox 6"/>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solidFill>
              <a:latin typeface="+mn-lt"/>
              <a:ea typeface="+mn-ea"/>
              <a:cs typeface="+mn-cs"/>
            </a:endParaRPr>
          </a:p>
        </p:txBody>
      </p:sp>
      <p:sp>
        <p:nvSpPr>
          <p:cNvPr id="8"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Tree>
    <p:extLst>
      <p:ext uri="{BB962C8B-B14F-4D97-AF65-F5344CB8AC3E}">
        <p14:creationId xmlns:p14="http://schemas.microsoft.com/office/powerpoint/2010/main" val="2576185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Only with Super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6527"/>
          <a:stretch/>
        </p:blipFill>
        <p:spPr>
          <a:xfrm>
            <a:off x="8374743" y="0"/>
            <a:ext cx="3817257" cy="6858000"/>
          </a:xfrm>
          <a:prstGeom prst="rect">
            <a:avLst/>
          </a:prstGeom>
        </p:spPr>
      </p:pic>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Tree>
    <p:extLst>
      <p:ext uri="{BB962C8B-B14F-4D97-AF65-F5344CB8AC3E}">
        <p14:creationId xmlns:p14="http://schemas.microsoft.com/office/powerpoint/2010/main" val="984717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Only with Super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62" t="8319" r="8982"/>
          <a:stretch/>
        </p:blipFill>
        <p:spPr>
          <a:xfrm>
            <a:off x="-3991" y="0"/>
            <a:ext cx="12204700" cy="6858000"/>
          </a:xfrm>
          <a:prstGeom prst="rect">
            <a:avLst/>
          </a:prstGeom>
        </p:spPr>
      </p:pic>
      <p:sp>
        <p:nvSpPr>
          <p:cNvPr id="2" name="Rectangle 1"/>
          <p:cNvSpPr/>
          <p:nvPr userDrawn="1"/>
        </p:nvSpPr>
        <p:spPr>
          <a:xfrm>
            <a:off x="-3992" y="0"/>
            <a:ext cx="6547667"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 name="Title 2"/>
          <p:cNvSpPr>
            <a:spLocks noGrp="1"/>
          </p:cNvSpPr>
          <p:nvPr>
            <p:ph type="title"/>
          </p:nvPr>
        </p:nvSpPr>
        <p:spPr/>
        <p:txBody>
          <a:bodyPr/>
          <a:lstStyle>
            <a:lvl1pPr>
              <a:defRPr>
                <a:solidFill>
                  <a:schemeClr val="bg1"/>
                </a:solidFill>
              </a:defRPr>
            </a:lvl1pPr>
          </a:lstStyle>
          <a:p>
            <a:r>
              <a:rPr lang="en-US" noProof="0" dirty="0"/>
              <a:t>Click to edit Master title style</a:t>
            </a:r>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solidFill>
                  <a:schemeClr val="bg1"/>
                </a:solidFill>
              </a:defRPr>
            </a:lvl1pPr>
          </a:lstStyle>
          <a:p>
            <a:pPr lvl="0"/>
            <a:r>
              <a:rPr lang="en-US" dirty="0"/>
              <a:t>Super title here</a:t>
            </a:r>
          </a:p>
        </p:txBody>
      </p:sp>
      <p:sp>
        <p:nvSpPr>
          <p:cNvPr id="8"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9" name="TextBox 8"/>
          <p:cNvSpPr txBox="1"/>
          <p:nvPr userDrawn="1"/>
        </p:nvSpPr>
        <p:spPr>
          <a:xfrm>
            <a:off x="2234936" y="6266997"/>
            <a:ext cx="3880114"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solidFill>
              <a:latin typeface="+mn-lt"/>
              <a:ea typeface="+mn-ea"/>
              <a:cs typeface="+mn-cs"/>
            </a:endParaRPr>
          </a:p>
        </p:txBody>
      </p:sp>
      <p:sp>
        <p:nvSpPr>
          <p:cNvPr id="10"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515248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Only with Supertitle">
    <p:spTree>
      <p:nvGrpSpPr>
        <p:cNvPr id="1" name=""/>
        <p:cNvGrpSpPr/>
        <p:nvPr/>
      </p:nvGrpSpPr>
      <p:grpSpPr>
        <a:xfrm>
          <a:off x="0" y="0"/>
          <a:ext cx="0" cy="0"/>
          <a:chOff x="0" y="0"/>
          <a:chExt cx="0" cy="0"/>
        </a:xfrm>
      </p:grpSpPr>
      <p:sp>
        <p:nvSpPr>
          <p:cNvPr id="9" name="Rectangle 8"/>
          <p:cNvSpPr/>
          <p:nvPr userDrawn="1"/>
        </p:nvSpPr>
        <p:spPr>
          <a:xfrm>
            <a:off x="-1" y="-1"/>
            <a:ext cx="8220075" cy="6858001"/>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 name="Title 2"/>
          <p:cNvSpPr>
            <a:spLocks noGrp="1"/>
          </p:cNvSpPr>
          <p:nvPr>
            <p:ph type="title"/>
          </p:nvPr>
        </p:nvSpPr>
        <p:spPr/>
        <p:txBody>
          <a:bodyPr/>
          <a:lstStyle>
            <a:lvl1pPr>
              <a:defRPr>
                <a:solidFill>
                  <a:schemeClr val="bg1"/>
                </a:solidFill>
              </a:defRPr>
            </a:lvl1pPr>
          </a:lstStyle>
          <a:p>
            <a:r>
              <a:rPr lang="en-US" noProof="0" dirty="0"/>
              <a:t>Click to edit Master title style</a:t>
            </a:r>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solidFill>
                  <a:schemeClr val="bg1"/>
                </a:solidFill>
              </a:defRPr>
            </a:lvl1pPr>
          </a:lstStyle>
          <a:p>
            <a:pPr lvl="0"/>
            <a:r>
              <a:rPr lang="en-US" dirty="0"/>
              <a:t>Super title here</a:t>
            </a:r>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
        <p:nvSpPr>
          <p:cNvPr id="8" name="TextBox 7"/>
          <p:cNvSpPr txBox="1"/>
          <p:nvPr userDrawn="1"/>
        </p:nvSpPr>
        <p:spPr>
          <a:xfrm>
            <a:off x="2234936" y="6266997"/>
            <a:ext cx="5198408"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solidFill>
              <a:latin typeface="+mn-lt"/>
              <a:ea typeface="+mn-ea"/>
              <a:cs typeface="+mn-cs"/>
            </a:endParaRPr>
          </a:p>
        </p:txBody>
      </p:sp>
      <p:sp>
        <p:nvSpPr>
          <p:cNvPr id="10"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2898" t="10771" r="5817" b="9183"/>
          <a:stretch/>
        </p:blipFill>
        <p:spPr>
          <a:xfrm rot="5400000">
            <a:off x="6551966" y="1217965"/>
            <a:ext cx="6858002" cy="4422068"/>
          </a:xfrm>
          <a:prstGeom prst="rect">
            <a:avLst/>
          </a:prstGeom>
        </p:spPr>
      </p:pic>
    </p:spTree>
    <p:extLst>
      <p:ext uri="{BB962C8B-B14F-4D97-AF65-F5344CB8AC3E}">
        <p14:creationId xmlns:p14="http://schemas.microsoft.com/office/powerpoint/2010/main" val="1124234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Only with Super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 t="5405" r="6940"/>
          <a:stretch/>
        </p:blipFill>
        <p:spPr>
          <a:xfrm>
            <a:off x="-29029" y="0"/>
            <a:ext cx="12221029" cy="6858000"/>
          </a:xfrm>
          <a:prstGeom prst="rect">
            <a:avLst/>
          </a:prstGeom>
        </p:spPr>
      </p:pic>
      <p:sp>
        <p:nvSpPr>
          <p:cNvPr id="8" name="Rectangle 7"/>
          <p:cNvSpPr/>
          <p:nvPr userDrawn="1"/>
        </p:nvSpPr>
        <p:spPr>
          <a:xfrm>
            <a:off x="-29029" y="0"/>
            <a:ext cx="9668330" cy="6858000"/>
          </a:xfrm>
          <a:prstGeom prst="rect">
            <a:avLst/>
          </a:prstGeom>
          <a:gradFill>
            <a:gsLst>
              <a:gs pos="88000">
                <a:schemeClr val="bg1">
                  <a:lumMod val="95000"/>
                  <a:alpha val="94000"/>
                </a:schemeClr>
              </a:gs>
              <a:gs pos="0">
                <a:schemeClr val="bg1">
                  <a:lumMod val="95000"/>
                </a:schemeClr>
              </a:gs>
              <a:gs pos="10000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10" name="TextBox 9"/>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11"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3776037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Only with Super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1"/>
          <a:stretch/>
        </p:blipFill>
        <p:spPr>
          <a:xfrm>
            <a:off x="0" y="0"/>
            <a:ext cx="12221029" cy="6858000"/>
          </a:xfrm>
          <a:prstGeom prst="rect">
            <a:avLst/>
          </a:prstGeom>
        </p:spPr>
      </p:pic>
      <p:sp>
        <p:nvSpPr>
          <p:cNvPr id="12" name="Rectangle 11"/>
          <p:cNvSpPr/>
          <p:nvPr userDrawn="1"/>
        </p:nvSpPr>
        <p:spPr>
          <a:xfrm>
            <a:off x="-29029" y="0"/>
            <a:ext cx="9668330" cy="6858000"/>
          </a:xfrm>
          <a:prstGeom prst="rect">
            <a:avLst/>
          </a:prstGeom>
          <a:gradFill>
            <a:gsLst>
              <a:gs pos="88000">
                <a:schemeClr val="bg1">
                  <a:lumMod val="95000"/>
                  <a:alpha val="63000"/>
                </a:schemeClr>
              </a:gs>
              <a:gs pos="0">
                <a:schemeClr val="bg1">
                  <a:lumMod val="95000"/>
                </a:schemeClr>
              </a:gs>
              <a:gs pos="100000">
                <a:schemeClr val="bg1">
                  <a:lumMod val="9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10" name="TextBox 9"/>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11"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284339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Only with Supertit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42" t="1561" b="23628"/>
          <a:stretch/>
        </p:blipFill>
        <p:spPr>
          <a:xfrm flipH="1">
            <a:off x="-1" y="0"/>
            <a:ext cx="12191999" cy="6858000"/>
          </a:xfrm>
          <a:prstGeom prst="rect">
            <a:avLst/>
          </a:prstGeom>
        </p:spPr>
      </p:pic>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10" name="TextBox 9"/>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11"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7700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Only with Super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10" name="TextBox 9"/>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11"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386798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 Right light vertical image">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12192000" cy="685800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934" cy="6858000"/>
            </a:xfrm>
            <a:prstGeom prst="rect">
              <a:avLst/>
            </a:prstGeom>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066" y="0"/>
              <a:ext cx="9144934" cy="6858000"/>
            </a:xfrm>
            <a:prstGeom prst="rect">
              <a:avLst/>
            </a:prstGeom>
          </p:spPr>
        </p:pic>
      </p:grpSp>
      <p:sp>
        <p:nvSpPr>
          <p:cNvPr id="10" name="Freeform 19"/>
          <p:cNvSpPr>
            <a:spLocks noEditPoints="1"/>
          </p:cNvSpPr>
          <p:nvPr userDrawn="1"/>
        </p:nvSpPr>
        <p:spPr bwMode="auto">
          <a:xfrm>
            <a:off x="998460" y="524433"/>
            <a:ext cx="1080816"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8" name="Title 1"/>
          <p:cNvSpPr>
            <a:spLocks noGrp="1"/>
          </p:cNvSpPr>
          <p:nvPr>
            <p:ph type="ctrTitle" hasCustomPrompt="1"/>
          </p:nvPr>
        </p:nvSpPr>
        <p:spPr>
          <a:xfrm>
            <a:off x="998460" y="1343857"/>
            <a:ext cx="6581117" cy="2000922"/>
          </a:xfrm>
        </p:spPr>
        <p:txBody>
          <a:bodyPr anchor="t" anchorCtr="0"/>
          <a:lstStyle>
            <a:lvl1pPr algn="l">
              <a:lnSpc>
                <a:spcPct val="85000"/>
              </a:lnSpc>
              <a:defRPr sz="6000" baseline="0">
                <a:solidFill>
                  <a:schemeClr val="bg1"/>
                </a:solidFill>
                <a:latin typeface="+mn-lt"/>
              </a:defRPr>
            </a:lvl1pPr>
          </a:lstStyle>
          <a:p>
            <a:r>
              <a:rPr lang="en-US" noProof="0" dirty="0"/>
              <a:t>Title slide 1- light right vertical image</a:t>
            </a:r>
          </a:p>
        </p:txBody>
      </p:sp>
      <p:sp>
        <p:nvSpPr>
          <p:cNvPr id="6" name="Text Placeholder 3"/>
          <p:cNvSpPr>
            <a:spLocks noGrp="1"/>
          </p:cNvSpPr>
          <p:nvPr>
            <p:ph type="body" sz="quarter" idx="11" hasCustomPrompt="1"/>
          </p:nvPr>
        </p:nvSpPr>
        <p:spPr>
          <a:xfrm>
            <a:off x="998460"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Subtitle here</a:t>
            </a:r>
          </a:p>
        </p:txBody>
      </p:sp>
      <p:sp>
        <p:nvSpPr>
          <p:cNvPr id="7" name="Text Placeholder 4"/>
          <p:cNvSpPr>
            <a:spLocks noGrp="1"/>
          </p:cNvSpPr>
          <p:nvPr>
            <p:ph type="body" sz="quarter" idx="12" hasCustomPrompt="1"/>
          </p:nvPr>
        </p:nvSpPr>
        <p:spPr>
          <a:xfrm>
            <a:off x="998460" y="4083779"/>
            <a:ext cx="1889125" cy="487363"/>
          </a:xfrm>
        </p:spPr>
        <p:txBody>
          <a:bodyPr/>
          <a:lstStyle>
            <a:lvl1pPr>
              <a:defRPr sz="1100" b="0">
                <a:solidFill>
                  <a:schemeClr val="bg1"/>
                </a:solidFill>
              </a:defRPr>
            </a:lvl1pPr>
          </a:lstStyle>
          <a:p>
            <a:pPr lvl="0"/>
            <a:r>
              <a:rPr lang="en-US" dirty="0"/>
              <a:t>Date here</a:t>
            </a:r>
          </a:p>
        </p:txBody>
      </p:sp>
    </p:spTree>
    <p:extLst>
      <p:ext uri="{BB962C8B-B14F-4D97-AF65-F5344CB8AC3E}">
        <p14:creationId xmlns:p14="http://schemas.microsoft.com/office/powerpoint/2010/main" val="1320259438"/>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Only with Super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41627" t="39362" r="457"/>
          <a:stretch/>
        </p:blipFill>
        <p:spPr>
          <a:xfrm>
            <a:off x="-1" y="0"/>
            <a:ext cx="12192001" cy="6858000"/>
          </a:xfrm>
          <a:prstGeom prst="rect">
            <a:avLst/>
          </a:prstGeom>
        </p:spPr>
      </p:pic>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rgbClr val="00338D"/>
                </a:solidFill>
                <a:latin typeface="+mn-lt"/>
                <a:ea typeface="Arial"/>
                <a:cs typeface="Arial" panose="020B0604020202020204" pitchFamily="34" charset="0"/>
              </a:rPr>
              <a:pPr algn="r"/>
              <a:t>‹#›</a:t>
            </a:fld>
            <a:endParaRPr lang="en-US" sz="1000" noProof="0" dirty="0">
              <a:solidFill>
                <a:srgbClr val="00338D"/>
              </a:solidFill>
              <a:latin typeface="+mn-lt"/>
              <a:ea typeface="Arial"/>
              <a:cs typeface="Arial" panose="020B0604020202020204" pitchFamily="34" charset="0"/>
            </a:endParaRPr>
          </a:p>
        </p:txBody>
      </p:sp>
      <p:sp>
        <p:nvSpPr>
          <p:cNvPr id="7" name="TextBox 6"/>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8"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2158635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Only with Super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
        <p:nvSpPr>
          <p:cNvPr id="6"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rgbClr val="00338D"/>
                </a:solidFill>
                <a:latin typeface="+mn-lt"/>
                <a:ea typeface="Arial"/>
                <a:cs typeface="Arial" panose="020B0604020202020204" pitchFamily="34" charset="0"/>
              </a:rPr>
              <a:pPr algn="r"/>
              <a:t>‹#›</a:t>
            </a:fld>
            <a:endParaRPr lang="en-US" sz="1000" noProof="0" dirty="0">
              <a:solidFill>
                <a:srgbClr val="00338D"/>
              </a:solidFill>
              <a:latin typeface="+mn-lt"/>
              <a:ea typeface="Arial"/>
              <a:cs typeface="Arial" panose="020B0604020202020204" pitchFamily="34" charset="0"/>
            </a:endParaRPr>
          </a:p>
        </p:txBody>
      </p:sp>
      <p:sp>
        <p:nvSpPr>
          <p:cNvPr id="7" name="TextBox 6"/>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solidFill>
              <a:latin typeface="+mn-lt"/>
              <a:ea typeface="+mn-ea"/>
              <a:cs typeface="+mn-cs"/>
            </a:endParaRPr>
          </a:p>
        </p:txBody>
      </p:sp>
      <p:sp>
        <p:nvSpPr>
          <p:cNvPr id="8"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857651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with Supertitle">
    <p:bg>
      <p:bgPr>
        <a:solidFill>
          <a:srgbClr val="470A68"/>
        </a:solidFill>
        <a:effectLst/>
      </p:bgPr>
    </p:bg>
    <p:spTree>
      <p:nvGrpSpPr>
        <p:cNvPr id="1" name=""/>
        <p:cNvGrpSpPr/>
        <p:nvPr/>
      </p:nvGrpSpPr>
      <p:grpSpPr>
        <a:xfrm>
          <a:off x="0" y="0"/>
          <a:ext cx="0" cy="0"/>
          <a:chOff x="0" y="0"/>
          <a:chExt cx="0" cy="0"/>
        </a:xfrm>
      </p:grpSpPr>
      <p:sp>
        <p:nvSpPr>
          <p:cNvPr id="2" name="Rectangle 1"/>
          <p:cNvSpPr/>
          <p:nvPr userDrawn="1"/>
        </p:nvSpPr>
        <p:spPr>
          <a:xfrm>
            <a:off x="0" y="5943600"/>
            <a:ext cx="12192000" cy="9144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3" name="Title 2"/>
          <p:cNvSpPr>
            <a:spLocks noGrp="1"/>
          </p:cNvSpPr>
          <p:nvPr>
            <p:ph type="title"/>
          </p:nvPr>
        </p:nvSpPr>
        <p:spPr/>
        <p:txBody>
          <a:bodyPr/>
          <a:lstStyle>
            <a:lvl1pPr>
              <a:defRPr>
                <a:solidFill>
                  <a:schemeClr val="bg1"/>
                </a:solidFill>
              </a:defRPr>
            </a:lvl1p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solidFill>
                  <a:schemeClr val="bg1"/>
                </a:solidFill>
              </a:defRPr>
            </a:lvl1pPr>
          </a:lstStyle>
          <a:p>
            <a:pPr lvl="0"/>
            <a:r>
              <a:rPr lang="en-US" dirty="0"/>
              <a:t>Super title here</a:t>
            </a:r>
          </a:p>
        </p:txBody>
      </p:sp>
      <p:sp>
        <p:nvSpPr>
          <p:cNvPr id="5"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
        <p:nvSpPr>
          <p:cNvPr id="6" name="TextBox 5"/>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kern="1200" noProof="0" dirty="0">
              <a:solidFill>
                <a:schemeClr val="bg1"/>
              </a:solidFill>
              <a:latin typeface="+mn-lt"/>
              <a:ea typeface="+mn-ea"/>
              <a:cs typeface="+mn-cs"/>
            </a:endParaRPr>
          </a:p>
        </p:txBody>
      </p:sp>
      <p:sp>
        <p:nvSpPr>
          <p:cNvPr id="7"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Tree>
    <p:extLst>
      <p:ext uri="{BB962C8B-B14F-4D97-AF65-F5344CB8AC3E}">
        <p14:creationId xmlns:p14="http://schemas.microsoft.com/office/powerpoint/2010/main" val="232933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with Supertitle">
    <p:bg>
      <p:bgPr>
        <a:solidFill>
          <a:srgbClr val="00A3A1"/>
        </a:solidFill>
        <a:effectLst/>
      </p:bgPr>
    </p:bg>
    <p:spTree>
      <p:nvGrpSpPr>
        <p:cNvPr id="1" name=""/>
        <p:cNvGrpSpPr/>
        <p:nvPr/>
      </p:nvGrpSpPr>
      <p:grpSpPr>
        <a:xfrm>
          <a:off x="0" y="0"/>
          <a:ext cx="0" cy="0"/>
          <a:chOff x="0" y="0"/>
          <a:chExt cx="0" cy="0"/>
        </a:xfrm>
      </p:grpSpPr>
      <p:sp>
        <p:nvSpPr>
          <p:cNvPr id="2" name="Rectangle 1"/>
          <p:cNvSpPr/>
          <p:nvPr userDrawn="1"/>
        </p:nvSpPr>
        <p:spPr>
          <a:xfrm>
            <a:off x="0" y="5943600"/>
            <a:ext cx="12192000" cy="9144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3" name="Title 2"/>
          <p:cNvSpPr>
            <a:spLocks noGrp="1"/>
          </p:cNvSpPr>
          <p:nvPr>
            <p:ph type="title"/>
          </p:nvPr>
        </p:nvSpPr>
        <p:spPr/>
        <p:txBody>
          <a:bodyPr/>
          <a:lstStyle>
            <a:lvl1pPr>
              <a:defRPr>
                <a:solidFill>
                  <a:schemeClr val="bg1"/>
                </a:solidFill>
              </a:defRPr>
            </a:lvl1p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solidFill>
                  <a:schemeClr val="bg1"/>
                </a:solidFill>
              </a:defRPr>
            </a:lvl1pPr>
          </a:lstStyle>
          <a:p>
            <a:pPr lvl="0"/>
            <a:r>
              <a:rPr lang="en-US" dirty="0"/>
              <a:t>Super title here</a:t>
            </a:r>
          </a:p>
        </p:txBody>
      </p:sp>
      <p:sp>
        <p:nvSpPr>
          <p:cNvPr id="5"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
        <p:nvSpPr>
          <p:cNvPr id="6" name="TextBox 5"/>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kern="1200" noProof="0" dirty="0">
              <a:solidFill>
                <a:schemeClr val="bg1"/>
              </a:solidFill>
              <a:latin typeface="+mn-lt"/>
              <a:ea typeface="+mn-ea"/>
              <a:cs typeface="+mn-cs"/>
            </a:endParaRPr>
          </a:p>
        </p:txBody>
      </p:sp>
      <p:sp>
        <p:nvSpPr>
          <p:cNvPr id="7"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Tree>
    <p:extLst>
      <p:ext uri="{BB962C8B-B14F-4D97-AF65-F5344CB8AC3E}">
        <p14:creationId xmlns:p14="http://schemas.microsoft.com/office/powerpoint/2010/main" val="4253353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with Supertitl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5943600"/>
            <a:ext cx="12192000" cy="9144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rgbClr val="00338D"/>
              </a:solidFill>
            </a:endParaRPr>
          </a:p>
        </p:txBody>
      </p:sp>
      <p:sp>
        <p:nvSpPr>
          <p:cNvPr id="3" name="Title 2"/>
          <p:cNvSpPr>
            <a:spLocks noGrp="1"/>
          </p:cNvSpPr>
          <p:nvPr>
            <p:ph type="title"/>
          </p:nvPr>
        </p:nvSpPr>
        <p:spPr/>
        <p:txBody>
          <a:bodyPr/>
          <a:lstStyle>
            <a:lvl1pPr>
              <a:defRPr>
                <a:solidFill>
                  <a:srgbClr val="00338D"/>
                </a:solidFill>
              </a:defRPr>
            </a:lvl1pPr>
          </a:lstStyle>
          <a:p>
            <a:r>
              <a:rPr lang="en-US" noProof="0" dirty="0"/>
              <a:t>Click to edit Master title style</a:t>
            </a:r>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solidFill>
                  <a:srgbClr val="00338D"/>
                </a:solidFill>
              </a:defRPr>
            </a:lvl1pPr>
          </a:lstStyle>
          <a:p>
            <a:pPr lvl="0"/>
            <a:r>
              <a:rPr lang="en-US" dirty="0"/>
              <a:t>Super title here</a:t>
            </a:r>
          </a:p>
        </p:txBody>
      </p:sp>
      <p:sp>
        <p:nvSpPr>
          <p:cNvPr id="5"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rgbClr val="00338D"/>
                </a:solidFill>
                <a:latin typeface="+mn-lt"/>
                <a:ea typeface="Arial"/>
                <a:cs typeface="Arial" panose="020B0604020202020204" pitchFamily="34" charset="0"/>
              </a:rPr>
              <a:pPr algn="r"/>
              <a:t>‹#›</a:t>
            </a:fld>
            <a:endParaRPr lang="en-US" sz="1000" noProof="0" dirty="0">
              <a:solidFill>
                <a:srgbClr val="00338D"/>
              </a:solidFill>
              <a:latin typeface="+mn-lt"/>
              <a:ea typeface="Arial"/>
              <a:cs typeface="Arial" panose="020B0604020202020204" pitchFamily="34" charset="0"/>
            </a:endParaRPr>
          </a:p>
        </p:txBody>
      </p:sp>
      <p:sp>
        <p:nvSpPr>
          <p:cNvPr id="6" name="TextBox 5"/>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kern="1200" noProof="0" dirty="0">
              <a:solidFill>
                <a:srgbClr val="00338D"/>
              </a:solidFill>
              <a:latin typeface="+mn-lt"/>
              <a:ea typeface="+mn-ea"/>
              <a:cs typeface="+mn-cs"/>
            </a:endParaRPr>
          </a:p>
        </p:txBody>
      </p:sp>
      <p:sp>
        <p:nvSpPr>
          <p:cNvPr id="7"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US" noProof="0" dirty="0">
              <a:solidFill>
                <a:srgbClr val="00338D"/>
              </a:solidFill>
            </a:endParaRPr>
          </a:p>
        </p:txBody>
      </p:sp>
    </p:spTree>
    <p:extLst>
      <p:ext uri="{BB962C8B-B14F-4D97-AF65-F5344CB8AC3E}">
        <p14:creationId xmlns:p14="http://schemas.microsoft.com/office/powerpoint/2010/main" val="856045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itle 2"/>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2604358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TEXT with Supertit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Text Placeholder 4"/>
          <p:cNvSpPr>
            <a:spLocks noGrp="1"/>
          </p:cNvSpPr>
          <p:nvPr>
            <p:ph type="body" sz="quarter" idx="12" hasCustomPrompt="1"/>
          </p:nvPr>
        </p:nvSpPr>
        <p:spPr>
          <a:xfrm>
            <a:off x="998400" y="227993"/>
            <a:ext cx="10195200" cy="173736"/>
          </a:xfrm>
        </p:spPr>
        <p:txBody>
          <a:bodyPr anchor="b"/>
          <a:lstStyle>
            <a:lvl1pPr>
              <a:spcAft>
                <a:spcPts val="0"/>
              </a:spcAft>
              <a:defRPr sz="1200"/>
            </a:lvl1pPr>
          </a:lstStyle>
          <a:p>
            <a:pPr lvl="0"/>
            <a:r>
              <a:rPr lang="en-US" dirty="0"/>
              <a:t>Super title here</a:t>
            </a:r>
          </a:p>
        </p:txBody>
      </p:sp>
    </p:spTree>
    <p:extLst>
      <p:ext uri="{BB962C8B-B14F-4D97-AF65-F5344CB8AC3E}">
        <p14:creationId xmlns:p14="http://schemas.microsoft.com/office/powerpoint/2010/main" val="2543529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1"/>
          </p:nvPr>
        </p:nvSpPr>
        <p:spPr>
          <a:xfrm>
            <a:off x="6220800" y="1330126"/>
            <a:ext cx="4968000" cy="454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760996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noProof="0"/>
              <a:t>Click icon to add chart</a:t>
            </a:r>
            <a:endParaRPr lang="en-US" noProof="0" dirty="0"/>
          </a:p>
        </p:txBody>
      </p:sp>
    </p:spTree>
    <p:extLst>
      <p:ext uri="{BB962C8B-B14F-4D97-AF65-F5344CB8AC3E}">
        <p14:creationId xmlns:p14="http://schemas.microsoft.com/office/powerpoint/2010/main" val="1468853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noProof="0"/>
              <a:t>Click icon to add chart</a:t>
            </a:r>
            <a:endParaRPr lang="en-US" noProof="0"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noProof="0"/>
              <a:t>Click icon to add chart</a:t>
            </a:r>
            <a:endParaRPr lang="en-US" noProof="0" dirty="0"/>
          </a:p>
        </p:txBody>
      </p:sp>
    </p:spTree>
    <p:extLst>
      <p:ext uri="{BB962C8B-B14F-4D97-AF65-F5344CB8AC3E}">
        <p14:creationId xmlns:p14="http://schemas.microsoft.com/office/powerpoint/2010/main" val="229082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1 - Right light 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94"/>
          <a:stretch/>
        </p:blipFill>
        <p:spPr>
          <a:xfrm>
            <a:off x="0" y="0"/>
            <a:ext cx="12200878" cy="6858000"/>
          </a:xfrm>
          <a:prstGeom prst="rect">
            <a:avLst/>
          </a:prstGeom>
        </p:spPr>
      </p:pic>
      <p:sp>
        <p:nvSpPr>
          <p:cNvPr id="10" name="Freeform 19"/>
          <p:cNvSpPr>
            <a:spLocks noEditPoints="1"/>
          </p:cNvSpPr>
          <p:nvPr userDrawn="1"/>
        </p:nvSpPr>
        <p:spPr bwMode="auto">
          <a:xfrm>
            <a:off x="998460" y="524433"/>
            <a:ext cx="1080816"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8" name="Title 1"/>
          <p:cNvSpPr>
            <a:spLocks noGrp="1"/>
          </p:cNvSpPr>
          <p:nvPr>
            <p:ph type="ctrTitle" hasCustomPrompt="1"/>
          </p:nvPr>
        </p:nvSpPr>
        <p:spPr>
          <a:xfrm>
            <a:off x="998460" y="1343857"/>
            <a:ext cx="6581117" cy="2000922"/>
          </a:xfrm>
        </p:spPr>
        <p:txBody>
          <a:bodyPr anchor="t" anchorCtr="0"/>
          <a:lstStyle>
            <a:lvl1pPr algn="l">
              <a:lnSpc>
                <a:spcPct val="85000"/>
              </a:lnSpc>
              <a:defRPr sz="6000" baseline="0">
                <a:solidFill>
                  <a:schemeClr val="bg1"/>
                </a:solidFill>
                <a:latin typeface="+mn-lt"/>
              </a:defRPr>
            </a:lvl1pPr>
          </a:lstStyle>
          <a:p>
            <a:r>
              <a:rPr lang="en-US" noProof="0" dirty="0"/>
              <a:t>Title slide 1- light right vertical image</a:t>
            </a:r>
          </a:p>
        </p:txBody>
      </p:sp>
      <p:sp>
        <p:nvSpPr>
          <p:cNvPr id="6" name="Text Placeholder 3"/>
          <p:cNvSpPr>
            <a:spLocks noGrp="1"/>
          </p:cNvSpPr>
          <p:nvPr>
            <p:ph type="body" sz="quarter" idx="11" hasCustomPrompt="1"/>
          </p:nvPr>
        </p:nvSpPr>
        <p:spPr>
          <a:xfrm>
            <a:off x="998460"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Subtitle here</a:t>
            </a:r>
          </a:p>
        </p:txBody>
      </p:sp>
      <p:sp>
        <p:nvSpPr>
          <p:cNvPr id="7" name="Text Placeholder 4"/>
          <p:cNvSpPr>
            <a:spLocks noGrp="1"/>
          </p:cNvSpPr>
          <p:nvPr>
            <p:ph type="body" sz="quarter" idx="12" hasCustomPrompt="1"/>
          </p:nvPr>
        </p:nvSpPr>
        <p:spPr>
          <a:xfrm>
            <a:off x="998460" y="4083779"/>
            <a:ext cx="1889125" cy="487363"/>
          </a:xfrm>
        </p:spPr>
        <p:txBody>
          <a:bodyPr/>
          <a:lstStyle>
            <a:lvl1pPr>
              <a:defRPr sz="1100" b="0">
                <a:solidFill>
                  <a:schemeClr val="bg1"/>
                </a:solidFill>
              </a:defRPr>
            </a:lvl1pPr>
          </a:lstStyle>
          <a:p>
            <a:pPr lvl="0"/>
            <a:r>
              <a:rPr lang="en-US" dirty="0"/>
              <a:t>Date here</a:t>
            </a:r>
          </a:p>
        </p:txBody>
      </p:sp>
    </p:spTree>
    <p:extLst>
      <p:ext uri="{BB962C8B-B14F-4D97-AF65-F5344CB8AC3E}">
        <p14:creationId xmlns:p14="http://schemas.microsoft.com/office/powerpoint/2010/main" val="2330549113"/>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9" name="Text Placeholder 8"/>
          <p:cNvSpPr>
            <a:spLocks noGrp="1"/>
          </p:cNvSpPr>
          <p:nvPr>
            <p:ph type="body" sz="quarter" idx="10"/>
          </p:nvPr>
        </p:nvSpPr>
        <p:spPr>
          <a:xfrm>
            <a:off x="1003200" y="3742126"/>
            <a:ext cx="10195200" cy="213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Chart Placeholder 4"/>
          <p:cNvSpPr>
            <a:spLocks noGrp="1"/>
          </p:cNvSpPr>
          <p:nvPr>
            <p:ph type="chart" sz="quarter" idx="11"/>
          </p:nvPr>
        </p:nvSpPr>
        <p:spPr>
          <a:xfrm>
            <a:off x="1003200" y="1331360"/>
            <a:ext cx="10195200" cy="2135740"/>
          </a:xfrm>
        </p:spPr>
        <p:txBody>
          <a:bodyPr anchor="ctr"/>
          <a:lstStyle>
            <a:lvl1pPr algn="ctr">
              <a:defRPr/>
            </a:lvl1pPr>
          </a:lstStyle>
          <a:p>
            <a:r>
              <a:rPr lang="en-US" noProof="0"/>
              <a:t>Click icon to add chart</a:t>
            </a:r>
            <a:endParaRPr lang="en-US" noProof="0" dirty="0"/>
          </a:p>
        </p:txBody>
      </p:sp>
    </p:spTree>
    <p:extLst>
      <p:ext uri="{BB962C8B-B14F-4D97-AF65-F5344CB8AC3E}">
        <p14:creationId xmlns:p14="http://schemas.microsoft.com/office/powerpoint/2010/main" val="77866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5" name="Chart Placeholder 4"/>
          <p:cNvSpPr>
            <a:spLocks noGrp="1"/>
          </p:cNvSpPr>
          <p:nvPr>
            <p:ph type="chart" sz="quarter" idx="11"/>
          </p:nvPr>
        </p:nvSpPr>
        <p:spPr>
          <a:xfrm>
            <a:off x="4550400" y="1331360"/>
            <a:ext cx="3139200" cy="2134800"/>
          </a:xfrm>
        </p:spPr>
        <p:txBody>
          <a:bodyPr anchor="ctr"/>
          <a:lstStyle>
            <a:lvl1pPr algn="ctr">
              <a:defRPr/>
            </a:lvl1pPr>
          </a:lstStyle>
          <a:p>
            <a:r>
              <a:rPr lang="en-US" noProof="0"/>
              <a:t>Click icon to add chart</a:t>
            </a:r>
            <a:endParaRPr lang="en-US" noProof="0" dirty="0"/>
          </a:p>
        </p:txBody>
      </p:sp>
      <p:sp>
        <p:nvSpPr>
          <p:cNvPr id="6" name="Chart Placeholder 4"/>
          <p:cNvSpPr>
            <a:spLocks noGrp="1"/>
          </p:cNvSpPr>
          <p:nvPr>
            <p:ph type="chart" sz="quarter" idx="12"/>
          </p:nvPr>
        </p:nvSpPr>
        <p:spPr>
          <a:xfrm>
            <a:off x="1003200" y="1331360"/>
            <a:ext cx="3187200" cy="2134800"/>
          </a:xfrm>
        </p:spPr>
        <p:txBody>
          <a:bodyPr anchor="ctr"/>
          <a:lstStyle>
            <a:lvl1pPr algn="ctr">
              <a:defRPr/>
            </a:lvl1pPr>
          </a:lstStyle>
          <a:p>
            <a:r>
              <a:rPr lang="en-US" noProof="0"/>
              <a:t>Click icon to add chart</a:t>
            </a:r>
            <a:endParaRPr lang="en-US" noProof="0" dirty="0"/>
          </a:p>
        </p:txBody>
      </p:sp>
      <p:sp>
        <p:nvSpPr>
          <p:cNvPr id="7" name="Text Placeholder 8"/>
          <p:cNvSpPr>
            <a:spLocks noGrp="1"/>
          </p:cNvSpPr>
          <p:nvPr>
            <p:ph type="body" sz="quarter" idx="10"/>
          </p:nvPr>
        </p:nvSpPr>
        <p:spPr>
          <a:xfrm>
            <a:off x="1003200" y="3742126"/>
            <a:ext cx="3187200" cy="213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hart Placeholder 4"/>
          <p:cNvSpPr>
            <a:spLocks noGrp="1"/>
          </p:cNvSpPr>
          <p:nvPr>
            <p:ph type="chart" sz="quarter" idx="13"/>
          </p:nvPr>
        </p:nvSpPr>
        <p:spPr>
          <a:xfrm>
            <a:off x="8049600" y="1331360"/>
            <a:ext cx="3139200" cy="2134800"/>
          </a:xfrm>
        </p:spPr>
        <p:txBody>
          <a:bodyPr anchor="ctr"/>
          <a:lstStyle>
            <a:lvl1pPr algn="ctr">
              <a:defRPr/>
            </a:lvl1pPr>
          </a:lstStyle>
          <a:p>
            <a:r>
              <a:rPr lang="en-US" noProof="0"/>
              <a:t>Click icon to add chart</a:t>
            </a:r>
            <a:endParaRPr lang="en-US" noProof="0" dirty="0"/>
          </a:p>
        </p:txBody>
      </p:sp>
      <p:sp>
        <p:nvSpPr>
          <p:cNvPr id="9" name="Text Placeholder 8"/>
          <p:cNvSpPr>
            <a:spLocks noGrp="1"/>
          </p:cNvSpPr>
          <p:nvPr>
            <p:ph type="body" sz="quarter" idx="14"/>
          </p:nvPr>
        </p:nvSpPr>
        <p:spPr>
          <a:xfrm>
            <a:off x="4502400" y="3742126"/>
            <a:ext cx="3187200" cy="213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5"/>
          </p:nvPr>
        </p:nvSpPr>
        <p:spPr>
          <a:xfrm>
            <a:off x="8001600" y="3742126"/>
            <a:ext cx="3187200" cy="213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41336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 FIVE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9" name="Text Placeholder 8"/>
          <p:cNvSpPr>
            <a:spLocks noGrp="1"/>
          </p:cNvSpPr>
          <p:nvPr>
            <p:ph type="body" sz="quarter" idx="10"/>
          </p:nvPr>
        </p:nvSpPr>
        <p:spPr>
          <a:xfrm>
            <a:off x="10032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1"/>
          </p:nvPr>
        </p:nvSpPr>
        <p:spPr>
          <a:xfrm>
            <a:off x="30804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2"/>
          </p:nvPr>
        </p:nvSpPr>
        <p:spPr>
          <a:xfrm>
            <a:off x="51576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p:nvPr>
        </p:nvSpPr>
        <p:spPr>
          <a:xfrm>
            <a:off x="72348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2"/>
          <p:cNvSpPr>
            <a:spLocks noGrp="1"/>
          </p:cNvSpPr>
          <p:nvPr>
            <p:ph type="body" sz="quarter" idx="14" hasCustomPrompt="1"/>
          </p:nvPr>
        </p:nvSpPr>
        <p:spPr>
          <a:xfrm>
            <a:off x="1003200" y="1322388"/>
            <a:ext cx="18768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5" name="Text Placeholder 12"/>
          <p:cNvSpPr>
            <a:spLocks noGrp="1"/>
          </p:cNvSpPr>
          <p:nvPr>
            <p:ph type="body" sz="quarter" idx="15" hasCustomPrompt="1"/>
          </p:nvPr>
        </p:nvSpPr>
        <p:spPr>
          <a:xfrm>
            <a:off x="30804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6" name="Text Placeholder 12"/>
          <p:cNvSpPr>
            <a:spLocks noGrp="1"/>
          </p:cNvSpPr>
          <p:nvPr>
            <p:ph type="body" sz="quarter" idx="16" hasCustomPrompt="1"/>
          </p:nvPr>
        </p:nvSpPr>
        <p:spPr>
          <a:xfrm>
            <a:off x="51576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7" name="Text Placeholder 12"/>
          <p:cNvSpPr>
            <a:spLocks noGrp="1"/>
          </p:cNvSpPr>
          <p:nvPr>
            <p:ph type="body" sz="quarter" idx="17" hasCustomPrompt="1"/>
          </p:nvPr>
        </p:nvSpPr>
        <p:spPr>
          <a:xfrm>
            <a:off x="72348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1" name="Text Placeholder 12"/>
          <p:cNvSpPr>
            <a:spLocks noGrp="1"/>
          </p:cNvSpPr>
          <p:nvPr>
            <p:ph type="body" sz="quarter" idx="18" hasCustomPrompt="1"/>
          </p:nvPr>
        </p:nvSpPr>
        <p:spPr>
          <a:xfrm>
            <a:off x="9312000" y="1322388"/>
            <a:ext cx="18768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2" name="Text Placeholder 8"/>
          <p:cNvSpPr>
            <a:spLocks noGrp="1"/>
          </p:cNvSpPr>
          <p:nvPr>
            <p:ph type="body" sz="quarter" idx="19"/>
          </p:nvPr>
        </p:nvSpPr>
        <p:spPr>
          <a:xfrm>
            <a:off x="9312000" y="2172526"/>
            <a:ext cx="1876800" cy="3704400"/>
          </a:xfrm>
        </p:spPr>
        <p:txBody>
          <a:bodyPr/>
          <a:lstStyle>
            <a:lvl1pPr algn="l">
              <a:defRPr sz="1400"/>
            </a:lvl1pPr>
            <a:lvl2pPr algn="l">
              <a:defRPr sz="1400"/>
            </a:lvl2pPr>
            <a:lvl3pPr algn="l">
              <a:defRPr sz="1400"/>
            </a:lvl3pPr>
            <a:lvl4pPr algn="l">
              <a:defRPr sz="1400"/>
            </a:lvl4pPr>
            <a:lvl5pPr algn="l">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877598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FOUR COLUMN">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9" name="Text Placeholder 8"/>
          <p:cNvSpPr>
            <a:spLocks noGrp="1"/>
          </p:cNvSpPr>
          <p:nvPr>
            <p:ph type="body" sz="quarter" idx="10"/>
          </p:nvPr>
        </p:nvSpPr>
        <p:spPr>
          <a:xfrm>
            <a:off x="10032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1"/>
          </p:nvPr>
        </p:nvSpPr>
        <p:spPr>
          <a:xfrm>
            <a:off x="36160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2"/>
          </p:nvPr>
        </p:nvSpPr>
        <p:spPr>
          <a:xfrm>
            <a:off x="62288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p:nvPr>
        </p:nvSpPr>
        <p:spPr>
          <a:xfrm>
            <a:off x="8841600" y="2172526"/>
            <a:ext cx="2347200" cy="37044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2"/>
          <p:cNvSpPr>
            <a:spLocks noGrp="1"/>
          </p:cNvSpPr>
          <p:nvPr>
            <p:ph type="body" sz="quarter" idx="14" hasCustomPrompt="1"/>
          </p:nvPr>
        </p:nvSpPr>
        <p:spPr>
          <a:xfrm>
            <a:off x="994833" y="1322388"/>
            <a:ext cx="2347200" cy="604800"/>
          </a:xfrm>
          <a:prstGeom prst="homePlate">
            <a:avLst>
              <a:gd name="adj" fmla="val 31970"/>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5" name="Text Placeholder 12"/>
          <p:cNvSpPr>
            <a:spLocks noGrp="1"/>
          </p:cNvSpPr>
          <p:nvPr>
            <p:ph type="body" sz="quarter" idx="15" hasCustomPrompt="1"/>
          </p:nvPr>
        </p:nvSpPr>
        <p:spPr>
          <a:xfrm>
            <a:off x="3610422"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6" name="Text Placeholder 12"/>
          <p:cNvSpPr>
            <a:spLocks noGrp="1"/>
          </p:cNvSpPr>
          <p:nvPr>
            <p:ph type="body" sz="quarter" idx="16" hasCustomPrompt="1"/>
          </p:nvPr>
        </p:nvSpPr>
        <p:spPr>
          <a:xfrm>
            <a:off x="6226011"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
        <p:nvSpPr>
          <p:cNvPr id="17" name="Text Placeholder 12"/>
          <p:cNvSpPr>
            <a:spLocks noGrp="1"/>
          </p:cNvSpPr>
          <p:nvPr>
            <p:ph type="body" sz="quarter" idx="17" hasCustomPrompt="1"/>
          </p:nvPr>
        </p:nvSpPr>
        <p:spPr>
          <a:xfrm>
            <a:off x="8841600" y="1322388"/>
            <a:ext cx="2347200" cy="604800"/>
          </a:xfrm>
          <a:prstGeom prst="chevron">
            <a:avLst>
              <a:gd name="adj" fmla="val 31101"/>
            </a:avLst>
          </a:prstGeom>
          <a:solidFill>
            <a:schemeClr val="tx2"/>
          </a:solidFill>
        </p:spPr>
        <p:txBody>
          <a:bodyPr lIns="54000" tIns="54000" rIns="54000" bIns="54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dirty="0"/>
              <a:t>Click to add text</a:t>
            </a:r>
          </a:p>
        </p:txBody>
      </p:sp>
    </p:spTree>
    <p:extLst>
      <p:ext uri="{BB962C8B-B14F-4D97-AF65-F5344CB8AC3E}">
        <p14:creationId xmlns:p14="http://schemas.microsoft.com/office/powerpoint/2010/main" val="2683865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D WITH CENTER">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16" name="Text Placeholder 10"/>
          <p:cNvSpPr>
            <a:spLocks noGrp="1" noChangeAspect="1"/>
          </p:cNvSpPr>
          <p:nvPr>
            <p:ph type="body" sz="quarter" idx="21"/>
          </p:nvPr>
        </p:nvSpPr>
        <p:spPr bwMode="gray">
          <a:xfrm>
            <a:off x="5306559" y="2757950"/>
            <a:ext cx="1660995" cy="1659600"/>
          </a:xfrm>
          <a:prstGeom prst="ellipse">
            <a:avLst/>
          </a:prstGeom>
          <a:solidFill>
            <a:schemeClr val="accent1"/>
          </a:solidFill>
          <a:ln>
            <a:noFill/>
          </a:ln>
        </p:spPr>
        <p:txBody>
          <a:bodyPr lIns="54000" tIns="54000" rIns="54000" bIns="54000" anchor="ctr" anchorCtr="1">
            <a:noAutofit/>
          </a:bodyPr>
          <a:lstStyle>
            <a:lvl1pPr algn="ctr">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17" name="Text Placeholder 20"/>
          <p:cNvSpPr>
            <a:spLocks noGrp="1"/>
          </p:cNvSpPr>
          <p:nvPr>
            <p:ph type="body" sz="quarter" idx="26"/>
          </p:nvPr>
        </p:nvSpPr>
        <p:spPr bwMode="gray">
          <a:xfrm>
            <a:off x="1003347"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a:t>Click to edit Master text styles</a:t>
            </a:r>
          </a:p>
        </p:txBody>
      </p:sp>
      <p:sp>
        <p:nvSpPr>
          <p:cNvPr id="26" name="Text Placeholder 20"/>
          <p:cNvSpPr>
            <a:spLocks noGrp="1"/>
          </p:cNvSpPr>
          <p:nvPr>
            <p:ph type="body" sz="quarter" idx="48"/>
          </p:nvPr>
        </p:nvSpPr>
        <p:spPr bwMode="gray">
          <a:xfrm>
            <a:off x="1003347" y="4015250"/>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2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a:t>Click to edit Master text styles</a:t>
            </a:r>
          </a:p>
        </p:txBody>
      </p:sp>
      <p:sp>
        <p:nvSpPr>
          <p:cNvPr id="27" name="Text Placeholder 20"/>
          <p:cNvSpPr>
            <a:spLocks noGrp="1"/>
          </p:cNvSpPr>
          <p:nvPr>
            <p:ph type="body" sz="quarter" idx="50"/>
          </p:nvPr>
        </p:nvSpPr>
        <p:spPr bwMode="gray">
          <a:xfrm>
            <a:off x="7344001" y="1322388"/>
            <a:ext cx="3847695" cy="388800"/>
          </a:xfrm>
          <a:prstGeom prst="rect">
            <a:avLst/>
          </a:prstGeom>
          <a:solidFill>
            <a:schemeClr val="tx2"/>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a:t>Click to edit Master text styles</a:t>
            </a:r>
          </a:p>
        </p:txBody>
      </p:sp>
      <p:sp>
        <p:nvSpPr>
          <p:cNvPr id="28" name="Text Placeholder 20"/>
          <p:cNvSpPr>
            <a:spLocks noGrp="1"/>
          </p:cNvSpPr>
          <p:nvPr>
            <p:ph type="body" sz="quarter" idx="52"/>
          </p:nvPr>
        </p:nvSpPr>
        <p:spPr bwMode="gray">
          <a:xfrm>
            <a:off x="7344001" y="4015250"/>
            <a:ext cx="3847695" cy="388800"/>
          </a:xfrm>
          <a:prstGeom prst="rect">
            <a:avLst/>
          </a:prstGeom>
          <a:solidFill>
            <a:srgbClr val="00338D"/>
          </a:solidFill>
          <a:ln w="12700">
            <a:solidFill>
              <a:srgbClr val="00338D"/>
            </a:solidFill>
          </a:ln>
        </p:spPr>
        <p:txBody>
          <a:bodyPr vert="horz" lIns="54000" tIns="54000" rIns="54000" bIns="54000" rtlCol="0" anchor="ctr" anchorCtr="0">
            <a:noAutofit/>
          </a:bodyPr>
          <a:lstStyle>
            <a:lvl1pPr>
              <a:defRPr lang="en-US" sz="1400" b="1" kern="1200" noProof="0" dirty="0" smtClean="0">
                <a:solidFill>
                  <a:schemeClr val="bg1"/>
                </a:solidFill>
                <a:latin typeface="+mn-lt"/>
                <a:ea typeface="+mn-ea"/>
                <a:cs typeface="Arial" panose="020B0604020202020204" pitchFamily="34" charset="0"/>
              </a:defRPr>
            </a:lvl1pPr>
            <a:lvl5pPr>
              <a:defRPr/>
            </a:lvl5pPr>
            <a:lvl6pPr>
              <a:defRPr baseline="0"/>
            </a:lvl6pPr>
            <a:lvl7pPr>
              <a:defRPr baseline="0"/>
            </a:lvl7pPr>
            <a:lvl8pPr>
              <a:defRPr baseline="0"/>
            </a:lvl8pPr>
          </a:lstStyle>
          <a:p>
            <a:pPr marL="0" lvl="0" indent="0" algn="l" defTabSz="914400" rtl="0" eaLnBrk="1" latinLnBrk="0" hangingPunct="1">
              <a:lnSpc>
                <a:spcPct val="100000"/>
              </a:lnSpc>
              <a:spcBef>
                <a:spcPts val="600"/>
              </a:spcBef>
              <a:buFont typeface="Arial" pitchFamily="34" charset="0"/>
              <a:buNone/>
            </a:pPr>
            <a:r>
              <a:rPr lang="en-US" noProof="0"/>
              <a:t>Click to edit Master text styles</a:t>
            </a:r>
          </a:p>
        </p:txBody>
      </p:sp>
      <p:sp>
        <p:nvSpPr>
          <p:cNvPr id="29" name="AutoShape 20"/>
          <p:cNvSpPr>
            <a:spLocks noChangeArrowheads="1"/>
          </p:cNvSpPr>
          <p:nvPr userDrawn="1"/>
        </p:nvSpPr>
        <p:spPr bwMode="gray">
          <a:xfrm rot="2700000">
            <a:off x="5088625"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
        <p:nvSpPr>
          <p:cNvPr id="31" name="Text Placeholder 3"/>
          <p:cNvSpPr>
            <a:spLocks noGrp="1"/>
          </p:cNvSpPr>
          <p:nvPr>
            <p:ph type="body" sz="quarter" idx="53"/>
          </p:nvPr>
        </p:nvSpPr>
        <p:spPr>
          <a:xfrm>
            <a:off x="1003347" y="1718873"/>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2" name="Text Placeholder 3"/>
          <p:cNvSpPr>
            <a:spLocks noGrp="1"/>
          </p:cNvSpPr>
          <p:nvPr>
            <p:ph type="body" sz="quarter" idx="54"/>
          </p:nvPr>
        </p:nvSpPr>
        <p:spPr>
          <a:xfrm>
            <a:off x="1003347" y="4404050"/>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3" name="Text Placeholder 3"/>
          <p:cNvSpPr>
            <a:spLocks noGrp="1"/>
          </p:cNvSpPr>
          <p:nvPr>
            <p:ph type="body" sz="quarter" idx="55"/>
          </p:nvPr>
        </p:nvSpPr>
        <p:spPr>
          <a:xfrm>
            <a:off x="7342095" y="1718873"/>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4" name="Text Placeholder 3"/>
          <p:cNvSpPr>
            <a:spLocks noGrp="1"/>
          </p:cNvSpPr>
          <p:nvPr>
            <p:ph type="body" sz="quarter" idx="56"/>
          </p:nvPr>
        </p:nvSpPr>
        <p:spPr>
          <a:xfrm>
            <a:off x="7342095" y="4404050"/>
            <a:ext cx="3849600" cy="1472876"/>
          </a:xfrm>
          <a:ln w="12700">
            <a:solidFill>
              <a:schemeClr val="tx2"/>
            </a:solidFill>
          </a:ln>
        </p:spPr>
        <p:txBody>
          <a:bodyPr lIns="54000" tIns="54000" rIns="54000" bIns="54000">
            <a:noAutofit/>
          </a:bodyPr>
          <a:lstStyle>
            <a:lvl1pPr>
              <a:defRPr sz="1400">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0" name="AutoShape 20"/>
          <p:cNvSpPr>
            <a:spLocks noChangeArrowheads="1"/>
          </p:cNvSpPr>
          <p:nvPr userDrawn="1"/>
        </p:nvSpPr>
        <p:spPr bwMode="gray">
          <a:xfrm rot="18900000" flipH="1">
            <a:off x="6742978" y="24685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
        <p:nvSpPr>
          <p:cNvPr id="21" name="AutoShape 20"/>
          <p:cNvSpPr>
            <a:spLocks noChangeArrowheads="1"/>
          </p:cNvSpPr>
          <p:nvPr userDrawn="1"/>
        </p:nvSpPr>
        <p:spPr bwMode="gray">
          <a:xfrm rot="18900000" flipV="1">
            <a:off x="5088624"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
        <p:nvSpPr>
          <p:cNvPr id="22" name="AutoShape 20"/>
          <p:cNvSpPr>
            <a:spLocks noChangeArrowheads="1"/>
          </p:cNvSpPr>
          <p:nvPr userDrawn="1"/>
        </p:nvSpPr>
        <p:spPr bwMode="gray">
          <a:xfrm rot="2700000" flipH="1" flipV="1">
            <a:off x="6742977" y="4310034"/>
            <a:ext cx="382279" cy="502740"/>
          </a:xfrm>
          <a:prstGeom prst="rightArrow">
            <a:avLst>
              <a:gd name="adj1" fmla="val 63333"/>
              <a:gd name="adj2" fmla="val 49582"/>
            </a:avLst>
          </a:prstGeom>
          <a:solidFill>
            <a:schemeClr val="tx2"/>
          </a:solidFill>
          <a:ln w="6350" algn="ctr">
            <a:noFill/>
            <a:miter lim="800000"/>
            <a:headEnd/>
            <a:tailEnd/>
          </a:ln>
          <a:effectLst/>
        </p:spPr>
        <p:txBody>
          <a:bodyPr rot="10800000" wrap="none" anchor="ctr">
            <a:noAutofit/>
          </a:bodyPr>
          <a:lstStyle/>
          <a:p>
            <a:endParaRPr lang="en-US" sz="1200" noProof="0" dirty="0">
              <a:solidFill>
                <a:srgbClr val="483698"/>
              </a:solidFill>
              <a:latin typeface="+mn-lt"/>
            </a:endParaRPr>
          </a:p>
        </p:txBody>
      </p:sp>
    </p:spTree>
    <p:extLst>
      <p:ext uri="{BB962C8B-B14F-4D97-AF65-F5344CB8AC3E}">
        <p14:creationId xmlns:p14="http://schemas.microsoft.com/office/powerpoint/2010/main" val="1695715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19" name="Text Placeholder 8"/>
          <p:cNvSpPr>
            <a:spLocks noGrp="1"/>
          </p:cNvSpPr>
          <p:nvPr>
            <p:ph type="body" sz="quarter" idx="19"/>
          </p:nvPr>
        </p:nvSpPr>
        <p:spPr>
          <a:xfrm>
            <a:off x="1003200" y="1708149"/>
            <a:ext cx="4968000" cy="4168775"/>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0" name="Text Placeholder 8"/>
          <p:cNvSpPr>
            <a:spLocks noGrp="1"/>
          </p:cNvSpPr>
          <p:nvPr>
            <p:ph type="body" sz="quarter" idx="20"/>
          </p:nvPr>
        </p:nvSpPr>
        <p:spPr>
          <a:xfrm>
            <a:off x="10032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a:t>Click to edit Master text styles</a:t>
            </a:r>
          </a:p>
        </p:txBody>
      </p:sp>
      <p:sp>
        <p:nvSpPr>
          <p:cNvPr id="16" name="Text Placeholder 8"/>
          <p:cNvSpPr>
            <a:spLocks noGrp="1"/>
          </p:cNvSpPr>
          <p:nvPr>
            <p:ph type="body" sz="quarter" idx="21"/>
          </p:nvPr>
        </p:nvSpPr>
        <p:spPr>
          <a:xfrm>
            <a:off x="6220800" y="1708149"/>
            <a:ext cx="4968000" cy="4168775"/>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Text Placeholder 8"/>
          <p:cNvSpPr>
            <a:spLocks noGrp="1"/>
          </p:cNvSpPr>
          <p:nvPr>
            <p:ph type="body" sz="quarter" idx="22"/>
          </p:nvPr>
        </p:nvSpPr>
        <p:spPr>
          <a:xfrm>
            <a:off x="62208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a:t>Click to edit Master text styles</a:t>
            </a:r>
          </a:p>
        </p:txBody>
      </p:sp>
    </p:spTree>
    <p:extLst>
      <p:ext uri="{BB962C8B-B14F-4D97-AF65-F5344CB8AC3E}">
        <p14:creationId xmlns:p14="http://schemas.microsoft.com/office/powerpoint/2010/main" val="385535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noProof="0"/>
              <a:t>Click to edit Master title style</a:t>
            </a:r>
            <a:endParaRPr lang="en-US" noProof="0" dirty="0"/>
          </a:p>
        </p:txBody>
      </p:sp>
      <p:sp>
        <p:nvSpPr>
          <p:cNvPr id="13" name="Text Placeholder 8"/>
          <p:cNvSpPr>
            <a:spLocks noGrp="1"/>
          </p:cNvSpPr>
          <p:nvPr>
            <p:ph type="body" sz="quarter" idx="19"/>
          </p:nvPr>
        </p:nvSpPr>
        <p:spPr>
          <a:xfrm>
            <a:off x="1003200" y="1708150"/>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0"/>
          </p:nvPr>
        </p:nvSpPr>
        <p:spPr>
          <a:xfrm>
            <a:off x="10032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a:t>Click to edit Master text styles</a:t>
            </a:r>
          </a:p>
        </p:txBody>
      </p:sp>
      <p:sp>
        <p:nvSpPr>
          <p:cNvPr id="15" name="Text Placeholder 8"/>
          <p:cNvSpPr>
            <a:spLocks noGrp="1"/>
          </p:cNvSpPr>
          <p:nvPr>
            <p:ph type="body" sz="quarter" idx="21"/>
          </p:nvPr>
        </p:nvSpPr>
        <p:spPr>
          <a:xfrm>
            <a:off x="6220800" y="1708150"/>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8"/>
          <p:cNvSpPr>
            <a:spLocks noGrp="1"/>
          </p:cNvSpPr>
          <p:nvPr>
            <p:ph type="body" sz="quarter" idx="22"/>
          </p:nvPr>
        </p:nvSpPr>
        <p:spPr>
          <a:xfrm>
            <a:off x="6220800" y="1322388"/>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a:t>Click to edit Master text styles</a:t>
            </a:r>
          </a:p>
        </p:txBody>
      </p:sp>
      <p:sp>
        <p:nvSpPr>
          <p:cNvPr id="21" name="Text Placeholder 8"/>
          <p:cNvSpPr>
            <a:spLocks noGrp="1"/>
          </p:cNvSpPr>
          <p:nvPr>
            <p:ph type="body" sz="quarter" idx="23"/>
          </p:nvPr>
        </p:nvSpPr>
        <p:spPr>
          <a:xfrm>
            <a:off x="1003200" y="4117976"/>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2" name="Text Placeholder 8"/>
          <p:cNvSpPr>
            <a:spLocks noGrp="1"/>
          </p:cNvSpPr>
          <p:nvPr>
            <p:ph type="body" sz="quarter" idx="24"/>
          </p:nvPr>
        </p:nvSpPr>
        <p:spPr>
          <a:xfrm>
            <a:off x="1003200" y="3741920"/>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a:t>Click to edit Master text styles</a:t>
            </a:r>
          </a:p>
        </p:txBody>
      </p:sp>
      <p:sp>
        <p:nvSpPr>
          <p:cNvPr id="23" name="Text Placeholder 8"/>
          <p:cNvSpPr>
            <a:spLocks noGrp="1"/>
          </p:cNvSpPr>
          <p:nvPr>
            <p:ph type="body" sz="quarter" idx="25"/>
          </p:nvPr>
        </p:nvSpPr>
        <p:spPr>
          <a:xfrm>
            <a:off x="6220800" y="4117976"/>
            <a:ext cx="4968000" cy="1758950"/>
          </a:xfrm>
          <a:ln w="12700">
            <a:solidFill>
              <a:schemeClr val="tx2"/>
            </a:solidFill>
          </a:ln>
        </p:spPr>
        <p:txBody>
          <a:bodyPr lIns="54000" tIns="54000" rIns="54000" bIns="54000"/>
          <a:lstStyle>
            <a:lvl1pPr>
              <a:defRPr sz="1500"/>
            </a:lvl1pPr>
            <a:lvl2pPr>
              <a:defRPr sz="1500"/>
            </a:lvl2pPr>
            <a:lvl3pPr>
              <a:defRPr sz="1500"/>
            </a:lvl3pPr>
            <a:lvl4pPr>
              <a:defRPr sz="1500"/>
            </a:lvl4pPr>
            <a:lvl5pPr>
              <a:defRPr sz="15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4" name="Text Placeholder 8"/>
          <p:cNvSpPr>
            <a:spLocks noGrp="1"/>
          </p:cNvSpPr>
          <p:nvPr>
            <p:ph type="body" sz="quarter" idx="26"/>
          </p:nvPr>
        </p:nvSpPr>
        <p:spPr>
          <a:xfrm>
            <a:off x="6220800" y="3741920"/>
            <a:ext cx="4968000" cy="388800"/>
          </a:xfrm>
          <a:solidFill>
            <a:schemeClr val="tx2"/>
          </a:solidFill>
          <a:ln w="12700">
            <a:solidFill>
              <a:schemeClr val="tx2"/>
            </a:solidFill>
          </a:ln>
        </p:spPr>
        <p:txBody>
          <a:bodyPr lIns="54000" tIns="54000" rIns="54000" bIns="54000" anchor="ctr"/>
          <a:lstStyle>
            <a:lvl1pPr>
              <a:defRPr sz="1500">
                <a:solidFill>
                  <a:schemeClr val="bg1"/>
                </a:solidFill>
              </a:defRPr>
            </a:lvl1pPr>
            <a:lvl2pPr>
              <a:defRPr sz="1400"/>
            </a:lvl2pPr>
            <a:lvl3pPr>
              <a:defRPr sz="1400"/>
            </a:lvl3pPr>
            <a:lvl4pPr>
              <a:defRPr sz="1400"/>
            </a:lvl4pPr>
            <a:lvl5pPr>
              <a:defRPr sz="1400"/>
            </a:lvl5pPr>
          </a:lstStyle>
          <a:p>
            <a:pPr lvl="0"/>
            <a:r>
              <a:rPr lang="en-US" noProof="0"/>
              <a:t>Click to edit Master text styles</a:t>
            </a:r>
          </a:p>
        </p:txBody>
      </p:sp>
    </p:spTree>
    <p:extLst>
      <p:ext uri="{BB962C8B-B14F-4D97-AF65-F5344CB8AC3E}">
        <p14:creationId xmlns:p14="http://schemas.microsoft.com/office/powerpoint/2010/main" val="955695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29163" y="1368796"/>
            <a:ext cx="8489950" cy="3510000"/>
          </a:xfrm>
        </p:spPr>
        <p:txBody>
          <a:bodyPr anchor="t" anchorCtr="0"/>
          <a:lstStyle>
            <a:lvl1pPr algn="l">
              <a:lnSpc>
                <a:spcPct val="85000"/>
              </a:lnSpc>
              <a:defRPr sz="6000" baseline="0">
                <a:solidFill>
                  <a:schemeClr val="bg1"/>
                </a:solidFill>
                <a:latin typeface="+mn-lt"/>
              </a:defRPr>
            </a:lvl1pPr>
          </a:lstStyle>
          <a:p>
            <a:r>
              <a:rPr lang="en-US" noProof="0"/>
              <a:t>Click to edit Master title style</a:t>
            </a:r>
            <a:endParaRPr lang="en-US" noProof="0"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29163" y="5324396"/>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386961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tx2"/>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729163" y="1377109"/>
            <a:ext cx="8489950" cy="3510000"/>
          </a:xfrm>
        </p:spPr>
        <p:txBody>
          <a:bodyPr anchor="t" anchorCtr="0"/>
          <a:lstStyle>
            <a:lvl1pPr algn="l">
              <a:lnSpc>
                <a:spcPct val="85000"/>
              </a:lnSpc>
              <a:defRPr sz="6000" baseline="0">
                <a:solidFill>
                  <a:schemeClr val="bg1"/>
                </a:solidFill>
                <a:latin typeface="+mn-lt"/>
              </a:defRPr>
            </a:lvl1pPr>
          </a:lstStyle>
          <a:p>
            <a:r>
              <a:rPr lang="en-US" noProof="0"/>
              <a:t>Click to edit Master title style</a:t>
            </a:r>
            <a:endParaRPr lang="en-US" noProof="0" dirty="0"/>
          </a:p>
        </p:txBody>
      </p:sp>
      <p:sp>
        <p:nvSpPr>
          <p:cNvPr id="9"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dirty="0">
              <a:latin typeface="Arial" panose="020B0604020202020204" pitchFamily="34" charset="0"/>
            </a:endParaRPr>
          </a:p>
        </p:txBody>
      </p:sp>
      <p:sp>
        <p:nvSpPr>
          <p:cNvPr id="6" name="Text Placeholder 3"/>
          <p:cNvSpPr>
            <a:spLocks noGrp="1"/>
          </p:cNvSpPr>
          <p:nvPr>
            <p:ph type="body" sz="quarter" idx="11"/>
          </p:nvPr>
        </p:nvSpPr>
        <p:spPr>
          <a:xfrm>
            <a:off x="2729163" y="5332709"/>
            <a:ext cx="8450350" cy="216000"/>
          </a:xfrm>
        </p:spPr>
        <p:txBody>
          <a:bodyPr/>
          <a:lstStyle>
            <a:lvl1pPr>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18981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16" name="Freeform 19"/>
          <p:cNvSpPr>
            <a:spLocks noChangeAspect="1" noEditPoints="1"/>
          </p:cNvSpPr>
          <p:nvPr userDrawn="1"/>
        </p:nvSpPr>
        <p:spPr bwMode="auto">
          <a:xfrm>
            <a:off x="27291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3" name="Text Placeholder 2"/>
          <p:cNvSpPr>
            <a:spLocks noGrp="1"/>
          </p:cNvSpPr>
          <p:nvPr>
            <p:ph type="body" sz="quarter" idx="11"/>
          </p:nvPr>
        </p:nvSpPr>
        <p:spPr>
          <a:xfrm>
            <a:off x="2729163" y="4642764"/>
            <a:ext cx="7851751" cy="398273"/>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a:t>Click to edit Master text styles</a:t>
            </a:r>
          </a:p>
          <a:p>
            <a:pPr lvl="1"/>
            <a:r>
              <a:rPr lang="en-US" noProof="0"/>
              <a:t>Second level</a:t>
            </a:r>
          </a:p>
        </p:txBody>
      </p:sp>
      <p:sp>
        <p:nvSpPr>
          <p:cNvPr id="14" name="Text Placeholder 2"/>
          <p:cNvSpPr>
            <a:spLocks noGrp="1"/>
          </p:cNvSpPr>
          <p:nvPr>
            <p:ph type="body" sz="quarter" idx="12"/>
          </p:nvPr>
        </p:nvSpPr>
        <p:spPr>
          <a:xfrm>
            <a:off x="2729163" y="5107252"/>
            <a:ext cx="7851751" cy="169277"/>
          </a:xfrm>
        </p:spPr>
        <p:txBody>
          <a:bodyPr>
            <a:noAutofit/>
          </a:bodyPr>
          <a:lstStyle>
            <a:lvl1pPr>
              <a:buFontTx/>
              <a:buNone/>
              <a:defRPr sz="1100" b="0">
                <a:solidFill>
                  <a:schemeClr val="bg1">
                    <a:lumMod val="65000"/>
                  </a:schemeClr>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a:t>Click to edit Master text styles</a:t>
            </a:r>
          </a:p>
        </p:txBody>
      </p:sp>
      <p:sp>
        <p:nvSpPr>
          <p:cNvPr id="15" name="Text Placeholder 2"/>
          <p:cNvSpPr>
            <a:spLocks noGrp="1"/>
          </p:cNvSpPr>
          <p:nvPr>
            <p:ph type="body" sz="quarter" idx="13"/>
          </p:nvPr>
        </p:nvSpPr>
        <p:spPr>
          <a:xfrm>
            <a:off x="2729163" y="3831757"/>
            <a:ext cx="7851751" cy="645053"/>
          </a:xfrm>
        </p:spPr>
        <p:txBody>
          <a:bodyPr/>
          <a:lstStyle>
            <a:lvl1pPr>
              <a:buFontTx/>
              <a:buNone/>
              <a:defRPr sz="1100" b="0">
                <a:solidFill>
                  <a:schemeClr val="bg1">
                    <a:lumMod val="65000"/>
                  </a:schemeClr>
                </a:solidFill>
              </a:defRPr>
            </a:lvl1pPr>
            <a:lvl2pPr>
              <a:buFontTx/>
              <a:buNone/>
              <a:defRPr sz="11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a:t>Click to edit Master text styles</a:t>
            </a:r>
          </a:p>
          <a:p>
            <a:pPr lvl="1"/>
            <a:r>
              <a:rPr lang="en-US" noProof="0"/>
              <a:t>Second level</a:t>
            </a:r>
          </a:p>
        </p:txBody>
      </p:sp>
      <p:sp>
        <p:nvSpPr>
          <p:cNvPr id="23" name="Text Placeholder 2"/>
          <p:cNvSpPr>
            <a:spLocks noGrp="1"/>
          </p:cNvSpPr>
          <p:nvPr>
            <p:ph type="body" sz="quarter" idx="14"/>
          </p:nvPr>
        </p:nvSpPr>
        <p:spPr>
          <a:xfrm>
            <a:off x="2729163" y="3480007"/>
            <a:ext cx="2411738" cy="119064"/>
          </a:xfrm>
        </p:spPr>
        <p:txBody>
          <a:bodyPr/>
          <a:lstStyle>
            <a:lvl1pPr>
              <a:buFontTx/>
              <a:buNone/>
              <a:defRPr sz="1200" b="1">
                <a:solidFill>
                  <a:schemeClr val="tx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noProof="0"/>
              <a:t>Click to edit Master text styles</a:t>
            </a:r>
          </a:p>
        </p:txBody>
      </p:sp>
      <p:grpSp>
        <p:nvGrpSpPr>
          <p:cNvPr id="22" name="Group 21"/>
          <p:cNvGrpSpPr/>
          <p:nvPr userDrawn="1"/>
        </p:nvGrpSpPr>
        <p:grpSpPr>
          <a:xfrm>
            <a:off x="2729163" y="2974450"/>
            <a:ext cx="2523749" cy="384049"/>
            <a:chOff x="1584000" y="2682350"/>
            <a:chExt cx="2523749" cy="384049"/>
          </a:xfrm>
        </p:grpSpPr>
        <p:grpSp>
          <p:nvGrpSpPr>
            <p:cNvPr id="24" name="Group 23"/>
            <p:cNvGrpSpPr/>
            <p:nvPr userDrawn="1"/>
          </p:nvGrpSpPr>
          <p:grpSpPr>
            <a:xfrm>
              <a:off x="1584000" y="2682350"/>
              <a:ext cx="2523749" cy="384049"/>
              <a:chOff x="1584000" y="2682350"/>
              <a:chExt cx="2523749" cy="384049"/>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584000" y="2682350"/>
                <a:ext cx="1683075" cy="384049"/>
              </a:xfrm>
              <a:prstGeom prst="rect">
                <a:avLst/>
              </a:prstGeom>
            </p:spPr>
          </p:pic>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705225" y="2682350"/>
                <a:ext cx="402524" cy="384049"/>
              </a:xfrm>
              <a:prstGeom prst="rect">
                <a:avLst/>
              </a:prstGeom>
            </p:spPr>
          </p:pic>
        </p:grpSp>
        <p:grpSp>
          <p:nvGrpSpPr>
            <p:cNvPr id="25" name="Group 4"/>
            <p:cNvGrpSpPr>
              <a:grpSpLocks noChangeAspect="1"/>
            </p:cNvGrpSpPr>
            <p:nvPr userDrawn="1"/>
          </p:nvGrpSpPr>
          <p:grpSpPr bwMode="auto">
            <a:xfrm>
              <a:off x="3296507" y="2682351"/>
              <a:ext cx="383774" cy="383774"/>
              <a:chOff x="493" y="-227"/>
              <a:chExt cx="4770" cy="4770"/>
            </a:xfrm>
            <a:solidFill>
              <a:srgbClr val="00338D"/>
            </a:solidFill>
          </p:grpSpPr>
          <p:sp>
            <p:nvSpPr>
              <p:cNvPr id="27" name="Freeform 5"/>
              <p:cNvSpPr>
                <a:spLocks noEditPoints="1"/>
              </p:cNvSpPr>
              <p:nvPr userDrawn="1"/>
            </p:nvSpPr>
            <p:spPr bwMode="auto">
              <a:xfrm>
                <a:off x="493" y="-227"/>
                <a:ext cx="4770" cy="4770"/>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userDrawn="1"/>
            </p:nvSpPr>
            <p:spPr bwMode="auto">
              <a:xfrm>
                <a:off x="1654" y="934"/>
                <a:ext cx="2447" cy="2447"/>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7"/>
              <p:cNvSpPr>
                <a:spLocks noChangeArrowheads="1"/>
              </p:cNvSpPr>
              <p:nvPr userDrawn="1"/>
            </p:nvSpPr>
            <p:spPr bwMode="auto">
              <a:xfrm>
                <a:off x="3864" y="598"/>
                <a:ext cx="573" cy="5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6727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 No image">
    <p:bg>
      <p:bgPr>
        <a:solidFill>
          <a:schemeClr val="accent1"/>
        </a:solidFill>
        <a:effectLst/>
      </p:bgPr>
    </p:bg>
    <p:spTree>
      <p:nvGrpSpPr>
        <p:cNvPr id="1" name=""/>
        <p:cNvGrpSpPr/>
        <p:nvPr/>
      </p:nvGrpSpPr>
      <p:grpSpPr>
        <a:xfrm>
          <a:off x="0" y="0"/>
          <a:ext cx="0" cy="0"/>
          <a:chOff x="0" y="0"/>
          <a:chExt cx="0" cy="0"/>
        </a:xfrm>
      </p:grpSpPr>
      <p:sp>
        <p:nvSpPr>
          <p:cNvPr id="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424363" y="1360483"/>
            <a:ext cx="8489950" cy="3510000"/>
          </a:xfrm>
        </p:spPr>
        <p:txBody>
          <a:bodyPr anchor="t" anchorCtr="0"/>
          <a:lstStyle>
            <a:lvl1pPr algn="l">
              <a:lnSpc>
                <a:spcPct val="85000"/>
              </a:lnSpc>
              <a:defRPr sz="6000" baseline="0">
                <a:solidFill>
                  <a:schemeClr val="bg1"/>
                </a:solidFill>
                <a:latin typeface="+mn-lt"/>
              </a:defRPr>
            </a:lvl1pPr>
          </a:lstStyle>
          <a:p>
            <a:r>
              <a:rPr lang="en-US" noProof="0" dirty="0"/>
              <a:t>Title Slide 4 – </a:t>
            </a:r>
            <a:br>
              <a:rPr lang="en-US" noProof="0" dirty="0"/>
            </a:br>
            <a:r>
              <a:rPr lang="en-US" noProof="0" dirty="0"/>
              <a:t>no image</a:t>
            </a:r>
          </a:p>
        </p:txBody>
      </p:sp>
      <p:sp>
        <p:nvSpPr>
          <p:cNvPr id="10" name="Freeform 19"/>
          <p:cNvSpPr>
            <a:spLocks noChangeAspect="1" noEditPoints="1"/>
          </p:cNvSpPr>
          <p:nvPr userDrawn="1"/>
        </p:nvSpPr>
        <p:spPr bwMode="auto">
          <a:xfrm>
            <a:off x="24243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 name="Text Placeholder 3"/>
          <p:cNvSpPr>
            <a:spLocks noGrp="1"/>
          </p:cNvSpPr>
          <p:nvPr>
            <p:ph type="body" sz="quarter" idx="11" hasCustomPrompt="1"/>
          </p:nvPr>
        </p:nvSpPr>
        <p:spPr>
          <a:xfrm>
            <a:off x="2424363" y="5316083"/>
            <a:ext cx="8450350"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Subtitle here</a:t>
            </a:r>
          </a:p>
        </p:txBody>
      </p:sp>
      <p:sp>
        <p:nvSpPr>
          <p:cNvPr id="9" name="Text Placeholder 4"/>
          <p:cNvSpPr>
            <a:spLocks noGrp="1"/>
          </p:cNvSpPr>
          <p:nvPr>
            <p:ph type="body" sz="quarter" idx="12" hasCustomPrompt="1"/>
          </p:nvPr>
        </p:nvSpPr>
        <p:spPr>
          <a:xfrm>
            <a:off x="2424363" y="5748733"/>
            <a:ext cx="1889125" cy="487363"/>
          </a:xfrm>
        </p:spPr>
        <p:txBody>
          <a:bodyPr/>
          <a:lstStyle>
            <a:lvl1pPr>
              <a:defRPr sz="1100" b="0">
                <a:solidFill>
                  <a:schemeClr val="bg1"/>
                </a:solidFill>
              </a:defRPr>
            </a:lvl1pPr>
          </a:lstStyle>
          <a:p>
            <a:pPr lvl="0"/>
            <a:r>
              <a:rPr lang="en-US" dirty="0"/>
              <a:t>Date here</a:t>
            </a:r>
          </a:p>
        </p:txBody>
      </p:sp>
    </p:spTree>
    <p:extLst>
      <p:ext uri="{BB962C8B-B14F-4D97-AF65-F5344CB8AC3E}">
        <p14:creationId xmlns:p14="http://schemas.microsoft.com/office/powerpoint/2010/main" val="448723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3200" y="677326"/>
            <a:ext cx="10185600" cy="518400"/>
          </a:xfrm>
        </p:spPr>
        <p:txBody>
          <a:bodyPr/>
          <a:lstStyle>
            <a:lvl1pPr>
              <a:defRPr sz="4400"/>
            </a:lvl1pPr>
          </a:lstStyle>
          <a:p>
            <a:r>
              <a:rPr lang="en-US" noProof="0" dirty="0"/>
              <a:t>Click to edit Master title style</a:t>
            </a:r>
          </a:p>
        </p:txBody>
      </p:sp>
      <p:sp>
        <p:nvSpPr>
          <p:cNvPr id="3" name="Text Placeholder 4"/>
          <p:cNvSpPr>
            <a:spLocks noGrp="1"/>
          </p:cNvSpPr>
          <p:nvPr>
            <p:ph type="body" sz="quarter" idx="11" hasCustomPrompt="1"/>
          </p:nvPr>
        </p:nvSpPr>
        <p:spPr>
          <a:xfrm>
            <a:off x="1003200" y="354993"/>
            <a:ext cx="10185600" cy="169200"/>
          </a:xfrm>
        </p:spPr>
        <p:txBody>
          <a:bodyPr anchor="b"/>
          <a:lstStyle>
            <a:lvl1pPr>
              <a:spcAft>
                <a:spcPts val="0"/>
              </a:spcAft>
              <a:defRPr sz="1200"/>
            </a:lvl1pPr>
          </a:lstStyle>
          <a:p>
            <a:pPr lvl="0"/>
            <a:r>
              <a:rPr lang="en-US" noProof="0" dirty="0"/>
              <a:t>Super title here</a:t>
            </a:r>
          </a:p>
        </p:txBody>
      </p:sp>
    </p:spTree>
    <p:extLst>
      <p:ext uri="{BB962C8B-B14F-4D97-AF65-F5344CB8AC3E}">
        <p14:creationId xmlns:p14="http://schemas.microsoft.com/office/powerpoint/2010/main" val="3872933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4_TITLE SLIDE 1 - Right light vertical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Freeform 19"/>
          <p:cNvSpPr>
            <a:spLocks noEditPoints="1"/>
          </p:cNvSpPr>
          <p:nvPr userDrawn="1"/>
        </p:nvSpPr>
        <p:spPr bwMode="auto">
          <a:xfrm>
            <a:off x="998460" y="524433"/>
            <a:ext cx="1080816"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8" name="Title 1"/>
          <p:cNvSpPr>
            <a:spLocks noGrp="1"/>
          </p:cNvSpPr>
          <p:nvPr>
            <p:ph type="ctrTitle" hasCustomPrompt="1"/>
          </p:nvPr>
        </p:nvSpPr>
        <p:spPr>
          <a:xfrm>
            <a:off x="998460" y="1343857"/>
            <a:ext cx="6581117" cy="2000922"/>
          </a:xfrm>
        </p:spPr>
        <p:txBody>
          <a:bodyPr anchor="t" anchorCtr="0"/>
          <a:lstStyle>
            <a:lvl1pPr algn="l">
              <a:lnSpc>
                <a:spcPct val="85000"/>
              </a:lnSpc>
              <a:defRPr sz="6000" baseline="0">
                <a:solidFill>
                  <a:schemeClr val="bg1"/>
                </a:solidFill>
                <a:latin typeface="+mn-lt"/>
              </a:defRPr>
            </a:lvl1pPr>
          </a:lstStyle>
          <a:p>
            <a:r>
              <a:rPr lang="en-US" noProof="0" dirty="0" smtClean="0"/>
              <a:t>Title slide 1- light right vertical image</a:t>
            </a:r>
            <a:endParaRPr lang="en-US" noProof="0" dirty="0"/>
          </a:p>
        </p:txBody>
      </p:sp>
      <p:sp>
        <p:nvSpPr>
          <p:cNvPr id="6" name="Text Placeholder 3"/>
          <p:cNvSpPr>
            <a:spLocks noGrp="1"/>
          </p:cNvSpPr>
          <p:nvPr>
            <p:ph type="body" sz="quarter" idx="11" hasCustomPrompt="1"/>
          </p:nvPr>
        </p:nvSpPr>
        <p:spPr>
          <a:xfrm>
            <a:off x="998460" y="3651129"/>
            <a:ext cx="6541518"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smtClean="0"/>
              <a:t>Subtitle here</a:t>
            </a:r>
          </a:p>
        </p:txBody>
      </p:sp>
      <p:sp>
        <p:nvSpPr>
          <p:cNvPr id="7" name="Text Placeholder 4"/>
          <p:cNvSpPr>
            <a:spLocks noGrp="1"/>
          </p:cNvSpPr>
          <p:nvPr>
            <p:ph type="body" sz="quarter" idx="12" hasCustomPrompt="1"/>
          </p:nvPr>
        </p:nvSpPr>
        <p:spPr>
          <a:xfrm>
            <a:off x="998460" y="4083779"/>
            <a:ext cx="1889125" cy="487363"/>
          </a:xfrm>
        </p:spPr>
        <p:txBody>
          <a:bodyPr/>
          <a:lstStyle>
            <a:lvl1pPr>
              <a:defRPr sz="1100" b="0">
                <a:solidFill>
                  <a:schemeClr val="bg1"/>
                </a:solidFill>
              </a:defRPr>
            </a:lvl1pPr>
          </a:lstStyle>
          <a:p>
            <a:pPr lvl="0"/>
            <a:r>
              <a:rPr lang="en-US" dirty="0" smtClean="0"/>
              <a:t>Date here</a:t>
            </a:r>
            <a:endParaRPr lang="en-US" dirty="0"/>
          </a:p>
        </p:txBody>
      </p:sp>
    </p:spTree>
    <p:extLst>
      <p:ext uri="{BB962C8B-B14F-4D97-AF65-F5344CB8AC3E}">
        <p14:creationId xmlns:p14="http://schemas.microsoft.com/office/powerpoint/2010/main" val="396751251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4 - No image">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330" y="1"/>
            <a:ext cx="11075670" cy="6857999"/>
          </a:xfrm>
          <a:prstGeom prst="rect">
            <a:avLst/>
          </a:prstGeom>
        </p:spPr>
      </p:pic>
      <p:sp>
        <p:nvSpPr>
          <p:cNvPr id="7" name="object 3"/>
          <p:cNvSpPr/>
          <p:nvPr userDrawn="1"/>
        </p:nvSpPr>
        <p:spPr>
          <a:xfrm>
            <a:off x="0"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dirty="0">
              <a:latin typeface="Arial" panose="020B0604020202020204" pitchFamily="34" charset="0"/>
            </a:endParaRPr>
          </a:p>
        </p:txBody>
      </p:sp>
      <p:sp>
        <p:nvSpPr>
          <p:cNvPr id="8" name="Title 1"/>
          <p:cNvSpPr>
            <a:spLocks noGrp="1"/>
          </p:cNvSpPr>
          <p:nvPr>
            <p:ph type="ctrTitle" hasCustomPrompt="1"/>
          </p:nvPr>
        </p:nvSpPr>
        <p:spPr>
          <a:xfrm>
            <a:off x="2424363" y="1360483"/>
            <a:ext cx="8489950" cy="3510000"/>
          </a:xfrm>
        </p:spPr>
        <p:txBody>
          <a:bodyPr anchor="t" anchorCtr="0"/>
          <a:lstStyle>
            <a:lvl1pPr algn="l">
              <a:lnSpc>
                <a:spcPct val="85000"/>
              </a:lnSpc>
              <a:defRPr sz="6000" baseline="0">
                <a:solidFill>
                  <a:schemeClr val="bg1"/>
                </a:solidFill>
                <a:latin typeface="+mn-lt"/>
              </a:defRPr>
            </a:lvl1pPr>
          </a:lstStyle>
          <a:p>
            <a:r>
              <a:rPr lang="en-US" noProof="0" dirty="0"/>
              <a:t>Title Slide 4 – </a:t>
            </a:r>
            <a:br>
              <a:rPr lang="en-US" noProof="0" dirty="0"/>
            </a:br>
            <a:r>
              <a:rPr lang="en-US" noProof="0" dirty="0"/>
              <a:t>no image</a:t>
            </a:r>
          </a:p>
        </p:txBody>
      </p:sp>
      <p:sp>
        <p:nvSpPr>
          <p:cNvPr id="10" name="Freeform 19"/>
          <p:cNvSpPr>
            <a:spLocks noChangeAspect="1" noEditPoints="1"/>
          </p:cNvSpPr>
          <p:nvPr userDrawn="1"/>
        </p:nvSpPr>
        <p:spPr bwMode="auto">
          <a:xfrm>
            <a:off x="2424363" y="524433"/>
            <a:ext cx="1079150" cy="439654"/>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 name="Text Placeholder 3"/>
          <p:cNvSpPr>
            <a:spLocks noGrp="1"/>
          </p:cNvSpPr>
          <p:nvPr>
            <p:ph type="body" sz="quarter" idx="11" hasCustomPrompt="1"/>
          </p:nvPr>
        </p:nvSpPr>
        <p:spPr>
          <a:xfrm>
            <a:off x="2424363" y="5316083"/>
            <a:ext cx="8450350" cy="2160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sz="110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Subtitle here</a:t>
            </a:r>
          </a:p>
        </p:txBody>
      </p:sp>
      <p:sp>
        <p:nvSpPr>
          <p:cNvPr id="9" name="Text Placeholder 4"/>
          <p:cNvSpPr>
            <a:spLocks noGrp="1"/>
          </p:cNvSpPr>
          <p:nvPr>
            <p:ph type="body" sz="quarter" idx="12" hasCustomPrompt="1"/>
          </p:nvPr>
        </p:nvSpPr>
        <p:spPr>
          <a:xfrm>
            <a:off x="2424363" y="5748733"/>
            <a:ext cx="1889125" cy="487363"/>
          </a:xfrm>
        </p:spPr>
        <p:txBody>
          <a:bodyPr/>
          <a:lstStyle>
            <a:lvl1pPr>
              <a:defRPr sz="1100" b="0">
                <a:solidFill>
                  <a:schemeClr val="bg1"/>
                </a:solidFill>
              </a:defRPr>
            </a:lvl1pPr>
          </a:lstStyle>
          <a:p>
            <a:pPr lvl="0"/>
            <a:r>
              <a:rPr lang="en-US" dirty="0"/>
              <a:t>Date here</a:t>
            </a:r>
          </a:p>
        </p:txBody>
      </p:sp>
    </p:spTree>
    <p:extLst>
      <p:ext uri="{BB962C8B-B14F-4D97-AF65-F5344CB8AC3E}">
        <p14:creationId xmlns:p14="http://schemas.microsoft.com/office/powerpoint/2010/main" val="422870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108670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36" r="1837"/>
          <a:stretch/>
        </p:blipFill>
        <p:spPr>
          <a:xfrm>
            <a:off x="0" y="0"/>
            <a:ext cx="12192000" cy="6858000"/>
          </a:xfrm>
          <a:prstGeom prst="rect">
            <a:avLst/>
          </a:prstGeom>
        </p:spPr>
      </p:pic>
      <p:sp>
        <p:nvSpPr>
          <p:cNvPr id="3" name="Title 2"/>
          <p:cNvSpPr>
            <a:spLocks noGrp="1"/>
          </p:cNvSpPr>
          <p:nvPr>
            <p:ph type="title"/>
          </p:nvPr>
        </p:nvSpPr>
        <p:spPr/>
        <p:txBody>
          <a:bodyPr/>
          <a:lstStyle/>
          <a:p>
            <a:r>
              <a:rPr lang="en-US" noProof="0"/>
              <a:t>Click to edit Master title style</a:t>
            </a:r>
            <a:endParaRPr lang="en-US" noProof="0" dirty="0"/>
          </a:p>
        </p:txBody>
      </p:sp>
      <p:sp>
        <p:nvSpPr>
          <p:cNvPr id="4"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5" name="TextBox 4"/>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rgbClr val="00338D"/>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rgbClr val="00338D"/>
              </a:solidFill>
              <a:latin typeface="+mn-lt"/>
              <a:ea typeface="+mn-ea"/>
              <a:cs typeface="+mn-cs"/>
            </a:endParaRPr>
          </a:p>
        </p:txBody>
      </p:sp>
      <p:sp>
        <p:nvSpPr>
          <p:cNvPr id="6"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290407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8904"/>
          <a:stretch/>
        </p:blipFill>
        <p:spPr>
          <a:xfrm>
            <a:off x="0" y="-19050"/>
            <a:ext cx="12192000" cy="6877050"/>
          </a:xfrm>
          <a:prstGeom prst="rect">
            <a:avLst/>
          </a:prstGeom>
        </p:spPr>
      </p:pic>
      <p:sp>
        <p:nvSpPr>
          <p:cNvPr id="3" name="Title 2"/>
          <p:cNvSpPr>
            <a:spLocks noGrp="1"/>
          </p:cNvSpPr>
          <p:nvPr>
            <p:ph type="title"/>
          </p:nvPr>
        </p:nvSpPr>
        <p:spPr/>
        <p:txBody>
          <a:bodyPr/>
          <a:lstStyle>
            <a:lvl1pPr>
              <a:defRPr>
                <a:solidFill>
                  <a:schemeClr val="bg1"/>
                </a:solidFill>
              </a:defRPr>
            </a:lvl1pPr>
          </a:lstStyle>
          <a:p>
            <a:r>
              <a:rPr lang="en-US" noProof="0" dirty="0"/>
              <a:t>Click to edit Master title style</a:t>
            </a:r>
          </a:p>
        </p:txBody>
      </p:sp>
      <p:sp>
        <p:nvSpPr>
          <p:cNvPr id="11"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
        <p:nvSpPr>
          <p:cNvPr id="12" name="TextBox 11"/>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solidFill>
              <a:latin typeface="+mn-lt"/>
              <a:ea typeface="+mn-ea"/>
              <a:cs typeface="+mn-cs"/>
            </a:endParaRPr>
          </a:p>
        </p:txBody>
      </p:sp>
      <p:sp>
        <p:nvSpPr>
          <p:cNvPr id="13"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323611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4638906" y="431800"/>
            <a:ext cx="6554693" cy="533400"/>
          </a:xfrm>
        </p:spPr>
        <p:txBody>
          <a:bodyPr/>
          <a:lstStyle>
            <a:lvl1pPr>
              <a:defRPr>
                <a:solidFill>
                  <a:srgbClr val="00338D"/>
                </a:solidFill>
              </a:defRPr>
            </a:lvl1pPr>
          </a:lstStyle>
          <a:p>
            <a:r>
              <a:rPr lang="en-US" noProof="0" dirty="0"/>
              <a:t>Click to edit Master title style</a:t>
            </a:r>
          </a:p>
        </p:txBody>
      </p:sp>
      <p:sp>
        <p:nvSpPr>
          <p:cNvPr id="11"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bg1"/>
                </a:solidFill>
                <a:latin typeface="+mn-lt"/>
                <a:ea typeface="Arial"/>
                <a:cs typeface="Arial" panose="020B0604020202020204" pitchFamily="34" charset="0"/>
              </a:rPr>
              <a:pPr algn="r"/>
              <a:t>‹#›</a:t>
            </a:fld>
            <a:endParaRPr lang="en-US" sz="1000" noProof="0" dirty="0">
              <a:solidFill>
                <a:schemeClr val="bg1"/>
              </a:solidFill>
              <a:latin typeface="+mn-lt"/>
              <a:ea typeface="Arial"/>
              <a:cs typeface="Arial" panose="020B0604020202020204" pitchFamily="34" charset="0"/>
            </a:endParaRPr>
          </a:p>
        </p:txBody>
      </p:sp>
      <p:sp>
        <p:nvSpPr>
          <p:cNvPr id="12" name="TextBox 11"/>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solidFill>
              <a:latin typeface="+mn-lt"/>
              <a:ea typeface="+mn-ea"/>
              <a:cs typeface="+mn-cs"/>
            </a:endParaRPr>
          </a:p>
        </p:txBody>
      </p:sp>
      <p:sp>
        <p:nvSpPr>
          <p:cNvPr id="13"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89131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998400" y="1331360"/>
            <a:ext cx="10194470" cy="4545566"/>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9" name="Shape 8"/>
          <p:cNvSpPr txBox="1">
            <a:spLocks/>
          </p:cNvSpPr>
          <p:nvPr userDrawn="1"/>
        </p:nvSpPr>
        <p:spPr>
          <a:xfrm>
            <a:off x="10739438" y="6266997"/>
            <a:ext cx="449655"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noProof="0" smtClean="0">
                <a:solidFill>
                  <a:schemeClr val="tx2"/>
                </a:solidFill>
                <a:latin typeface="+mn-lt"/>
                <a:ea typeface="Arial"/>
                <a:cs typeface="Arial" panose="020B0604020202020204" pitchFamily="34" charset="0"/>
              </a:rPr>
              <a:pPr algn="r"/>
              <a:t>‹#›</a:t>
            </a:fld>
            <a:endParaRPr lang="en-US" sz="1000" noProof="0" dirty="0">
              <a:solidFill>
                <a:schemeClr val="tx2"/>
              </a:solidFill>
              <a:latin typeface="+mn-lt"/>
              <a:ea typeface="Arial"/>
              <a:cs typeface="Arial" panose="020B0604020202020204" pitchFamily="34" charset="0"/>
            </a:endParaRPr>
          </a:p>
        </p:txBody>
      </p:sp>
      <p:sp>
        <p:nvSpPr>
          <p:cNvPr id="30" name="TextBox 29"/>
          <p:cNvSpPr txBox="1"/>
          <p:nvPr userDrawn="1"/>
        </p:nvSpPr>
        <p:spPr>
          <a:xfrm>
            <a:off x="2234935" y="6266997"/>
            <a:ext cx="5843663"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2018 KPMG LLP, a Delaware limited liability partnership and the U.S. member firm of the KPMG network of independent member firms affiliated with KPMG International Cooperative (“KPMG International”), a Swiss entity. All rights reserved. NDPPS 761073</a:t>
            </a:r>
            <a:endParaRPr lang="en-GB" sz="600" kern="1200" noProof="0" dirty="0">
              <a:solidFill>
                <a:schemeClr val="bg1">
                  <a:lumMod val="65000"/>
                </a:schemeClr>
              </a:solidFill>
              <a:latin typeface="+mn-lt"/>
              <a:ea typeface="+mn-ea"/>
              <a:cs typeface="+mn-cs"/>
            </a:endParaRPr>
          </a:p>
        </p:txBody>
      </p:sp>
      <p:sp>
        <p:nvSpPr>
          <p:cNvPr id="26" name="Freeform 19"/>
          <p:cNvSpPr>
            <a:spLocks noEditPoints="1"/>
          </p:cNvSpPr>
          <p:nvPr userDrawn="1"/>
        </p:nvSpPr>
        <p:spPr bwMode="auto">
          <a:xfrm>
            <a:off x="998400"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35" r:id="rId1"/>
    <p:sldLayoutId id="2147483719" r:id="rId2"/>
    <p:sldLayoutId id="2147483728" r:id="rId3"/>
    <p:sldLayoutId id="2147483680" r:id="rId4"/>
    <p:sldLayoutId id="2147483718" r:id="rId5"/>
    <p:sldLayoutId id="2147483666" r:id="rId6"/>
    <p:sldLayoutId id="2147483720" r:id="rId7"/>
    <p:sldLayoutId id="2147483731" r:id="rId8"/>
    <p:sldLayoutId id="2147483732" r:id="rId9"/>
    <p:sldLayoutId id="2147483725" r:id="rId10"/>
    <p:sldLayoutId id="2147483712" r:id="rId11"/>
    <p:sldLayoutId id="2147483727" r:id="rId12"/>
    <p:sldLayoutId id="2147483721" r:id="rId13"/>
    <p:sldLayoutId id="2147483726" r:id="rId14"/>
    <p:sldLayoutId id="2147483724" r:id="rId15"/>
    <p:sldLayoutId id="2147483723" r:id="rId16"/>
    <p:sldLayoutId id="2147483730" r:id="rId17"/>
    <p:sldLayoutId id="2147483734" r:id="rId18"/>
    <p:sldLayoutId id="2147483729" r:id="rId19"/>
    <p:sldLayoutId id="2147483722" r:id="rId20"/>
    <p:sldLayoutId id="2147483733" r:id="rId21"/>
    <p:sldLayoutId id="2147483714" r:id="rId22"/>
    <p:sldLayoutId id="2147483715" r:id="rId23"/>
    <p:sldLayoutId id="2147483716" r:id="rId24"/>
    <p:sldLayoutId id="2147483664" r:id="rId25"/>
    <p:sldLayoutId id="2147483713" r:id="rId26"/>
    <p:sldLayoutId id="2147483689" r:id="rId27"/>
    <p:sldLayoutId id="2147483690" r:id="rId28"/>
    <p:sldLayoutId id="2147483691" r:id="rId29"/>
    <p:sldLayoutId id="2147483692" r:id="rId30"/>
    <p:sldLayoutId id="2147483693" r:id="rId31"/>
    <p:sldLayoutId id="2147483701" r:id="rId32"/>
    <p:sldLayoutId id="2147483697" r:id="rId33"/>
    <p:sldLayoutId id="2147483698" r:id="rId34"/>
    <p:sldLayoutId id="2147483699" r:id="rId35"/>
    <p:sldLayoutId id="2147483700" r:id="rId36"/>
    <p:sldLayoutId id="2147483682" r:id="rId37"/>
    <p:sldLayoutId id="2147483684" r:id="rId38"/>
    <p:sldLayoutId id="2147483667" r:id="rId39"/>
    <p:sldLayoutId id="2147483717" r:id="rId40"/>
    <p:sldLayoutId id="2147483736" r:id="rId41"/>
  </p:sldLayoutIdLst>
  <p:txStyles>
    <p:titleStyle>
      <a:lvl1pPr algn="l" defTabSz="914400" rtl="0" eaLnBrk="1" latinLnBrk="0" hangingPunct="1">
        <a:lnSpc>
          <a:spcPct val="90000"/>
        </a:lnSpc>
        <a:spcBef>
          <a:spcPct val="0"/>
        </a:spcBef>
        <a:buNone/>
        <a:defRPr sz="3200" kern="1200">
          <a:solidFill>
            <a:schemeClr val="tx2"/>
          </a:solidFill>
          <a:latin typeface="+mn-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tx2"/>
          </a:solidFill>
          <a:latin typeface="+mn-lt"/>
          <a:ea typeface="+mn-ea"/>
          <a:cs typeface="+mn-cs"/>
        </a:defRPr>
      </a:lvl2pPr>
      <a:lvl3pPr marL="28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1"/>
          </a:solidFill>
          <a:latin typeface="+mn-lt"/>
          <a:ea typeface="+mn-ea"/>
          <a:cs typeface="+mn-cs"/>
        </a:defRPr>
      </a:lvl3pPr>
      <a:lvl4pPr marL="576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1"/>
          </a:solidFill>
          <a:latin typeface="+mn-lt"/>
          <a:ea typeface="+mn-ea"/>
          <a:cs typeface="+mn-cs"/>
        </a:defRPr>
      </a:lvl4pPr>
      <a:lvl5pPr marL="8244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baseline="0">
          <a:solidFill>
            <a:schemeClr val="tx1"/>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02" userDrawn="1">
          <p15:clr>
            <a:srgbClr val="F26B43"/>
          </p15:clr>
        </p15:guide>
        <p15:guide id="2" pos="627" userDrawn="1">
          <p15:clr>
            <a:srgbClr val="F26B43"/>
          </p15:clr>
        </p15:guide>
        <p15:guide id="3" pos="7055" userDrawn="1">
          <p15:clr>
            <a:srgbClr val="F26B43"/>
          </p15:clr>
        </p15:guide>
        <p15:guide id="4" orient="horz" pos="833" userDrawn="1">
          <p15:clr>
            <a:srgbClr val="F26B43"/>
          </p15:clr>
        </p15:guide>
        <p15:guide id="5" orient="horz" pos="608" userDrawn="1">
          <p15:clr>
            <a:srgbClr val="F26B43"/>
          </p15:clr>
        </p15:guide>
        <p15:guide id="6"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hyperlink" Target="http://bit.ly/2NcgB0P"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jpeg"/><Relationship Id="rId12" Type="http://schemas.openxmlformats.org/officeDocument/2006/relationships/image" Target="../media/image41.emf"/><Relationship Id="rId17" Type="http://schemas.openxmlformats.org/officeDocument/2006/relationships/image" Target="../media/image46.jpeg"/><Relationship Id="rId25" Type="http://schemas.openxmlformats.org/officeDocument/2006/relationships/image" Target="../media/image54.JP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jpeg"/><Relationship Id="rId1" Type="http://schemas.openxmlformats.org/officeDocument/2006/relationships/slideLayout" Target="../slideLayouts/slideLayout21.xml"/><Relationship Id="rId6" Type="http://schemas.openxmlformats.org/officeDocument/2006/relationships/image" Target="../media/image35.jpeg"/><Relationship Id="rId11" Type="http://schemas.openxmlformats.org/officeDocument/2006/relationships/image" Target="../media/image40.png"/><Relationship Id="rId24" Type="http://schemas.openxmlformats.org/officeDocument/2006/relationships/image" Target="../media/image53.jpeg"/><Relationship Id="rId5" Type="http://schemas.openxmlformats.org/officeDocument/2006/relationships/image" Target="../media/image34.jp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jpg"/><Relationship Id="rId10" Type="http://schemas.openxmlformats.org/officeDocument/2006/relationships/image" Target="../media/image39.jpe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7200" dirty="0"/>
              <a:t>Your career.</a:t>
            </a:r>
            <a:br>
              <a:rPr lang="en-US" sz="7200" dirty="0"/>
            </a:br>
            <a:r>
              <a:rPr lang="en-US" sz="7200" dirty="0"/>
              <a:t>Inspired.</a:t>
            </a:r>
          </a:p>
        </p:txBody>
      </p:sp>
      <p:sp>
        <p:nvSpPr>
          <p:cNvPr id="6" name="Text Placeholder 7"/>
          <p:cNvSpPr>
            <a:spLocks noGrp="1"/>
          </p:cNvSpPr>
          <p:nvPr>
            <p:ph type="body" sz="quarter" idx="11"/>
          </p:nvPr>
        </p:nvSpPr>
        <p:spPr/>
        <p:txBody>
          <a:bodyPr/>
          <a:lstStyle/>
          <a:p>
            <a:r>
              <a:rPr lang="en-US" sz="1400" dirty="0"/>
              <a:t>Spring 2018</a:t>
            </a:r>
          </a:p>
        </p:txBody>
      </p:sp>
      <p:sp>
        <p:nvSpPr>
          <p:cNvPr id="3" name="Text Placeholder 2"/>
          <p:cNvSpPr>
            <a:spLocks noGrp="1"/>
          </p:cNvSpPr>
          <p:nvPr>
            <p:ph type="body" sz="quarter" idx="12"/>
          </p:nvPr>
        </p:nvSpPr>
        <p:spPr/>
        <p:txBody>
          <a:bodyPr/>
          <a:lstStyle/>
          <a:p>
            <a:r>
              <a:rPr lang="en-US" dirty="0" smtClean="0"/>
              <a:t>June 13, 2018</a:t>
            </a:r>
            <a:endParaRPr lang="en-US" dirty="0"/>
          </a:p>
        </p:txBody>
      </p:sp>
    </p:spTree>
    <p:extLst>
      <p:ext uri="{BB962C8B-B14F-4D97-AF65-F5344CB8AC3E}">
        <p14:creationId xmlns:p14="http://schemas.microsoft.com/office/powerpoint/2010/main" val="1395254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591" y="1801652"/>
            <a:ext cx="9038294" cy="3510000"/>
          </a:xfrm>
        </p:spPr>
        <p:txBody>
          <a:bodyPr/>
          <a:lstStyle/>
          <a:p>
            <a:pPr algn="ctr"/>
            <a:r>
              <a:rPr lang="en-US" sz="3600" dirty="0" smtClean="0"/>
              <a:t>Join recruiters in text chat to learn more about career opportunities on the Lighthouse team!</a:t>
            </a:r>
            <a:br>
              <a:rPr lang="en-US" sz="3600" dirty="0" smtClean="0"/>
            </a:br>
            <a:r>
              <a:rPr lang="en-US" sz="3600" dirty="0"/>
              <a:t/>
            </a:r>
            <a:br>
              <a:rPr lang="en-US" sz="3600" dirty="0"/>
            </a:br>
            <a:r>
              <a:rPr lang="en-US" sz="3600" dirty="0" smtClean="0"/>
              <a:t>Register here:</a:t>
            </a:r>
            <a:br>
              <a:rPr lang="en-US" sz="3600" dirty="0" smtClean="0"/>
            </a:br>
            <a:r>
              <a:rPr lang="en-US" sz="3600" u="sng" dirty="0">
                <a:hlinkClick r:id="rId3"/>
              </a:rPr>
              <a:t>http://bit.ly/2NcgB0P</a:t>
            </a:r>
            <a:endParaRPr lang="en-US" sz="3600" dirty="0"/>
          </a:p>
        </p:txBody>
      </p:sp>
    </p:spTree>
    <p:extLst>
      <p:ext uri="{BB962C8B-B14F-4D97-AF65-F5344CB8AC3E}">
        <p14:creationId xmlns:p14="http://schemas.microsoft.com/office/powerpoint/2010/main" val="3203321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 2018 KPMG LLP, a Delaware limited liability partnership and the U.S. member firm of the KPMG network of independent member firms affiliated with KPMG International Cooperative (“KPMG International”), a Swiss entity. All rights reserved. NDPPS 761073</a:t>
            </a:r>
          </a:p>
        </p:txBody>
      </p:sp>
      <p:sp>
        <p:nvSpPr>
          <p:cNvPr id="3" name="Text Placeholder 2"/>
          <p:cNvSpPr>
            <a:spLocks noGrp="1"/>
          </p:cNvSpPr>
          <p:nvPr>
            <p:ph type="body" sz="quarter" idx="12"/>
          </p:nvPr>
        </p:nvSpPr>
        <p:spPr>
          <a:xfrm>
            <a:off x="2729163" y="5268119"/>
            <a:ext cx="7851751" cy="169277"/>
          </a:xfrm>
        </p:spPr>
        <p:txBody>
          <a:bodyPr/>
          <a:lstStyle/>
          <a:p>
            <a:r>
              <a:rPr lang="en-US" dirty="0"/>
              <a:t>The KPMG name and logo are registered trademarks or trademarks of KPMG International.</a:t>
            </a:r>
          </a:p>
        </p:txBody>
      </p:sp>
      <p:sp>
        <p:nvSpPr>
          <p:cNvPr id="4" name="Text Placeholder 3"/>
          <p:cNvSpPr>
            <a:spLocks noGrp="1"/>
          </p:cNvSpPr>
          <p:nvPr>
            <p:ph type="body" sz="quarter" idx="13"/>
          </p:nvPr>
        </p:nvSpPr>
        <p:spPr/>
        <p:txBody>
          <a:bodyPr/>
          <a:lstStyle/>
          <a:p>
            <a:r>
              <a:rPr lang="en-US"/>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endParaRPr lang="en-US" dirty="0"/>
          </a:p>
        </p:txBody>
      </p:sp>
      <p:sp>
        <p:nvSpPr>
          <p:cNvPr id="5" name="Text Placeholder 4"/>
          <p:cNvSpPr>
            <a:spLocks noGrp="1"/>
          </p:cNvSpPr>
          <p:nvPr>
            <p:ph type="body" sz="quarter" idx="14"/>
          </p:nvPr>
        </p:nvSpPr>
        <p:spPr/>
        <p:txBody>
          <a:bodyPr/>
          <a:lstStyle/>
          <a:p>
            <a:r>
              <a:rPr lang="en-US"/>
              <a:t>kpmg.com/socialmedia</a:t>
            </a:r>
            <a:endParaRPr lang="en-US" dirty="0"/>
          </a:p>
        </p:txBody>
      </p:sp>
      <p:sp>
        <p:nvSpPr>
          <p:cNvPr id="14" name="Rectangle 13"/>
          <p:cNvSpPr/>
          <p:nvPr/>
        </p:nvSpPr>
        <p:spPr>
          <a:xfrm>
            <a:off x="2587669" y="1788014"/>
            <a:ext cx="4166058" cy="461665"/>
          </a:xfrm>
          <a:prstGeom prst="rect">
            <a:avLst/>
          </a:prstGeom>
        </p:spPr>
        <p:txBody>
          <a:bodyPr wrap="square">
            <a:spAutoFit/>
          </a:bodyPr>
          <a:lstStyle/>
          <a:p>
            <a:pPr lvl="0">
              <a:spcAft>
                <a:spcPts val="6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solidFill>
                  <a:srgbClr val="00338D"/>
                </a:solidFill>
              </a:rPr>
              <a:t>Some or all of the services described herein may not be permissible for KPMG audit clients and their affiliates</a:t>
            </a:r>
            <a:r>
              <a:rPr lang="en-US" sz="1200" kern="1200" dirty="0"/>
              <a:t>.</a:t>
            </a:r>
          </a:p>
        </p:txBody>
      </p:sp>
    </p:spTree>
    <p:extLst>
      <p:ext uri="{BB962C8B-B14F-4D97-AF65-F5344CB8AC3E}">
        <p14:creationId xmlns:p14="http://schemas.microsoft.com/office/powerpoint/2010/main" val="3945250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our team members?</a:t>
            </a:r>
          </a:p>
        </p:txBody>
      </p:sp>
      <p:sp>
        <p:nvSpPr>
          <p:cNvPr id="5" name="Text Placeholder 4"/>
          <p:cNvSpPr>
            <a:spLocks noGrp="1"/>
          </p:cNvSpPr>
          <p:nvPr>
            <p:ph type="body" sz="quarter" idx="12"/>
          </p:nvPr>
        </p:nvSpPr>
        <p:spPr/>
        <p:txBody>
          <a:bodyPr/>
          <a:lstStyle/>
          <a:p>
            <a:r>
              <a:rPr lang="en-US" dirty="0"/>
              <a:t>KPMG Lighthouse</a:t>
            </a:r>
          </a:p>
        </p:txBody>
      </p:sp>
      <p:sp>
        <p:nvSpPr>
          <p:cNvPr id="27" name="Rectangle 26"/>
          <p:cNvSpPr/>
          <p:nvPr/>
        </p:nvSpPr>
        <p:spPr>
          <a:xfrm>
            <a:off x="995362" y="2589420"/>
            <a:ext cx="2561393" cy="3287504"/>
          </a:xfrm>
          <a:prstGeom prst="rect">
            <a:avLst/>
          </a:prstGeom>
          <a:solidFill>
            <a:srgbClr val="00338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endParaRPr lang="en-US" sz="900" dirty="0">
              <a:solidFill>
                <a:srgbClr val="FFFFFF"/>
              </a:solidFill>
              <a:latin typeface="Arial" panose="020B0604020202020204" pitchFamily="34" charset="0"/>
            </a:endParaRPr>
          </a:p>
        </p:txBody>
      </p:sp>
      <p:sp>
        <p:nvSpPr>
          <p:cNvPr id="29" name="Rectangle 28"/>
          <p:cNvSpPr/>
          <p:nvPr/>
        </p:nvSpPr>
        <p:spPr>
          <a:xfrm>
            <a:off x="3533088" y="2589420"/>
            <a:ext cx="2561393" cy="3287504"/>
          </a:xfrm>
          <a:prstGeom prst="rect">
            <a:avLst/>
          </a:prstGeom>
          <a:solidFill>
            <a:srgbClr val="005E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endParaRPr lang="en-US" sz="900" dirty="0">
              <a:solidFill>
                <a:srgbClr val="FFFFFF"/>
              </a:solidFill>
              <a:latin typeface="Arial" panose="020B0604020202020204" pitchFamily="34" charset="0"/>
            </a:endParaRPr>
          </a:p>
        </p:txBody>
      </p:sp>
      <p:sp>
        <p:nvSpPr>
          <p:cNvPr id="30" name="Rectangle 29"/>
          <p:cNvSpPr/>
          <p:nvPr/>
        </p:nvSpPr>
        <p:spPr>
          <a:xfrm>
            <a:off x="6070814" y="2589420"/>
            <a:ext cx="2561393" cy="3287504"/>
          </a:xfrm>
          <a:prstGeom prst="rect">
            <a:avLst/>
          </a:prstGeom>
          <a:solidFill>
            <a:srgbClr val="0091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endParaRPr lang="en-US" sz="900" dirty="0">
              <a:solidFill>
                <a:srgbClr val="FFFFFF"/>
              </a:solidFill>
              <a:latin typeface="Arial" panose="020B0604020202020204" pitchFamily="34" charset="0"/>
            </a:endParaRPr>
          </a:p>
        </p:txBody>
      </p:sp>
      <p:sp>
        <p:nvSpPr>
          <p:cNvPr id="32" name="object 45"/>
          <p:cNvSpPr txBox="1">
            <a:spLocks/>
          </p:cNvSpPr>
          <p:nvPr/>
        </p:nvSpPr>
        <p:spPr>
          <a:xfrm>
            <a:off x="1088681" y="2911216"/>
            <a:ext cx="2358024" cy="869469"/>
          </a:xfrm>
          <a:prstGeom prst="rect">
            <a:avLst/>
          </a:prstGeom>
        </p:spPr>
        <p:txBody>
          <a:bodyPr vert="horz" wrap="square" lIns="0" tIns="0" rIns="0" bIns="0" rtlCol="0">
            <a:spAutoFit/>
          </a:bodyPr>
          <a:lstStyle/>
          <a:p>
            <a:pPr>
              <a:spcAft>
                <a:spcPts val="300"/>
              </a:spcAft>
            </a:pPr>
            <a:r>
              <a:rPr lang="en-US" sz="1100" b="1" dirty="0" smtClean="0">
                <a:solidFill>
                  <a:schemeClr val="bg1"/>
                </a:solidFill>
                <a:latin typeface="Arial" panose="020B0604020202020204" pitchFamily="34" charset="0"/>
                <a:cs typeface="Univers 47 CondensedLight"/>
              </a:rPr>
              <a:t>Data Scientist</a:t>
            </a:r>
            <a:endParaRPr lang="en-US" sz="1100" b="1" dirty="0">
              <a:solidFill>
                <a:schemeClr val="bg1"/>
              </a:solidFill>
              <a:latin typeface="Arial" panose="020B0604020202020204" pitchFamily="34" charset="0"/>
              <a:cs typeface="Univers 47 CondensedLight"/>
            </a:endParaRPr>
          </a:p>
          <a:p>
            <a:pPr>
              <a:spcAft>
                <a:spcPts val="300"/>
              </a:spcAft>
            </a:pPr>
            <a:r>
              <a:rPr lang="en-US" sz="1600" b="1" dirty="0" err="1" smtClean="0">
                <a:solidFill>
                  <a:schemeClr val="bg1"/>
                </a:solidFill>
                <a:latin typeface="Arial" panose="020B0604020202020204" pitchFamily="34" charset="0"/>
                <a:cs typeface="Univers 47 CondensedLight"/>
              </a:rPr>
              <a:t>Sreekar</a:t>
            </a:r>
            <a:r>
              <a:rPr lang="en-US" sz="1100" b="1" dirty="0" smtClean="0">
                <a:solidFill>
                  <a:schemeClr val="bg1"/>
                </a:solidFill>
                <a:latin typeface="Arial" panose="020B0604020202020204" pitchFamily="34" charset="0"/>
                <a:cs typeface="Univers 47 CondensedLight"/>
              </a:rPr>
              <a:t> </a:t>
            </a:r>
            <a:r>
              <a:rPr lang="en-US" sz="1100" dirty="0">
                <a:solidFill>
                  <a:schemeClr val="bg1"/>
                </a:solidFill>
                <a:latin typeface="Arial" panose="020B0604020202020204" pitchFamily="34" charset="0"/>
                <a:cs typeface="Univers 47 CondensedLight"/>
              </a:rPr>
              <a:t>| </a:t>
            </a:r>
            <a:r>
              <a:rPr lang="en-US" sz="1100" dirty="0" smtClean="0">
                <a:solidFill>
                  <a:schemeClr val="bg1"/>
                </a:solidFill>
                <a:latin typeface="Arial" panose="020B0604020202020204" pitchFamily="34" charset="0"/>
                <a:cs typeface="Univers 47 CondensedLight"/>
              </a:rPr>
              <a:t>Managing Director</a:t>
            </a:r>
            <a:endParaRPr lang="en-US" sz="1100" dirty="0">
              <a:solidFill>
                <a:schemeClr val="bg1"/>
              </a:solidFill>
              <a:latin typeface="Arial" panose="020B0604020202020204" pitchFamily="34" charset="0"/>
              <a:cs typeface="Univers 47 CondensedLight"/>
            </a:endParaRPr>
          </a:p>
          <a:p>
            <a:pPr>
              <a:spcAft>
                <a:spcPts val="300"/>
              </a:spcAft>
            </a:pPr>
            <a:r>
              <a:rPr lang="en-US" sz="1100" dirty="0">
                <a:solidFill>
                  <a:schemeClr val="bg1"/>
                </a:solidFill>
                <a:latin typeface="Arial" panose="020B0604020202020204" pitchFamily="34" charset="0"/>
                <a:cs typeface="Univers 47 CondensedLight"/>
              </a:rPr>
              <a:t>PhD, </a:t>
            </a:r>
            <a:r>
              <a:rPr lang="en-US" sz="1100" dirty="0" smtClean="0">
                <a:solidFill>
                  <a:schemeClr val="bg1"/>
                </a:solidFill>
                <a:latin typeface="Arial" panose="020B0604020202020204" pitchFamily="34" charset="0"/>
                <a:cs typeface="Univers 47 CondensedLight"/>
              </a:rPr>
              <a:t>Arizona State University | </a:t>
            </a:r>
          </a:p>
          <a:p>
            <a:pPr>
              <a:spcAft>
                <a:spcPts val="300"/>
              </a:spcAft>
            </a:pPr>
            <a:r>
              <a:rPr lang="en-US" sz="1100" dirty="0" smtClean="0">
                <a:solidFill>
                  <a:schemeClr val="bg1"/>
                </a:solidFill>
                <a:latin typeface="Arial" panose="020B0604020202020204" pitchFamily="34" charset="0"/>
                <a:cs typeface="Univers 47 CondensedLight"/>
              </a:rPr>
              <a:t>BE, Bangalore University</a:t>
            </a:r>
            <a:endParaRPr sz="1100" dirty="0">
              <a:solidFill>
                <a:schemeClr val="bg1"/>
              </a:solidFill>
              <a:latin typeface="Arial" panose="020B0604020202020204" pitchFamily="34" charset="0"/>
              <a:cs typeface="Univers 47 CondensedLight"/>
            </a:endParaRPr>
          </a:p>
        </p:txBody>
      </p:sp>
      <p:sp>
        <p:nvSpPr>
          <p:cNvPr id="33" name="object 45"/>
          <p:cNvSpPr txBox="1">
            <a:spLocks/>
          </p:cNvSpPr>
          <p:nvPr/>
        </p:nvSpPr>
        <p:spPr>
          <a:xfrm>
            <a:off x="1085213" y="3928403"/>
            <a:ext cx="2358024" cy="1846659"/>
          </a:xfrm>
          <a:prstGeom prst="rect">
            <a:avLst/>
          </a:prstGeom>
        </p:spPr>
        <p:txBody>
          <a:bodyPr vert="horz" wrap="square" lIns="0" tIns="0" rIns="0" bIns="0" rtlCol="0">
            <a:spAutoFit/>
          </a:bodyPr>
          <a:lstStyle/>
          <a:p>
            <a:pPr>
              <a:spcAft>
                <a:spcPts val="450"/>
              </a:spcAft>
            </a:pPr>
            <a:r>
              <a:rPr lang="en-US" sz="1000" dirty="0">
                <a:solidFill>
                  <a:schemeClr val="bg1"/>
                </a:solidFill>
                <a:latin typeface="Arial" panose="020B0604020202020204" pitchFamily="34" charset="0"/>
                <a:cs typeface="Univers 47 CondensedLight"/>
              </a:rPr>
              <a:t>“Having worked in </a:t>
            </a:r>
            <a:r>
              <a:rPr lang="en-US" sz="1000" dirty="0" smtClean="0">
                <a:solidFill>
                  <a:schemeClr val="bg1"/>
                </a:solidFill>
                <a:latin typeface="Arial" panose="020B0604020202020204" pitchFamily="34" charset="0"/>
                <a:cs typeface="Univers 47 CondensedLight"/>
              </a:rPr>
              <a:t>technology </a:t>
            </a:r>
            <a:r>
              <a:rPr lang="en-US" sz="1000" dirty="0">
                <a:solidFill>
                  <a:schemeClr val="bg1"/>
                </a:solidFill>
                <a:latin typeface="Arial" panose="020B0604020202020204" pitchFamily="34" charset="0"/>
                <a:cs typeface="Univers 47 CondensedLight"/>
              </a:rPr>
              <a:t>industry for over 3.5 years, I realized that my </a:t>
            </a:r>
            <a:r>
              <a:rPr lang="en-US" sz="1000" dirty="0" smtClean="0">
                <a:solidFill>
                  <a:schemeClr val="bg1"/>
                </a:solidFill>
                <a:latin typeface="Arial" panose="020B0604020202020204" pitchFamily="34" charset="0"/>
                <a:cs typeface="Univers 47 CondensedLight"/>
              </a:rPr>
              <a:t>machine learning </a:t>
            </a:r>
            <a:r>
              <a:rPr lang="en-US" sz="1000" dirty="0">
                <a:solidFill>
                  <a:schemeClr val="bg1"/>
                </a:solidFill>
                <a:latin typeface="Arial" panose="020B0604020202020204" pitchFamily="34" charset="0"/>
                <a:cs typeface="Univers 47 CondensedLight"/>
              </a:rPr>
              <a:t>and AI background was not being used to the fullest extent while been steeped in product development. Joining KPMG was a fundamental breakthrough for me to use my skills in </a:t>
            </a:r>
            <a:r>
              <a:rPr lang="en-US" sz="1000" dirty="0" smtClean="0">
                <a:solidFill>
                  <a:schemeClr val="bg1"/>
                </a:solidFill>
                <a:latin typeface="Arial" panose="020B0604020202020204" pitchFamily="34" charset="0"/>
                <a:cs typeface="Univers 47 CondensedLight"/>
              </a:rPr>
              <a:t>various </a:t>
            </a:r>
            <a:r>
              <a:rPr lang="en-US" sz="1000" dirty="0">
                <a:solidFill>
                  <a:schemeClr val="bg1"/>
                </a:solidFill>
                <a:latin typeface="Arial" panose="020B0604020202020204" pitchFamily="34" charset="0"/>
                <a:cs typeface="Univers 47 CondensedLight"/>
              </a:rPr>
              <a:t>industries, across varied problem </a:t>
            </a:r>
            <a:r>
              <a:rPr lang="en-US" sz="1000" dirty="0" smtClean="0">
                <a:solidFill>
                  <a:schemeClr val="bg1"/>
                </a:solidFill>
                <a:latin typeface="Arial" panose="020B0604020202020204" pitchFamily="34" charset="0"/>
                <a:cs typeface="Univers 47 CondensedLight"/>
              </a:rPr>
              <a:t>areas. </a:t>
            </a:r>
            <a:r>
              <a:rPr lang="en-US" sz="1000" dirty="0">
                <a:solidFill>
                  <a:schemeClr val="bg1"/>
                </a:solidFill>
                <a:latin typeface="Arial" panose="020B0604020202020204" pitchFamily="34" charset="0"/>
                <a:cs typeface="Univers 47 CondensedLight"/>
              </a:rPr>
              <a:t>These days I work as a data scientist, an AI Architect, a </a:t>
            </a:r>
            <a:r>
              <a:rPr lang="en-US" sz="1000" dirty="0" smtClean="0">
                <a:solidFill>
                  <a:schemeClr val="bg1"/>
                </a:solidFill>
                <a:latin typeface="Arial" panose="020B0604020202020204" pitchFamily="34" charset="0"/>
                <a:cs typeface="Univers 47 CondensedLight"/>
              </a:rPr>
              <a:t>business person </a:t>
            </a:r>
            <a:r>
              <a:rPr lang="en-US" sz="1000" dirty="0">
                <a:solidFill>
                  <a:schemeClr val="bg1"/>
                </a:solidFill>
                <a:latin typeface="Arial" panose="020B0604020202020204" pitchFamily="34" charset="0"/>
                <a:cs typeface="Univers 47 CondensedLight"/>
              </a:rPr>
              <a:t>and finally as a teacher. </a:t>
            </a:r>
            <a:r>
              <a:rPr lang="en-US" sz="1000" dirty="0" smtClean="0">
                <a:solidFill>
                  <a:schemeClr val="bg1"/>
                </a:solidFill>
                <a:latin typeface="Arial" panose="020B0604020202020204" pitchFamily="34" charset="0"/>
                <a:cs typeface="Univers 47 CondensedLight"/>
              </a:rPr>
              <a:t>Its fulfilling to </a:t>
            </a:r>
            <a:r>
              <a:rPr lang="en-US" sz="1000" dirty="0">
                <a:solidFill>
                  <a:schemeClr val="bg1"/>
                </a:solidFill>
                <a:latin typeface="Arial" panose="020B0604020202020204" pitchFamily="34" charset="0"/>
                <a:cs typeface="Univers 47 CondensedLight"/>
              </a:rPr>
              <a:t>be part of </a:t>
            </a:r>
            <a:r>
              <a:rPr lang="en-US" sz="1000" dirty="0" smtClean="0">
                <a:solidFill>
                  <a:schemeClr val="bg1"/>
                </a:solidFill>
                <a:latin typeface="Arial" panose="020B0604020202020204" pitchFamily="34" charset="0"/>
                <a:cs typeface="Univers 47 CondensedLight"/>
              </a:rPr>
              <a:t>projects right from concept </a:t>
            </a:r>
            <a:r>
              <a:rPr lang="en-US" sz="1000" dirty="0">
                <a:solidFill>
                  <a:schemeClr val="bg1"/>
                </a:solidFill>
                <a:latin typeface="Arial" panose="020B0604020202020204" pitchFamily="34" charset="0"/>
                <a:cs typeface="Univers 47 CondensedLight"/>
              </a:rPr>
              <a:t>to execution.”</a:t>
            </a:r>
          </a:p>
        </p:txBody>
      </p:sp>
      <p:sp>
        <p:nvSpPr>
          <p:cNvPr id="38" name="object 45"/>
          <p:cNvSpPr txBox="1">
            <a:spLocks/>
          </p:cNvSpPr>
          <p:nvPr/>
        </p:nvSpPr>
        <p:spPr>
          <a:xfrm>
            <a:off x="3617557" y="3928403"/>
            <a:ext cx="2358024" cy="1846659"/>
          </a:xfrm>
          <a:prstGeom prst="rect">
            <a:avLst/>
          </a:prstGeom>
        </p:spPr>
        <p:txBody>
          <a:bodyPr vert="horz" wrap="square" lIns="0" tIns="0" rIns="0" bIns="0" rtlCol="0">
            <a:spAutoFit/>
          </a:bodyPr>
          <a:lstStyle/>
          <a:p>
            <a:pPr>
              <a:spcAft>
                <a:spcPts val="450"/>
              </a:spcAft>
            </a:pPr>
            <a:r>
              <a:rPr lang="en-US" sz="1000" dirty="0">
                <a:solidFill>
                  <a:schemeClr val="bg1"/>
                </a:solidFill>
                <a:latin typeface="Arial" panose="020B0604020202020204" pitchFamily="34" charset="0"/>
                <a:cs typeface="Univers 47 CondensedLight"/>
              </a:rPr>
              <a:t>“I am trained in statistics, and have strong interest in probability theory, statistical modeling, and machine learning. </a:t>
            </a:r>
            <a:r>
              <a:rPr lang="en-US" sz="1000" dirty="0" smtClean="0">
                <a:solidFill>
                  <a:schemeClr val="bg1"/>
                </a:solidFill>
                <a:latin typeface="Arial" panose="020B0604020202020204" pitchFamily="34" charset="0"/>
                <a:cs typeface="Univers 47 CondensedLight"/>
              </a:rPr>
              <a:t>At Lighthouse, </a:t>
            </a:r>
            <a:r>
              <a:rPr lang="en-US" sz="1000" dirty="0">
                <a:solidFill>
                  <a:schemeClr val="bg1"/>
                </a:solidFill>
                <a:latin typeface="Arial" panose="020B0604020202020204" pitchFamily="34" charset="0"/>
                <a:cs typeface="Univers 47 CondensedLight"/>
              </a:rPr>
              <a:t>I get to use what I </a:t>
            </a:r>
            <a:r>
              <a:rPr lang="en-US" sz="1000" dirty="0" smtClean="0">
                <a:solidFill>
                  <a:schemeClr val="bg1"/>
                </a:solidFill>
                <a:latin typeface="Arial" panose="020B0604020202020204" pitchFamily="34" charset="0"/>
                <a:cs typeface="Univers 47 CondensedLight"/>
              </a:rPr>
              <a:t>learnt </a:t>
            </a:r>
            <a:r>
              <a:rPr lang="en-US" sz="1000" dirty="0">
                <a:solidFill>
                  <a:schemeClr val="bg1"/>
                </a:solidFill>
                <a:latin typeface="Arial" panose="020B0604020202020204" pitchFamily="34" charset="0"/>
                <a:cs typeface="Univers 47 CondensedLight"/>
              </a:rPr>
              <a:t>to solve business problems spanning across various </a:t>
            </a:r>
            <a:r>
              <a:rPr lang="en-US" sz="1000" dirty="0" smtClean="0">
                <a:solidFill>
                  <a:schemeClr val="bg1"/>
                </a:solidFill>
                <a:latin typeface="Arial" panose="020B0604020202020204" pitchFamily="34" charset="0"/>
                <a:cs typeface="Univers 47 CondensedLight"/>
              </a:rPr>
              <a:t>industries. Have </a:t>
            </a:r>
            <a:r>
              <a:rPr lang="en-US" sz="1000" dirty="0">
                <a:solidFill>
                  <a:schemeClr val="bg1"/>
                </a:solidFill>
                <a:latin typeface="Arial" panose="020B0604020202020204" pitchFamily="34" charset="0"/>
                <a:cs typeface="Univers 47 CondensedLight"/>
              </a:rPr>
              <a:t>worked </a:t>
            </a:r>
            <a:r>
              <a:rPr lang="en-US" sz="1000" dirty="0" smtClean="0">
                <a:solidFill>
                  <a:schemeClr val="bg1"/>
                </a:solidFill>
                <a:latin typeface="Arial" panose="020B0604020202020204" pitchFamily="34" charset="0"/>
                <a:cs typeface="Univers 47 CondensedLight"/>
              </a:rPr>
              <a:t>on numerous projects such as AI-based </a:t>
            </a:r>
            <a:r>
              <a:rPr lang="en-US" sz="1000" dirty="0">
                <a:solidFill>
                  <a:schemeClr val="bg1"/>
                </a:solidFill>
                <a:latin typeface="Arial" panose="020B0604020202020204" pitchFamily="34" charset="0"/>
                <a:cs typeface="Univers 47 CondensedLight"/>
              </a:rPr>
              <a:t>trading signal forecast for corn, stock return forecast using high-frequency data and machine learning, credit loss forecast for </a:t>
            </a:r>
            <a:r>
              <a:rPr lang="en-US" sz="1000" dirty="0" smtClean="0">
                <a:solidFill>
                  <a:schemeClr val="bg1"/>
                </a:solidFill>
                <a:latin typeface="Arial" panose="020B0604020202020204" pitchFamily="34" charset="0"/>
                <a:cs typeface="Univers 47 CondensedLight"/>
              </a:rPr>
              <a:t>various loans, generating economic scenarios using numerous indicators.“</a:t>
            </a:r>
            <a:endParaRPr lang="en-US" sz="1000" dirty="0">
              <a:solidFill>
                <a:schemeClr val="bg1"/>
              </a:solidFill>
              <a:latin typeface="Arial" panose="020B0604020202020204" pitchFamily="34" charset="0"/>
              <a:cs typeface="Univers 47 CondensedLight"/>
            </a:endParaRPr>
          </a:p>
        </p:txBody>
      </p:sp>
      <p:sp>
        <p:nvSpPr>
          <p:cNvPr id="39" name="object 45"/>
          <p:cNvSpPr txBox="1">
            <a:spLocks/>
          </p:cNvSpPr>
          <p:nvPr/>
        </p:nvSpPr>
        <p:spPr>
          <a:xfrm>
            <a:off x="6168886" y="2911216"/>
            <a:ext cx="2358024" cy="830997"/>
          </a:xfrm>
          <a:prstGeom prst="rect">
            <a:avLst/>
          </a:prstGeom>
        </p:spPr>
        <p:txBody>
          <a:bodyPr vert="horz" wrap="square" lIns="0" tIns="0" rIns="0" bIns="0" rtlCol="0">
            <a:spAutoFit/>
          </a:bodyPr>
          <a:lstStyle/>
          <a:p>
            <a:pPr>
              <a:spcAft>
                <a:spcPts val="300"/>
              </a:spcAft>
            </a:pPr>
            <a:r>
              <a:rPr lang="en-US" sz="1100" b="1" dirty="0" smtClean="0">
                <a:solidFill>
                  <a:schemeClr val="bg1"/>
                </a:solidFill>
                <a:latin typeface="Arial" panose="020B0604020202020204" pitchFamily="34" charset="0"/>
                <a:cs typeface="Univers 47 CondensedLight"/>
              </a:rPr>
              <a:t>Data Scientist</a:t>
            </a:r>
            <a:endParaRPr lang="en-US" sz="1100" b="1" dirty="0">
              <a:solidFill>
                <a:schemeClr val="bg1"/>
              </a:solidFill>
              <a:latin typeface="Arial" panose="020B0604020202020204" pitchFamily="34" charset="0"/>
              <a:cs typeface="Univers 47 CondensedLight"/>
            </a:endParaRPr>
          </a:p>
          <a:p>
            <a:pPr>
              <a:spcAft>
                <a:spcPts val="300"/>
              </a:spcAft>
            </a:pPr>
            <a:r>
              <a:rPr lang="en-US" sz="1600" b="1" dirty="0" err="1">
                <a:solidFill>
                  <a:schemeClr val="bg1"/>
                </a:solidFill>
                <a:latin typeface="Arial" panose="020B0604020202020204" pitchFamily="34" charset="0"/>
                <a:cs typeface="Univers 47 CondensedLight"/>
              </a:rPr>
              <a:t>Yiwen</a:t>
            </a:r>
            <a:r>
              <a:rPr lang="en-US" sz="1600" b="1" dirty="0">
                <a:solidFill>
                  <a:schemeClr val="bg1"/>
                </a:solidFill>
                <a:latin typeface="Arial" panose="020B0604020202020204" pitchFamily="34" charset="0"/>
                <a:cs typeface="Univers 47 CondensedLight"/>
              </a:rPr>
              <a:t> </a:t>
            </a:r>
            <a:r>
              <a:rPr lang="en-US" sz="1100" dirty="0" smtClean="0">
                <a:solidFill>
                  <a:schemeClr val="bg1"/>
                </a:solidFill>
                <a:latin typeface="Arial" panose="020B0604020202020204" pitchFamily="34" charset="0"/>
                <a:cs typeface="Univers 47 CondensedLight"/>
              </a:rPr>
              <a:t>| Manager</a:t>
            </a:r>
            <a:endParaRPr lang="en-US" sz="1100" dirty="0">
              <a:solidFill>
                <a:schemeClr val="bg1"/>
              </a:solidFill>
              <a:latin typeface="Arial" panose="020B0604020202020204" pitchFamily="34" charset="0"/>
              <a:cs typeface="Univers 47 CondensedLight"/>
            </a:endParaRPr>
          </a:p>
          <a:p>
            <a:pPr marL="9525">
              <a:spcAft>
                <a:spcPts val="300"/>
              </a:spcAft>
            </a:pPr>
            <a:r>
              <a:rPr lang="en-US" sz="1100" dirty="0" smtClean="0">
                <a:solidFill>
                  <a:schemeClr val="bg1"/>
                </a:solidFill>
                <a:latin typeface="Arial" panose="020B0604020202020204" pitchFamily="34" charset="0"/>
                <a:cs typeface="Univers 47 CondensedLight"/>
              </a:rPr>
              <a:t>PhD, North Carolina State University | BS, </a:t>
            </a:r>
            <a:r>
              <a:rPr lang="en-US" sz="1100" dirty="0" err="1" smtClean="0">
                <a:solidFill>
                  <a:schemeClr val="bg1"/>
                </a:solidFill>
                <a:latin typeface="Arial" panose="020B0604020202020204" pitchFamily="34" charset="0"/>
                <a:cs typeface="Univers 47 CondensedLight"/>
              </a:rPr>
              <a:t>Shangai</a:t>
            </a:r>
            <a:r>
              <a:rPr lang="en-US" sz="1100" dirty="0" smtClean="0">
                <a:solidFill>
                  <a:schemeClr val="bg1"/>
                </a:solidFill>
                <a:latin typeface="Arial" panose="020B0604020202020204" pitchFamily="34" charset="0"/>
                <a:cs typeface="Univers 47 CondensedLight"/>
              </a:rPr>
              <a:t> University</a:t>
            </a:r>
            <a:endParaRPr lang="en-US" sz="1100" dirty="0">
              <a:solidFill>
                <a:schemeClr val="bg1"/>
              </a:solidFill>
              <a:latin typeface="Arial" panose="020B0604020202020204" pitchFamily="34" charset="0"/>
              <a:cs typeface="Univers 47 CondensedLight"/>
            </a:endParaRPr>
          </a:p>
        </p:txBody>
      </p:sp>
      <p:sp>
        <p:nvSpPr>
          <p:cNvPr id="40" name="object 45"/>
          <p:cNvSpPr txBox="1">
            <a:spLocks/>
          </p:cNvSpPr>
          <p:nvPr/>
        </p:nvSpPr>
        <p:spPr>
          <a:xfrm>
            <a:off x="6165418" y="3928403"/>
            <a:ext cx="2358024" cy="1692771"/>
          </a:xfrm>
          <a:prstGeom prst="rect">
            <a:avLst/>
          </a:prstGeom>
        </p:spPr>
        <p:txBody>
          <a:bodyPr vert="horz" wrap="square" lIns="0" tIns="0" rIns="0" bIns="0" rtlCol="0">
            <a:spAutoFit/>
          </a:bodyPr>
          <a:lstStyle/>
          <a:p>
            <a:pPr>
              <a:spcAft>
                <a:spcPts val="450"/>
              </a:spcAft>
            </a:pPr>
            <a:r>
              <a:rPr lang="en-US" sz="1000" dirty="0">
                <a:solidFill>
                  <a:schemeClr val="bg1"/>
                </a:solidFill>
                <a:latin typeface="Arial" panose="020B0604020202020204" pitchFamily="34" charset="0"/>
                <a:cs typeface="Univers 47 CondensedLight"/>
              </a:rPr>
              <a:t>“Believing in the data driven approach, I have been applying my training in the PhD program to tackle practical business questions.  During the 4 years-time at D&amp;A Lighthouse, I have been working with multiple Fortune 500 clients in financial service, energy, and IT industries, helping the C-suite stakeholders with their urgent concerns using my core strength as a Data Scientist.”</a:t>
            </a:r>
          </a:p>
        </p:txBody>
      </p:sp>
      <p:cxnSp>
        <p:nvCxnSpPr>
          <p:cNvPr id="41" name="Straight Connector 40"/>
          <p:cNvCxnSpPr/>
          <p:nvPr/>
        </p:nvCxnSpPr>
        <p:spPr>
          <a:xfrm>
            <a:off x="6217528" y="3828989"/>
            <a:ext cx="2250195" cy="0"/>
          </a:xfrm>
          <a:prstGeom prst="line">
            <a:avLst/>
          </a:prstGeom>
          <a:ln w="952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object 45"/>
          <p:cNvSpPr txBox="1">
            <a:spLocks/>
          </p:cNvSpPr>
          <p:nvPr/>
        </p:nvSpPr>
        <p:spPr>
          <a:xfrm>
            <a:off x="3621025" y="2911216"/>
            <a:ext cx="2358024" cy="830997"/>
          </a:xfrm>
          <a:prstGeom prst="rect">
            <a:avLst/>
          </a:prstGeom>
        </p:spPr>
        <p:txBody>
          <a:bodyPr vert="horz" wrap="square" lIns="0" tIns="0" rIns="0" bIns="0" rtlCol="0">
            <a:spAutoFit/>
          </a:bodyPr>
          <a:lstStyle/>
          <a:p>
            <a:pPr>
              <a:spcAft>
                <a:spcPts val="300"/>
              </a:spcAft>
            </a:pPr>
            <a:r>
              <a:rPr lang="en-US" sz="1100" b="1" dirty="0" smtClean="0">
                <a:solidFill>
                  <a:schemeClr val="bg1"/>
                </a:solidFill>
                <a:latin typeface="Arial" panose="020B0604020202020204" pitchFamily="34" charset="0"/>
                <a:cs typeface="Univers 47 CondensedLight"/>
              </a:rPr>
              <a:t>Data Scientist</a:t>
            </a:r>
            <a:endParaRPr lang="en-US" sz="1100" b="1" dirty="0">
              <a:solidFill>
                <a:schemeClr val="bg1"/>
              </a:solidFill>
              <a:latin typeface="Arial" panose="020B0604020202020204" pitchFamily="34" charset="0"/>
              <a:cs typeface="Univers 47 CondensedLight"/>
            </a:endParaRPr>
          </a:p>
          <a:p>
            <a:pPr>
              <a:spcAft>
                <a:spcPts val="300"/>
              </a:spcAft>
            </a:pPr>
            <a:r>
              <a:rPr lang="en-US" sz="1600" b="1" dirty="0" smtClean="0">
                <a:solidFill>
                  <a:schemeClr val="bg1"/>
                </a:solidFill>
                <a:latin typeface="Arial" panose="020B0604020202020204" pitchFamily="34" charset="0"/>
                <a:cs typeface="Univers 47 CondensedLight"/>
              </a:rPr>
              <a:t>Yi Liu</a:t>
            </a:r>
            <a:r>
              <a:rPr lang="en-US" sz="1100" b="1" dirty="0" smtClean="0">
                <a:solidFill>
                  <a:schemeClr val="bg1"/>
                </a:solidFill>
                <a:latin typeface="Arial" panose="020B0604020202020204" pitchFamily="34" charset="0"/>
                <a:cs typeface="Univers 47 CondensedLight"/>
              </a:rPr>
              <a:t> </a:t>
            </a:r>
            <a:r>
              <a:rPr lang="en-US" sz="1100" dirty="0">
                <a:solidFill>
                  <a:schemeClr val="bg1"/>
                </a:solidFill>
                <a:latin typeface="Arial" panose="020B0604020202020204" pitchFamily="34" charset="0"/>
                <a:cs typeface="Univers 47 CondensedLight"/>
              </a:rPr>
              <a:t>| </a:t>
            </a:r>
            <a:r>
              <a:rPr lang="en-US" sz="1100" dirty="0" smtClean="0">
                <a:solidFill>
                  <a:schemeClr val="bg1"/>
                </a:solidFill>
                <a:latin typeface="Arial" panose="020B0604020202020204" pitchFamily="34" charset="0"/>
                <a:cs typeface="Univers 47 CondensedLight"/>
              </a:rPr>
              <a:t>Manager</a:t>
            </a:r>
            <a:endParaRPr lang="en-US" sz="1100" dirty="0">
              <a:solidFill>
                <a:schemeClr val="bg1"/>
              </a:solidFill>
              <a:latin typeface="Arial" panose="020B0604020202020204" pitchFamily="34" charset="0"/>
              <a:cs typeface="Univers 47 CondensedLight"/>
            </a:endParaRPr>
          </a:p>
          <a:p>
            <a:pPr>
              <a:spcAft>
                <a:spcPts val="300"/>
              </a:spcAft>
            </a:pPr>
            <a:r>
              <a:rPr lang="en-US" sz="1100" dirty="0">
                <a:solidFill>
                  <a:schemeClr val="bg1"/>
                </a:solidFill>
                <a:latin typeface="Arial" panose="020B0604020202020204" pitchFamily="34" charset="0"/>
                <a:cs typeface="Univers 47 CondensedLight"/>
              </a:rPr>
              <a:t>PhD, </a:t>
            </a:r>
            <a:r>
              <a:rPr lang="en-US" sz="1100" dirty="0" smtClean="0">
                <a:solidFill>
                  <a:schemeClr val="bg1"/>
                </a:solidFill>
                <a:latin typeface="Arial" panose="020B0604020202020204" pitchFamily="34" charset="0"/>
                <a:cs typeface="Univers 47 CondensedLight"/>
              </a:rPr>
              <a:t>Univ. </a:t>
            </a:r>
            <a:r>
              <a:rPr lang="en-US" sz="1100" dirty="0">
                <a:solidFill>
                  <a:schemeClr val="bg1"/>
                </a:solidFill>
                <a:latin typeface="Arial" panose="020B0604020202020204" pitchFamily="34" charset="0"/>
                <a:cs typeface="Univers 47 CondensedLight"/>
              </a:rPr>
              <a:t>of </a:t>
            </a:r>
            <a:r>
              <a:rPr lang="en-US" sz="1100" dirty="0" smtClean="0">
                <a:solidFill>
                  <a:schemeClr val="bg1"/>
                </a:solidFill>
                <a:latin typeface="Arial" panose="020B0604020202020204" pitchFamily="34" charset="0"/>
                <a:cs typeface="Univers 47 CondensedLight"/>
              </a:rPr>
              <a:t>Wisconsin Madison </a:t>
            </a:r>
            <a:r>
              <a:rPr lang="en-US" sz="1100" dirty="0">
                <a:solidFill>
                  <a:schemeClr val="bg1"/>
                </a:solidFill>
                <a:latin typeface="Arial" panose="020B0604020202020204" pitchFamily="34" charset="0"/>
                <a:cs typeface="Univers 47 CondensedLight"/>
              </a:rPr>
              <a:t>| </a:t>
            </a:r>
            <a:r>
              <a:rPr lang="en-US" sz="1100" dirty="0" smtClean="0">
                <a:solidFill>
                  <a:schemeClr val="bg1"/>
                </a:solidFill>
                <a:latin typeface="Arial" panose="020B0604020202020204" pitchFamily="34" charset="0"/>
                <a:cs typeface="Univers 47 CondensedLight"/>
              </a:rPr>
              <a:t>BS, Peking University</a:t>
            </a:r>
            <a:endParaRPr lang="en-US" sz="1100" dirty="0">
              <a:solidFill>
                <a:schemeClr val="bg1"/>
              </a:solidFill>
              <a:latin typeface="Arial" panose="020B0604020202020204" pitchFamily="34" charset="0"/>
              <a:cs typeface="Univers 47 CondensedLight"/>
            </a:endParaRPr>
          </a:p>
        </p:txBody>
      </p:sp>
      <p:cxnSp>
        <p:nvCxnSpPr>
          <p:cNvPr id="43" name="Straight Connector 42"/>
          <p:cNvCxnSpPr/>
          <p:nvPr/>
        </p:nvCxnSpPr>
        <p:spPr>
          <a:xfrm>
            <a:off x="3671471" y="3828989"/>
            <a:ext cx="2250195" cy="0"/>
          </a:xfrm>
          <a:prstGeom prst="line">
            <a:avLst/>
          </a:prstGeom>
          <a:ln w="952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128993" y="3828989"/>
            <a:ext cx="2250195" cy="0"/>
          </a:xfrm>
          <a:prstGeom prst="line">
            <a:avLst/>
          </a:prstGeom>
          <a:ln w="952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8632206" y="2589375"/>
            <a:ext cx="2561393" cy="3287504"/>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endParaRPr lang="en-US" sz="900" dirty="0">
              <a:solidFill>
                <a:srgbClr val="FFFFFF"/>
              </a:solidFill>
              <a:latin typeface="Arial" panose="020B0604020202020204" pitchFamily="34" charset="0"/>
            </a:endParaRPr>
          </a:p>
        </p:txBody>
      </p:sp>
      <p:sp>
        <p:nvSpPr>
          <p:cNvPr id="49" name="object 45"/>
          <p:cNvSpPr txBox="1">
            <a:spLocks/>
          </p:cNvSpPr>
          <p:nvPr/>
        </p:nvSpPr>
        <p:spPr>
          <a:xfrm>
            <a:off x="8723973" y="3928403"/>
            <a:ext cx="20898676" cy="1846659"/>
          </a:xfrm>
          <a:prstGeom prst="rect">
            <a:avLst/>
          </a:prstGeom>
        </p:spPr>
        <p:txBody>
          <a:bodyPr vert="horz" wrap="square" lIns="0" tIns="0" rIns="0" bIns="0" rtlCol="0">
            <a:spAutoFit/>
          </a:bodyPr>
          <a:lstStyle/>
          <a:p>
            <a:r>
              <a:rPr lang="en-US" sz="1000" dirty="0" smtClean="0">
                <a:solidFill>
                  <a:schemeClr val="bg1"/>
                </a:solidFill>
                <a:latin typeface="Arial" panose="020B0604020202020204" pitchFamily="34" charset="0"/>
                <a:cs typeface="Univers 47 CondensedLight"/>
              </a:rPr>
              <a:t>“Having joined </a:t>
            </a:r>
            <a:r>
              <a:rPr lang="en-US" sz="1000" dirty="0">
                <a:solidFill>
                  <a:schemeClr val="bg1"/>
                </a:solidFill>
                <a:latin typeface="Arial" panose="020B0604020202020204" pitchFamily="34" charset="0"/>
                <a:cs typeface="Univers 47 CondensedLight"/>
              </a:rPr>
              <a:t>Lighthouse as a </a:t>
            </a:r>
            <a:r>
              <a:rPr lang="en-US" sz="1000" dirty="0" smtClean="0">
                <a:solidFill>
                  <a:schemeClr val="bg1"/>
                </a:solidFill>
                <a:latin typeface="Arial" panose="020B0604020202020204" pitchFamily="34" charset="0"/>
                <a:cs typeface="Univers 47 CondensedLight"/>
              </a:rPr>
              <a:t>campus </a:t>
            </a:r>
          </a:p>
          <a:p>
            <a:r>
              <a:rPr lang="en-US" sz="1000" dirty="0" smtClean="0">
                <a:solidFill>
                  <a:schemeClr val="bg1"/>
                </a:solidFill>
                <a:latin typeface="Arial" panose="020B0604020202020204" pitchFamily="34" charset="0"/>
                <a:cs typeface="Univers 47 CondensedLight"/>
              </a:rPr>
              <a:t>recruit allowed </a:t>
            </a:r>
            <a:r>
              <a:rPr lang="en-US" sz="1000" dirty="0">
                <a:solidFill>
                  <a:schemeClr val="bg1"/>
                </a:solidFill>
                <a:latin typeface="Arial" panose="020B0604020202020204" pitchFamily="34" charset="0"/>
                <a:cs typeface="Univers 47 CondensedLight"/>
              </a:rPr>
              <a:t>me to expand </a:t>
            </a:r>
            <a:r>
              <a:rPr lang="en-US" sz="1000" dirty="0" smtClean="0">
                <a:solidFill>
                  <a:schemeClr val="bg1"/>
                </a:solidFill>
                <a:latin typeface="Arial" panose="020B0604020202020204" pitchFamily="34" charset="0"/>
                <a:cs typeface="Univers 47 CondensedLight"/>
              </a:rPr>
              <a:t>both </a:t>
            </a:r>
            <a:r>
              <a:rPr lang="en-US" sz="1000" dirty="0">
                <a:solidFill>
                  <a:schemeClr val="bg1"/>
                </a:solidFill>
                <a:latin typeface="Arial" panose="020B0604020202020204" pitchFamily="34" charset="0"/>
                <a:cs typeface="Univers 47 CondensedLight"/>
              </a:rPr>
              <a:t>my </a:t>
            </a:r>
            <a:endParaRPr lang="en-US" sz="1000" dirty="0" smtClean="0">
              <a:solidFill>
                <a:schemeClr val="bg1"/>
              </a:solidFill>
              <a:latin typeface="Arial" panose="020B0604020202020204" pitchFamily="34" charset="0"/>
              <a:cs typeface="Univers 47 CondensedLight"/>
            </a:endParaRPr>
          </a:p>
          <a:p>
            <a:r>
              <a:rPr lang="en-US" sz="1000" dirty="0" smtClean="0">
                <a:solidFill>
                  <a:schemeClr val="bg1"/>
                </a:solidFill>
                <a:latin typeface="Arial" panose="020B0604020202020204" pitchFamily="34" charset="0"/>
                <a:cs typeface="Univers 47 CondensedLight"/>
              </a:rPr>
              <a:t>analytical </a:t>
            </a:r>
            <a:r>
              <a:rPr lang="en-US" sz="1000" dirty="0">
                <a:solidFill>
                  <a:schemeClr val="bg1"/>
                </a:solidFill>
                <a:latin typeface="Arial" panose="020B0604020202020204" pitchFamily="34" charset="0"/>
                <a:cs typeface="Univers 47 CondensedLight"/>
              </a:rPr>
              <a:t>and </a:t>
            </a:r>
            <a:r>
              <a:rPr lang="en-US" sz="1000" dirty="0" smtClean="0">
                <a:solidFill>
                  <a:schemeClr val="bg1"/>
                </a:solidFill>
                <a:latin typeface="Arial" panose="020B0604020202020204" pitchFamily="34" charset="0"/>
                <a:cs typeface="Univers 47 CondensedLight"/>
              </a:rPr>
              <a:t>technical </a:t>
            </a:r>
            <a:r>
              <a:rPr lang="en-US" sz="1000" dirty="0">
                <a:solidFill>
                  <a:schemeClr val="bg1"/>
                </a:solidFill>
                <a:latin typeface="Arial" panose="020B0604020202020204" pitchFamily="34" charset="0"/>
                <a:cs typeface="Univers 47 CondensedLight"/>
              </a:rPr>
              <a:t>skills</a:t>
            </a:r>
            <a:r>
              <a:rPr lang="en-US" sz="1000" dirty="0" smtClean="0">
                <a:solidFill>
                  <a:schemeClr val="bg1"/>
                </a:solidFill>
                <a:latin typeface="Arial" panose="020B0604020202020204" pitchFamily="34" charset="0"/>
                <a:cs typeface="Univers 47 CondensedLight"/>
              </a:rPr>
              <a:t>, while also </a:t>
            </a:r>
          </a:p>
          <a:p>
            <a:r>
              <a:rPr lang="en-US" sz="1000" dirty="0" smtClean="0">
                <a:solidFill>
                  <a:schemeClr val="bg1"/>
                </a:solidFill>
                <a:latin typeface="Arial" panose="020B0604020202020204" pitchFamily="34" charset="0"/>
                <a:cs typeface="Univers 47 CondensedLight"/>
              </a:rPr>
              <a:t>developing </a:t>
            </a:r>
            <a:r>
              <a:rPr lang="en-US" sz="1000" dirty="0">
                <a:solidFill>
                  <a:schemeClr val="bg1"/>
                </a:solidFill>
                <a:latin typeface="Arial" panose="020B0604020202020204" pitchFamily="34" charset="0"/>
                <a:cs typeface="Univers 47 CondensedLight"/>
              </a:rPr>
              <a:t>my </a:t>
            </a:r>
            <a:r>
              <a:rPr lang="en-US" sz="1000" dirty="0" smtClean="0">
                <a:solidFill>
                  <a:schemeClr val="bg1"/>
                </a:solidFill>
                <a:latin typeface="Arial" panose="020B0604020202020204" pitchFamily="34" charset="0"/>
                <a:cs typeface="Univers 47 CondensedLight"/>
              </a:rPr>
              <a:t>consulting skills and </a:t>
            </a:r>
          </a:p>
          <a:p>
            <a:r>
              <a:rPr lang="en-US" sz="1000" dirty="0" smtClean="0">
                <a:solidFill>
                  <a:schemeClr val="bg1"/>
                </a:solidFill>
                <a:latin typeface="Arial" panose="020B0604020202020204" pitchFamily="34" charset="0"/>
                <a:cs typeface="Univers 47 CondensedLight"/>
              </a:rPr>
              <a:t>learning the </a:t>
            </a:r>
            <a:r>
              <a:rPr lang="en-US" sz="1000" dirty="0">
                <a:solidFill>
                  <a:schemeClr val="bg1"/>
                </a:solidFill>
                <a:latin typeface="Arial" panose="020B0604020202020204" pitchFamily="34" charset="0"/>
                <a:cs typeface="Univers 47 CondensedLight"/>
              </a:rPr>
              <a:t>language of </a:t>
            </a:r>
            <a:r>
              <a:rPr lang="en-US" sz="1000" dirty="0" smtClean="0">
                <a:solidFill>
                  <a:schemeClr val="bg1"/>
                </a:solidFill>
                <a:latin typeface="Arial" panose="020B0604020202020204" pitchFamily="34" charset="0"/>
                <a:cs typeface="Univers 47 CondensedLight"/>
              </a:rPr>
              <a:t>business</a:t>
            </a:r>
            <a:r>
              <a:rPr lang="en-US" sz="1000" dirty="0">
                <a:solidFill>
                  <a:schemeClr val="bg1"/>
                </a:solidFill>
                <a:latin typeface="Arial" panose="020B0604020202020204" pitchFamily="34" charset="0"/>
                <a:cs typeface="Univers 47 CondensedLight"/>
              </a:rPr>
              <a:t>. </a:t>
            </a:r>
            <a:r>
              <a:rPr lang="en-US" sz="1000" dirty="0" smtClean="0">
                <a:solidFill>
                  <a:schemeClr val="bg1"/>
                </a:solidFill>
                <a:latin typeface="Arial" panose="020B0604020202020204" pitchFamily="34" charset="0"/>
                <a:cs typeface="Univers 47 CondensedLight"/>
              </a:rPr>
              <a:t>Have </a:t>
            </a:r>
          </a:p>
          <a:p>
            <a:r>
              <a:rPr lang="en-US" sz="1000" dirty="0" smtClean="0">
                <a:solidFill>
                  <a:schemeClr val="bg1"/>
                </a:solidFill>
                <a:latin typeface="Arial" panose="020B0604020202020204" pitchFamily="34" charset="0"/>
                <a:cs typeface="Univers 47 CondensedLight"/>
              </a:rPr>
              <a:t>got an opportunity to work on variety </a:t>
            </a:r>
            <a:r>
              <a:rPr lang="en-US" sz="1000" dirty="0">
                <a:solidFill>
                  <a:schemeClr val="bg1"/>
                </a:solidFill>
                <a:latin typeface="Arial" panose="020B0604020202020204" pitchFamily="34" charset="0"/>
                <a:cs typeface="Univers 47 CondensedLight"/>
              </a:rPr>
              <a:t>of </a:t>
            </a:r>
            <a:endParaRPr lang="en-US" sz="1000" dirty="0" smtClean="0">
              <a:solidFill>
                <a:schemeClr val="bg1"/>
              </a:solidFill>
              <a:latin typeface="Arial" panose="020B0604020202020204" pitchFamily="34" charset="0"/>
              <a:cs typeface="Univers 47 CondensedLight"/>
            </a:endParaRPr>
          </a:p>
          <a:p>
            <a:r>
              <a:rPr lang="en-US" sz="1000" dirty="0" smtClean="0">
                <a:solidFill>
                  <a:schemeClr val="bg1"/>
                </a:solidFill>
                <a:latin typeface="Arial" panose="020B0604020202020204" pitchFamily="34" charset="0"/>
                <a:cs typeface="Univers 47 CondensedLight"/>
              </a:rPr>
              <a:t>Big </a:t>
            </a:r>
            <a:r>
              <a:rPr lang="en-US" sz="1000" dirty="0">
                <a:solidFill>
                  <a:schemeClr val="bg1"/>
                </a:solidFill>
                <a:latin typeface="Arial" panose="020B0604020202020204" pitchFamily="34" charset="0"/>
                <a:cs typeface="Univers 47 CondensedLight"/>
              </a:rPr>
              <a:t>Data projects, </a:t>
            </a:r>
            <a:r>
              <a:rPr lang="en-US" sz="1000" dirty="0" smtClean="0">
                <a:solidFill>
                  <a:schemeClr val="bg1"/>
                </a:solidFill>
                <a:latin typeface="Arial" panose="020B0604020202020204" pitchFamily="34" charset="0"/>
                <a:cs typeface="Univers 47 CondensedLight"/>
              </a:rPr>
              <a:t>where we’ve </a:t>
            </a:r>
            <a:r>
              <a:rPr lang="en-US" sz="1000" dirty="0">
                <a:solidFill>
                  <a:schemeClr val="bg1"/>
                </a:solidFill>
                <a:latin typeface="Arial" panose="020B0604020202020204" pitchFamily="34" charset="0"/>
                <a:cs typeface="Univers 47 CondensedLight"/>
              </a:rPr>
              <a:t>solved </a:t>
            </a:r>
            <a:endParaRPr lang="en-US" sz="1000" dirty="0" smtClean="0">
              <a:solidFill>
                <a:schemeClr val="bg1"/>
              </a:solidFill>
              <a:latin typeface="Arial" panose="020B0604020202020204" pitchFamily="34" charset="0"/>
              <a:cs typeface="Univers 47 CondensedLight"/>
            </a:endParaRPr>
          </a:p>
          <a:p>
            <a:r>
              <a:rPr lang="en-US" sz="1000" dirty="0" smtClean="0">
                <a:solidFill>
                  <a:schemeClr val="bg1"/>
                </a:solidFill>
                <a:latin typeface="Arial" panose="020B0604020202020204" pitchFamily="34" charset="0"/>
                <a:cs typeface="Univers 47 CondensedLight"/>
              </a:rPr>
              <a:t>various </a:t>
            </a:r>
            <a:r>
              <a:rPr lang="en-US" sz="1000" dirty="0">
                <a:solidFill>
                  <a:schemeClr val="bg1"/>
                </a:solidFill>
                <a:latin typeface="Arial" panose="020B0604020202020204" pitchFamily="34" charset="0"/>
                <a:cs typeface="Univers 47 CondensedLight"/>
              </a:rPr>
              <a:t>business </a:t>
            </a:r>
            <a:r>
              <a:rPr lang="en-US" sz="1000" dirty="0" smtClean="0">
                <a:solidFill>
                  <a:schemeClr val="bg1"/>
                </a:solidFill>
                <a:latin typeface="Arial" panose="020B0604020202020204" pitchFamily="34" charset="0"/>
                <a:cs typeface="Univers 47 CondensedLight"/>
              </a:rPr>
              <a:t>related challenges </a:t>
            </a:r>
            <a:r>
              <a:rPr lang="en-US" sz="1000" dirty="0">
                <a:solidFill>
                  <a:schemeClr val="bg1"/>
                </a:solidFill>
                <a:latin typeface="Arial" panose="020B0604020202020204" pitchFamily="34" charset="0"/>
                <a:cs typeface="Univers 47 CondensedLight"/>
              </a:rPr>
              <a:t>using </a:t>
            </a:r>
            <a:endParaRPr lang="en-US" sz="1000" dirty="0" smtClean="0">
              <a:solidFill>
                <a:schemeClr val="bg1"/>
              </a:solidFill>
              <a:latin typeface="Arial" panose="020B0604020202020204" pitchFamily="34" charset="0"/>
              <a:cs typeface="Univers 47 CondensedLight"/>
            </a:endParaRPr>
          </a:p>
          <a:p>
            <a:r>
              <a:rPr lang="en-US" sz="1000" dirty="0" smtClean="0">
                <a:solidFill>
                  <a:schemeClr val="bg1"/>
                </a:solidFill>
                <a:latin typeface="Arial" panose="020B0604020202020204" pitchFamily="34" charset="0"/>
                <a:cs typeface="Univers 47 CondensedLight"/>
              </a:rPr>
              <a:t>cutting </a:t>
            </a:r>
            <a:r>
              <a:rPr lang="en-US" sz="1000" dirty="0">
                <a:solidFill>
                  <a:schemeClr val="bg1"/>
                </a:solidFill>
                <a:latin typeface="Arial" panose="020B0604020202020204" pitchFamily="34" charset="0"/>
                <a:cs typeface="Univers 47 CondensedLight"/>
              </a:rPr>
              <a:t>edge </a:t>
            </a:r>
            <a:r>
              <a:rPr lang="en-US" sz="1000" dirty="0" smtClean="0">
                <a:solidFill>
                  <a:schemeClr val="bg1"/>
                </a:solidFill>
                <a:latin typeface="Arial" panose="020B0604020202020204" pitchFamily="34" charset="0"/>
                <a:cs typeface="Univers 47 CondensedLight"/>
              </a:rPr>
              <a:t>technologies</a:t>
            </a:r>
            <a:r>
              <a:rPr lang="en-US" sz="1000" dirty="0">
                <a:solidFill>
                  <a:schemeClr val="bg1"/>
                </a:solidFill>
                <a:latin typeface="Arial" panose="020B0604020202020204" pitchFamily="34" charset="0"/>
                <a:cs typeface="Univers 47 CondensedLight"/>
              </a:rPr>
              <a:t>. H</a:t>
            </a:r>
            <a:r>
              <a:rPr lang="en-US" sz="1000" dirty="0" smtClean="0">
                <a:solidFill>
                  <a:schemeClr val="bg1"/>
                </a:solidFill>
                <a:latin typeface="Arial" panose="020B0604020202020204" pitchFamily="34" charset="0"/>
                <a:cs typeface="Univers 47 CondensedLight"/>
              </a:rPr>
              <a:t>ad the </a:t>
            </a:r>
          </a:p>
          <a:p>
            <a:r>
              <a:rPr lang="en-US" sz="1000" dirty="0" smtClean="0">
                <a:solidFill>
                  <a:schemeClr val="bg1"/>
                </a:solidFill>
                <a:latin typeface="Arial" panose="020B0604020202020204" pitchFamily="34" charset="0"/>
                <a:cs typeface="Univers 47 CondensedLight"/>
              </a:rPr>
              <a:t>opportunity </a:t>
            </a:r>
            <a:r>
              <a:rPr lang="en-US" sz="1000" dirty="0">
                <a:solidFill>
                  <a:schemeClr val="bg1"/>
                </a:solidFill>
                <a:latin typeface="Arial" panose="020B0604020202020204" pitchFamily="34" charset="0"/>
                <a:cs typeface="Univers 47 CondensedLight"/>
              </a:rPr>
              <a:t>to compete </a:t>
            </a:r>
            <a:r>
              <a:rPr lang="en-US" sz="1000" dirty="0" smtClean="0">
                <a:solidFill>
                  <a:schemeClr val="bg1"/>
                </a:solidFill>
                <a:latin typeface="Arial" panose="020B0604020202020204" pitchFamily="34" charset="0"/>
                <a:cs typeface="Univers 47 CondensedLight"/>
              </a:rPr>
              <a:t>in global-hackathon</a:t>
            </a:r>
            <a:r>
              <a:rPr lang="en-US" sz="1000" dirty="0">
                <a:solidFill>
                  <a:schemeClr val="bg1"/>
                </a:solidFill>
                <a:latin typeface="Arial" panose="020B0604020202020204" pitchFamily="34" charset="0"/>
                <a:cs typeface="Univers 47 CondensedLight"/>
              </a:rPr>
              <a:t>, </a:t>
            </a:r>
            <a:endParaRPr lang="en-US" sz="1000" dirty="0" smtClean="0">
              <a:solidFill>
                <a:schemeClr val="bg1"/>
              </a:solidFill>
              <a:latin typeface="Arial" panose="020B0604020202020204" pitchFamily="34" charset="0"/>
              <a:cs typeface="Univers 47 CondensedLight"/>
            </a:endParaRPr>
          </a:p>
          <a:p>
            <a:r>
              <a:rPr lang="en-US" sz="1000" dirty="0" smtClean="0">
                <a:solidFill>
                  <a:schemeClr val="bg1"/>
                </a:solidFill>
                <a:latin typeface="Arial" panose="020B0604020202020204" pitchFamily="34" charset="0"/>
                <a:cs typeface="Univers 47 CondensedLight"/>
              </a:rPr>
              <a:t>in </a:t>
            </a:r>
            <a:r>
              <a:rPr lang="en-US" sz="1000" dirty="0">
                <a:solidFill>
                  <a:schemeClr val="bg1"/>
                </a:solidFill>
                <a:latin typeface="Arial" panose="020B0604020202020204" pitchFamily="34" charset="0"/>
                <a:cs typeface="Univers 47 CondensedLight"/>
              </a:rPr>
              <a:t>which we were able to develop a </a:t>
            </a:r>
            <a:endParaRPr lang="en-US" sz="1000" dirty="0" smtClean="0">
              <a:solidFill>
                <a:schemeClr val="bg1"/>
              </a:solidFill>
              <a:latin typeface="Arial" panose="020B0604020202020204" pitchFamily="34" charset="0"/>
              <a:cs typeface="Univers 47 CondensedLight"/>
            </a:endParaRPr>
          </a:p>
          <a:p>
            <a:r>
              <a:rPr lang="en-US" sz="1000" dirty="0" smtClean="0">
                <a:solidFill>
                  <a:schemeClr val="bg1"/>
                </a:solidFill>
                <a:latin typeface="Arial" panose="020B0604020202020204" pitchFamily="34" charset="0"/>
                <a:cs typeface="Univers 47 CondensedLight"/>
              </a:rPr>
              <a:t>solution with a </a:t>
            </a:r>
            <a:r>
              <a:rPr lang="en-US" sz="1000" dirty="0">
                <a:solidFill>
                  <a:schemeClr val="bg1"/>
                </a:solidFill>
                <a:latin typeface="Arial" panose="020B0604020202020204" pitchFamily="34" charset="0"/>
                <a:cs typeface="Univers 47 CondensedLight"/>
              </a:rPr>
              <a:t>real impact on saving lives</a:t>
            </a:r>
            <a:r>
              <a:rPr lang="en-US" sz="1000" dirty="0" smtClean="0">
                <a:solidFill>
                  <a:schemeClr val="bg1"/>
                </a:solidFill>
                <a:latin typeface="Arial" panose="020B0604020202020204" pitchFamily="34" charset="0"/>
                <a:cs typeface="Univers 47 CondensedLight"/>
              </a:rPr>
              <a:t>.” </a:t>
            </a:r>
            <a:endParaRPr lang="en-US" sz="1000" dirty="0">
              <a:solidFill>
                <a:schemeClr val="bg1"/>
              </a:solidFill>
              <a:latin typeface="Arial" panose="020B0604020202020204" pitchFamily="34" charset="0"/>
              <a:cs typeface="Univers 47 CondensedLight"/>
            </a:endParaRPr>
          </a:p>
        </p:txBody>
      </p:sp>
      <p:cxnSp>
        <p:nvCxnSpPr>
          <p:cNvPr id="50" name="Straight Connector 49"/>
          <p:cNvCxnSpPr/>
          <p:nvPr/>
        </p:nvCxnSpPr>
        <p:spPr>
          <a:xfrm>
            <a:off x="8778921" y="3828989"/>
            <a:ext cx="2250195" cy="0"/>
          </a:xfrm>
          <a:prstGeom prst="line">
            <a:avLst/>
          </a:prstGeom>
          <a:ln w="9525">
            <a:solidFill>
              <a:schemeClr val="bg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1490470" y="1230906"/>
            <a:ext cx="1596093" cy="1596093"/>
            <a:chOff x="1075473" y="1348909"/>
            <a:chExt cx="1330572" cy="1330572"/>
          </a:xfrm>
        </p:grpSpPr>
        <p:sp>
          <p:nvSpPr>
            <p:cNvPr id="53" name="Oval 52"/>
            <p:cNvSpPr/>
            <p:nvPr/>
          </p:nvSpPr>
          <p:spPr>
            <a:xfrm>
              <a:off x="1075473" y="1348909"/>
              <a:ext cx="1330572" cy="13305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00" dirty="0" err="1">
                <a:solidFill>
                  <a:schemeClr val="bg1"/>
                </a:solidFill>
              </a:endParaRPr>
            </a:p>
          </p:txBody>
        </p:sp>
        <p:pic>
          <p:nvPicPr>
            <p:cNvPr id="54" name="Picture 53"/>
            <p:cNvPicPr/>
            <p:nvPr/>
          </p:nvPicPr>
          <p:blipFill>
            <a:blip r:embed="rId3" cstate="print">
              <a:extLst>
                <a:ext uri="{28A0092B-C50C-407E-A947-70E740481C1C}">
                  <a14:useLocalDpi xmlns:a14="http://schemas.microsoft.com/office/drawing/2010/main" val="0"/>
                </a:ext>
              </a:extLst>
            </a:blip>
            <a:stretch>
              <a:fillRect/>
            </a:stretch>
          </p:blipFill>
          <p:spPr bwMode="auto">
            <a:xfrm>
              <a:off x="1188544" y="1395669"/>
              <a:ext cx="1093541" cy="1233167"/>
            </a:xfrm>
            <a:custGeom>
              <a:avLst/>
              <a:gdLst>
                <a:gd name="connsiteX0" fmla="*/ 507880 w 1017730"/>
                <a:gd name="connsiteY0" fmla="*/ 0 h 1019700"/>
                <a:gd name="connsiteX1" fmla="*/ 1017730 w 1017730"/>
                <a:gd name="connsiteY1" fmla="*/ 509850 h 1019700"/>
                <a:gd name="connsiteX2" fmla="*/ 507880 w 1017730"/>
                <a:gd name="connsiteY2" fmla="*/ 1019700 h 1019700"/>
                <a:gd name="connsiteX3" fmla="*/ 8388 w 1017730"/>
                <a:gd name="connsiteY3" fmla="*/ 612603 h 1019700"/>
                <a:gd name="connsiteX4" fmla="*/ 0 w 1017730"/>
                <a:gd name="connsiteY4" fmla="*/ 529392 h 1019700"/>
                <a:gd name="connsiteX5" fmla="*/ 0 w 1017730"/>
                <a:gd name="connsiteY5" fmla="*/ 490308 h 1019700"/>
                <a:gd name="connsiteX6" fmla="*/ 8388 w 1017730"/>
                <a:gd name="connsiteY6" fmla="*/ 407098 h 1019700"/>
                <a:gd name="connsiteX7" fmla="*/ 507880 w 1017730"/>
                <a:gd name="connsiteY7" fmla="*/ 0 h 10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730" h="1019700">
                  <a:moveTo>
                    <a:pt x="507880" y="0"/>
                  </a:moveTo>
                  <a:cubicBezTo>
                    <a:pt x="789462" y="0"/>
                    <a:pt x="1017730" y="228268"/>
                    <a:pt x="1017730" y="509850"/>
                  </a:cubicBezTo>
                  <a:cubicBezTo>
                    <a:pt x="1017730" y="791432"/>
                    <a:pt x="789462" y="1019700"/>
                    <a:pt x="507880" y="1019700"/>
                  </a:cubicBezTo>
                  <a:cubicBezTo>
                    <a:pt x="261496" y="1019700"/>
                    <a:pt x="55930" y="844932"/>
                    <a:pt x="8388" y="612603"/>
                  </a:cubicBezTo>
                  <a:lnTo>
                    <a:pt x="0" y="529392"/>
                  </a:lnTo>
                  <a:lnTo>
                    <a:pt x="0" y="490308"/>
                  </a:lnTo>
                  <a:lnTo>
                    <a:pt x="8388" y="407098"/>
                  </a:lnTo>
                  <a:cubicBezTo>
                    <a:pt x="55930" y="174768"/>
                    <a:pt x="261496" y="0"/>
                    <a:pt x="50788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57"/>
          <p:cNvGrpSpPr/>
          <p:nvPr/>
        </p:nvGrpSpPr>
        <p:grpSpPr>
          <a:xfrm>
            <a:off x="6541006" y="1230906"/>
            <a:ext cx="1594800" cy="1594800"/>
            <a:chOff x="4870793" y="1348909"/>
            <a:chExt cx="1330572" cy="1330572"/>
          </a:xfrm>
        </p:grpSpPr>
        <p:sp>
          <p:nvSpPr>
            <p:cNvPr id="59" name="Oval 58"/>
            <p:cNvSpPr/>
            <p:nvPr/>
          </p:nvSpPr>
          <p:spPr>
            <a:xfrm>
              <a:off x="4870793" y="1348909"/>
              <a:ext cx="1330572" cy="13305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00" dirty="0" err="1">
                <a:solidFill>
                  <a:schemeClr val="bg1"/>
                </a:solidFill>
              </a:endParaRPr>
            </a:p>
          </p:txBody>
        </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002" y="1430034"/>
              <a:ext cx="1198799" cy="1198799"/>
            </a:xfrm>
            <a:custGeom>
              <a:avLst/>
              <a:gdLst>
                <a:gd name="connsiteX0" fmla="*/ 599400 w 1198800"/>
                <a:gd name="connsiteY0" fmla="*/ 0 h 1198800"/>
                <a:gd name="connsiteX1" fmla="*/ 1198800 w 1198800"/>
                <a:gd name="connsiteY1" fmla="*/ 599400 h 1198800"/>
                <a:gd name="connsiteX2" fmla="*/ 599400 w 1198800"/>
                <a:gd name="connsiteY2" fmla="*/ 1198800 h 1198800"/>
                <a:gd name="connsiteX3" fmla="*/ 0 w 1198800"/>
                <a:gd name="connsiteY3" fmla="*/ 599400 h 1198800"/>
                <a:gd name="connsiteX4" fmla="*/ 599400 w 1198800"/>
                <a:gd name="connsiteY4" fmla="*/ 0 h 119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800" h="1198800">
                  <a:moveTo>
                    <a:pt x="599400" y="0"/>
                  </a:moveTo>
                  <a:cubicBezTo>
                    <a:pt x="930439" y="0"/>
                    <a:pt x="1198800" y="268361"/>
                    <a:pt x="1198800" y="599400"/>
                  </a:cubicBezTo>
                  <a:cubicBezTo>
                    <a:pt x="1198800" y="930439"/>
                    <a:pt x="930439" y="1198800"/>
                    <a:pt x="599400" y="1198800"/>
                  </a:cubicBezTo>
                  <a:cubicBezTo>
                    <a:pt x="268361" y="1198800"/>
                    <a:pt x="0" y="930439"/>
                    <a:pt x="0" y="599400"/>
                  </a:cubicBezTo>
                  <a:cubicBezTo>
                    <a:pt x="0" y="268361"/>
                    <a:pt x="268361" y="0"/>
                    <a:pt x="599400" y="0"/>
                  </a:cubicBezTo>
                  <a:close/>
                </a:path>
              </a:pathLst>
            </a:custGeom>
          </p:spPr>
        </p:pic>
      </p:grpSp>
      <p:sp>
        <p:nvSpPr>
          <p:cNvPr id="62" name="Oval 61"/>
          <p:cNvSpPr/>
          <p:nvPr/>
        </p:nvSpPr>
        <p:spPr>
          <a:xfrm>
            <a:off x="9106618" y="1231457"/>
            <a:ext cx="1594800" cy="159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00" dirty="0" err="1">
              <a:solidFill>
                <a:schemeClr val="bg1"/>
              </a:solidFill>
            </a:endParaRPr>
          </a:p>
        </p:txBody>
      </p:sp>
      <p:grpSp>
        <p:nvGrpSpPr>
          <p:cNvPr id="31" name="Group 30"/>
          <p:cNvGrpSpPr/>
          <p:nvPr/>
        </p:nvGrpSpPr>
        <p:grpSpPr>
          <a:xfrm>
            <a:off x="4003280" y="1230906"/>
            <a:ext cx="1594800" cy="1594800"/>
            <a:chOff x="2973133" y="1348909"/>
            <a:chExt cx="1330572" cy="1330572"/>
          </a:xfrm>
        </p:grpSpPr>
        <p:sp>
          <p:nvSpPr>
            <p:cNvPr id="34" name="Oval 33"/>
            <p:cNvSpPr/>
            <p:nvPr/>
          </p:nvSpPr>
          <p:spPr>
            <a:xfrm>
              <a:off x="2973133" y="1348909"/>
              <a:ext cx="1330572" cy="13305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00" dirty="0" err="1">
                <a:solidFill>
                  <a:schemeClr val="bg1"/>
                </a:solidFill>
              </a:endParaRPr>
            </a:p>
          </p:txBody>
        </p:sp>
        <p:pic>
          <p:nvPicPr>
            <p:cNvPr id="35" name="Picture 34"/>
            <p:cNvPicPr/>
            <p:nvPr/>
          </p:nvPicPr>
          <p:blipFill>
            <a:blip r:embed="rId5">
              <a:extLst>
                <a:ext uri="{28A0092B-C50C-407E-A947-70E740481C1C}">
                  <a14:useLocalDpi xmlns:a14="http://schemas.microsoft.com/office/drawing/2010/main" val="0"/>
                </a:ext>
              </a:extLst>
            </a:blip>
            <a:stretch>
              <a:fillRect/>
            </a:stretch>
          </p:blipFill>
          <p:spPr>
            <a:xfrm>
              <a:off x="3084535" y="1395707"/>
              <a:ext cx="1085197" cy="1216753"/>
            </a:xfrm>
            <a:custGeom>
              <a:avLst/>
              <a:gdLst>
                <a:gd name="connsiteX0" fmla="*/ 599400 w 1198800"/>
                <a:gd name="connsiteY0" fmla="*/ 0 h 1198800"/>
                <a:gd name="connsiteX1" fmla="*/ 1198800 w 1198800"/>
                <a:gd name="connsiteY1" fmla="*/ 599400 h 1198800"/>
                <a:gd name="connsiteX2" fmla="*/ 599400 w 1198800"/>
                <a:gd name="connsiteY2" fmla="*/ 1198800 h 1198800"/>
                <a:gd name="connsiteX3" fmla="*/ 0 w 1198800"/>
                <a:gd name="connsiteY3" fmla="*/ 599400 h 1198800"/>
                <a:gd name="connsiteX4" fmla="*/ 599400 w 1198800"/>
                <a:gd name="connsiteY4" fmla="*/ 0 h 119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800" h="1198800">
                  <a:moveTo>
                    <a:pt x="599400" y="0"/>
                  </a:moveTo>
                  <a:cubicBezTo>
                    <a:pt x="930439" y="0"/>
                    <a:pt x="1198800" y="268361"/>
                    <a:pt x="1198800" y="599400"/>
                  </a:cubicBezTo>
                  <a:cubicBezTo>
                    <a:pt x="1198800" y="930439"/>
                    <a:pt x="930439" y="1198800"/>
                    <a:pt x="599400" y="1198800"/>
                  </a:cubicBezTo>
                  <a:cubicBezTo>
                    <a:pt x="268361" y="1198800"/>
                    <a:pt x="0" y="930439"/>
                    <a:pt x="0" y="599400"/>
                  </a:cubicBezTo>
                  <a:cubicBezTo>
                    <a:pt x="0" y="268361"/>
                    <a:pt x="268361" y="0"/>
                    <a:pt x="599400" y="0"/>
                  </a:cubicBezTo>
                  <a:close/>
                </a:path>
              </a:pathLst>
            </a:custGeom>
          </p:spPr>
        </p:pic>
      </p:grpSp>
      <p:pic>
        <p:nvPicPr>
          <p:cNvPr id="36" name="Picture 35"/>
          <p:cNvPicPr/>
          <p:nvPr/>
        </p:nvPicPr>
        <p:blipFill>
          <a:blip r:embed="rId6" cstate="print">
            <a:extLst>
              <a:ext uri="{28A0092B-C50C-407E-A947-70E740481C1C}">
                <a14:useLocalDpi xmlns:a14="http://schemas.microsoft.com/office/drawing/2010/main" val="0"/>
              </a:ext>
            </a:extLst>
          </a:blip>
          <a:stretch>
            <a:fillRect/>
          </a:stretch>
        </p:blipFill>
        <p:spPr>
          <a:xfrm>
            <a:off x="9228562" y="1333069"/>
            <a:ext cx="1350912" cy="1397609"/>
          </a:xfrm>
          <a:custGeom>
            <a:avLst/>
            <a:gdLst>
              <a:gd name="connsiteX0" fmla="*/ 599400 w 1198800"/>
              <a:gd name="connsiteY0" fmla="*/ 0 h 1198800"/>
              <a:gd name="connsiteX1" fmla="*/ 1198800 w 1198800"/>
              <a:gd name="connsiteY1" fmla="*/ 599400 h 1198800"/>
              <a:gd name="connsiteX2" fmla="*/ 599400 w 1198800"/>
              <a:gd name="connsiteY2" fmla="*/ 1198800 h 1198800"/>
              <a:gd name="connsiteX3" fmla="*/ 0 w 1198800"/>
              <a:gd name="connsiteY3" fmla="*/ 599400 h 1198800"/>
              <a:gd name="connsiteX4" fmla="*/ 599400 w 1198800"/>
              <a:gd name="connsiteY4" fmla="*/ 0 h 119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800" h="1198800">
                <a:moveTo>
                  <a:pt x="599400" y="0"/>
                </a:moveTo>
                <a:cubicBezTo>
                  <a:pt x="930439" y="0"/>
                  <a:pt x="1198800" y="268361"/>
                  <a:pt x="1198800" y="599400"/>
                </a:cubicBezTo>
                <a:cubicBezTo>
                  <a:pt x="1198800" y="930439"/>
                  <a:pt x="930439" y="1198800"/>
                  <a:pt x="599400" y="1198800"/>
                </a:cubicBezTo>
                <a:cubicBezTo>
                  <a:pt x="268361" y="1198800"/>
                  <a:pt x="0" y="930439"/>
                  <a:pt x="0" y="599400"/>
                </a:cubicBezTo>
                <a:cubicBezTo>
                  <a:pt x="0" y="268361"/>
                  <a:pt x="268361" y="0"/>
                  <a:pt x="599400" y="0"/>
                </a:cubicBezTo>
                <a:close/>
              </a:path>
            </a:pathLst>
          </a:custGeom>
        </p:spPr>
      </p:pic>
      <p:sp>
        <p:nvSpPr>
          <p:cNvPr id="37" name="object 45"/>
          <p:cNvSpPr txBox="1">
            <a:spLocks/>
          </p:cNvSpPr>
          <p:nvPr/>
        </p:nvSpPr>
        <p:spPr>
          <a:xfrm>
            <a:off x="8725006" y="2884752"/>
            <a:ext cx="2358024" cy="869469"/>
          </a:xfrm>
          <a:prstGeom prst="rect">
            <a:avLst/>
          </a:prstGeom>
        </p:spPr>
        <p:txBody>
          <a:bodyPr vert="horz" wrap="square" lIns="0" tIns="0" rIns="0" bIns="0" rtlCol="0">
            <a:spAutoFit/>
          </a:bodyPr>
          <a:lstStyle/>
          <a:p>
            <a:pPr>
              <a:spcAft>
                <a:spcPts val="300"/>
              </a:spcAft>
            </a:pPr>
            <a:r>
              <a:rPr lang="en-US" sz="1100" b="1" dirty="0" smtClean="0">
                <a:solidFill>
                  <a:schemeClr val="bg1"/>
                </a:solidFill>
                <a:latin typeface="Arial" panose="020B0604020202020204" pitchFamily="34" charset="0"/>
                <a:cs typeface="Univers 47 CondensedLight"/>
              </a:rPr>
              <a:t>Data Scientist</a:t>
            </a:r>
            <a:endParaRPr lang="en-US" sz="1100" b="1" dirty="0">
              <a:solidFill>
                <a:schemeClr val="bg1"/>
              </a:solidFill>
              <a:latin typeface="Arial" panose="020B0604020202020204" pitchFamily="34" charset="0"/>
              <a:cs typeface="Univers 47 CondensedLight"/>
            </a:endParaRPr>
          </a:p>
          <a:p>
            <a:pPr>
              <a:spcAft>
                <a:spcPts val="300"/>
              </a:spcAft>
            </a:pPr>
            <a:r>
              <a:rPr lang="en-US" sz="1600" b="1" dirty="0">
                <a:solidFill>
                  <a:schemeClr val="bg1"/>
                </a:solidFill>
                <a:latin typeface="Arial" panose="020B0604020202020204" pitchFamily="34" charset="0"/>
                <a:cs typeface="Univers 47 CondensedLight"/>
              </a:rPr>
              <a:t>Amanda </a:t>
            </a:r>
            <a:r>
              <a:rPr lang="en-US" sz="1100" dirty="0" smtClean="0">
                <a:solidFill>
                  <a:schemeClr val="bg1"/>
                </a:solidFill>
                <a:latin typeface="Arial" panose="020B0604020202020204" pitchFamily="34" charset="0"/>
                <a:cs typeface="Univers 47 CondensedLight"/>
              </a:rPr>
              <a:t>| </a:t>
            </a:r>
            <a:r>
              <a:rPr lang="en-US" sz="1100" dirty="0">
                <a:solidFill>
                  <a:schemeClr val="bg1"/>
                </a:solidFill>
                <a:latin typeface="Arial" panose="020B0604020202020204" pitchFamily="34" charset="0"/>
                <a:cs typeface="Univers 47 CondensedLight"/>
              </a:rPr>
              <a:t>Senior Associate</a:t>
            </a:r>
          </a:p>
          <a:p>
            <a:pPr marL="9525">
              <a:spcAft>
                <a:spcPts val="300"/>
              </a:spcAft>
            </a:pPr>
            <a:r>
              <a:rPr lang="en-US" sz="1100" dirty="0" smtClean="0">
                <a:solidFill>
                  <a:schemeClr val="bg1"/>
                </a:solidFill>
                <a:latin typeface="Arial" panose="020B0604020202020204" pitchFamily="34" charset="0"/>
                <a:cs typeface="Univers 47 CondensedLight"/>
              </a:rPr>
              <a:t>MS, Yale University </a:t>
            </a:r>
            <a:r>
              <a:rPr lang="en-US" sz="1100" dirty="0">
                <a:solidFill>
                  <a:schemeClr val="bg1"/>
                </a:solidFill>
                <a:latin typeface="Arial" panose="020B0604020202020204" pitchFamily="34" charset="0"/>
                <a:cs typeface="Univers 47 CondensedLight"/>
              </a:rPr>
              <a:t>| </a:t>
            </a:r>
            <a:endParaRPr lang="en-US" sz="1100" dirty="0" smtClean="0">
              <a:solidFill>
                <a:schemeClr val="bg1"/>
              </a:solidFill>
              <a:latin typeface="Arial" panose="020B0604020202020204" pitchFamily="34" charset="0"/>
              <a:cs typeface="Univers 47 CondensedLight"/>
            </a:endParaRPr>
          </a:p>
          <a:p>
            <a:pPr marL="9525">
              <a:spcAft>
                <a:spcPts val="300"/>
              </a:spcAft>
            </a:pPr>
            <a:r>
              <a:rPr lang="en-US" sz="1100" dirty="0" smtClean="0">
                <a:solidFill>
                  <a:schemeClr val="bg1"/>
                </a:solidFill>
                <a:latin typeface="Arial" panose="020B0604020202020204" pitchFamily="34" charset="0"/>
                <a:cs typeface="Univers 47 CondensedLight"/>
              </a:rPr>
              <a:t>BSE</a:t>
            </a:r>
            <a:r>
              <a:rPr lang="en-US" sz="1100" dirty="0">
                <a:solidFill>
                  <a:schemeClr val="bg1"/>
                </a:solidFill>
                <a:latin typeface="Arial" panose="020B0604020202020204" pitchFamily="34" charset="0"/>
                <a:cs typeface="Univers 47 CondensedLight"/>
              </a:rPr>
              <a:t>, </a:t>
            </a:r>
            <a:r>
              <a:rPr lang="en-US" sz="1100" dirty="0" smtClean="0">
                <a:solidFill>
                  <a:schemeClr val="bg1"/>
                </a:solidFill>
                <a:latin typeface="Arial" panose="020B0604020202020204" pitchFamily="34" charset="0"/>
                <a:cs typeface="Univers 47 CondensedLight"/>
              </a:rPr>
              <a:t>University of Connecticut</a:t>
            </a:r>
            <a:endParaRPr lang="en-US" sz="1100" dirty="0">
              <a:solidFill>
                <a:schemeClr val="bg1"/>
              </a:solidFill>
              <a:latin typeface="Arial" panose="020B0604020202020204" pitchFamily="34" charset="0"/>
              <a:cs typeface="Univers 47 CondensedLight"/>
            </a:endParaRPr>
          </a:p>
        </p:txBody>
      </p:sp>
    </p:spTree>
    <p:extLst>
      <p:ext uri="{BB962C8B-B14F-4D97-AF65-F5344CB8AC3E}">
        <p14:creationId xmlns:p14="http://schemas.microsoft.com/office/powerpoint/2010/main" val="353134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666316" y="1286526"/>
            <a:ext cx="4156903" cy="471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b="1" dirty="0">
                <a:solidFill>
                  <a:srgbClr val="00338D"/>
                </a:solidFill>
                <a:latin typeface="Arial" panose="020B0604020202020204" pitchFamily="34" charset="0"/>
              </a:rPr>
              <a:t>KPMG’s portfolio of Artificial Intelligence Capabilities – </a:t>
            </a:r>
            <a:endParaRPr lang="en-US" sz="1400" dirty="0">
              <a:solidFill>
                <a:srgbClr val="00338D"/>
              </a:solidFill>
            </a:endParaRPr>
          </a:p>
        </p:txBody>
      </p:sp>
      <p:sp>
        <p:nvSpPr>
          <p:cNvPr id="4" name="Title 3"/>
          <p:cNvSpPr>
            <a:spLocks noGrp="1"/>
          </p:cNvSpPr>
          <p:nvPr>
            <p:ph type="title"/>
          </p:nvPr>
        </p:nvSpPr>
        <p:spPr/>
        <p:txBody>
          <a:bodyPr/>
          <a:lstStyle/>
          <a:p>
            <a:r>
              <a:rPr lang="en-US" dirty="0"/>
              <a:t>Our history</a:t>
            </a:r>
          </a:p>
        </p:txBody>
      </p:sp>
      <p:sp>
        <p:nvSpPr>
          <p:cNvPr id="5" name="Text Placeholder 4"/>
          <p:cNvSpPr>
            <a:spLocks noGrp="1"/>
          </p:cNvSpPr>
          <p:nvPr>
            <p:ph type="body" sz="quarter" idx="12"/>
          </p:nvPr>
        </p:nvSpPr>
        <p:spPr/>
        <p:txBody>
          <a:bodyPr>
            <a:spAutoFit/>
          </a:bodyPr>
          <a:lstStyle/>
          <a:p>
            <a:r>
              <a:rPr lang="en-US" dirty="0"/>
              <a:t>KPMG Lighthouse</a:t>
            </a:r>
          </a:p>
        </p:txBody>
      </p:sp>
      <p:sp>
        <p:nvSpPr>
          <p:cNvPr id="6" name="Rectangle 5"/>
          <p:cNvSpPr/>
          <p:nvPr/>
        </p:nvSpPr>
        <p:spPr>
          <a:xfrm>
            <a:off x="995364" y="1322388"/>
            <a:ext cx="5491658" cy="430887"/>
          </a:xfrm>
          <a:prstGeom prst="rect">
            <a:avLst/>
          </a:prstGeom>
          <a:noFill/>
        </p:spPr>
        <p:txBody>
          <a:bodyPr wrap="square" lIns="0" tIns="0" rIns="0" bIns="0">
            <a:noAutofit/>
          </a:bodyPr>
          <a:lstStyle/>
          <a:p>
            <a:r>
              <a:rPr lang="en-US" sz="1400" b="1" dirty="0">
                <a:solidFill>
                  <a:schemeClr val="bg1"/>
                </a:solidFill>
              </a:rPr>
              <a:t>Center of Excellence for Advanced Analytics drives </a:t>
            </a:r>
            <a:r>
              <a:rPr lang="en-US" sz="1400" b="1" dirty="0" smtClean="0">
                <a:solidFill>
                  <a:schemeClr val="bg1"/>
                </a:solidFill>
              </a:rPr>
              <a:t>Data &amp; Analytics (D&amp;A) </a:t>
            </a:r>
            <a:r>
              <a:rPr lang="en-US" sz="1400" b="1" dirty="0">
                <a:solidFill>
                  <a:schemeClr val="bg1"/>
                </a:solidFill>
              </a:rPr>
              <a:t>at the world’s largest enterprises</a:t>
            </a:r>
          </a:p>
        </p:txBody>
      </p:sp>
      <p:grpSp>
        <p:nvGrpSpPr>
          <p:cNvPr id="7" name="Group 6"/>
          <p:cNvGrpSpPr/>
          <p:nvPr/>
        </p:nvGrpSpPr>
        <p:grpSpPr>
          <a:xfrm>
            <a:off x="6666316" y="2010632"/>
            <a:ext cx="1397819" cy="1203590"/>
            <a:chOff x="6691348" y="2424300"/>
            <a:chExt cx="1397819" cy="1203590"/>
          </a:xfrm>
        </p:grpSpPr>
        <p:sp>
          <p:nvSpPr>
            <p:cNvPr id="120" name="Rectangle 119"/>
            <p:cNvSpPr/>
            <p:nvPr/>
          </p:nvSpPr>
          <p:spPr>
            <a:xfrm>
              <a:off x="6691348" y="2424300"/>
              <a:ext cx="1316066" cy="184666"/>
            </a:xfrm>
            <a:prstGeom prst="rect">
              <a:avLst/>
            </a:prstGeom>
          </p:spPr>
          <p:txBody>
            <a:bodyPr wrap="none" lIns="0" tIns="0" rIns="0" bIns="0">
              <a:spAutoFit/>
            </a:bodyPr>
            <a:lstStyle/>
            <a:p>
              <a:r>
                <a:rPr lang="en-US" sz="1200" b="1" dirty="0">
                  <a:solidFill>
                    <a:srgbClr val="00338D"/>
                  </a:solidFill>
                  <a:latin typeface="Arial" panose="020B0604020202020204" pitchFamily="34" charset="0"/>
                </a:rPr>
                <a:t>Data Components</a:t>
              </a:r>
              <a:endParaRPr lang="en-US" sz="1200" dirty="0">
                <a:solidFill>
                  <a:srgbClr val="00338D"/>
                </a:solidFill>
              </a:endParaRPr>
            </a:p>
          </p:txBody>
        </p:sp>
        <p:sp>
          <p:nvSpPr>
            <p:cNvPr id="121" name="Rectangle 120"/>
            <p:cNvSpPr/>
            <p:nvPr/>
          </p:nvSpPr>
          <p:spPr>
            <a:xfrm>
              <a:off x="6691348" y="2666088"/>
              <a:ext cx="1397819" cy="961802"/>
            </a:xfrm>
            <a:prstGeom prst="rect">
              <a:avLst/>
            </a:prstGeom>
          </p:spPr>
          <p:txBody>
            <a:bodyPr wrap="none" lIns="0" tIns="0" rIns="0" bIns="0">
              <a:spAutoFit/>
            </a:bodyPr>
            <a:lstStyle/>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Text/</a:t>
              </a:r>
              <a:br>
                <a:rPr lang="en-US" sz="1200" dirty="0">
                  <a:latin typeface="Arial" panose="020B0604020202020204" pitchFamily="34" charset="0"/>
                </a:rPr>
              </a:br>
              <a:r>
                <a:rPr lang="en-US" sz="1200" dirty="0">
                  <a:latin typeface="Arial" panose="020B0604020202020204" pitchFamily="34" charset="0"/>
                </a:rPr>
                <a:t>Semi-Structured</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Image</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Speech</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Structured data</a:t>
              </a:r>
              <a:endParaRPr lang="en-US" sz="1200" dirty="0"/>
            </a:p>
          </p:txBody>
        </p:sp>
      </p:grpSp>
      <p:sp>
        <p:nvSpPr>
          <p:cNvPr id="122" name="Rectangle 121"/>
          <p:cNvSpPr/>
          <p:nvPr/>
        </p:nvSpPr>
        <p:spPr>
          <a:xfrm>
            <a:off x="8492291" y="2016100"/>
            <a:ext cx="1573957" cy="184666"/>
          </a:xfrm>
          <a:prstGeom prst="rect">
            <a:avLst/>
          </a:prstGeom>
        </p:spPr>
        <p:txBody>
          <a:bodyPr wrap="none" lIns="0" tIns="0" rIns="0" bIns="0">
            <a:spAutoFit/>
          </a:bodyPr>
          <a:lstStyle/>
          <a:p>
            <a:r>
              <a:rPr lang="en-US" sz="1200" b="1" dirty="0">
                <a:solidFill>
                  <a:srgbClr val="00338D"/>
                </a:solidFill>
                <a:latin typeface="Arial" panose="020B0604020202020204" pitchFamily="34" charset="0"/>
              </a:rPr>
              <a:t>Algorithms and Tools</a:t>
            </a:r>
            <a:endParaRPr lang="en-US" sz="1200" dirty="0">
              <a:solidFill>
                <a:srgbClr val="00338D"/>
              </a:solidFill>
            </a:endParaRPr>
          </a:p>
        </p:txBody>
      </p:sp>
      <p:sp>
        <p:nvSpPr>
          <p:cNvPr id="123" name="Rectangle 122"/>
          <p:cNvSpPr/>
          <p:nvPr/>
        </p:nvSpPr>
        <p:spPr>
          <a:xfrm>
            <a:off x="8492291" y="2258995"/>
            <a:ext cx="2330928" cy="1369606"/>
          </a:xfrm>
          <a:prstGeom prst="rect">
            <a:avLst/>
          </a:prstGeom>
        </p:spPr>
        <p:txBody>
          <a:bodyPr wrap="square" lIns="0" tIns="0" rIns="0" bIns="0">
            <a:spAutoFit/>
          </a:bodyPr>
          <a:lstStyle/>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Unsupervised learning</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Supervised learning</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Reinforcement learning</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Knowledge-based systems</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Natural language generation</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Natural language processing</a:t>
            </a:r>
          </a:p>
          <a:p>
            <a:pPr marL="285750" indent="-285750">
              <a:spcAft>
                <a:spcPts val="100"/>
              </a:spcAft>
              <a:buClr>
                <a:srgbClr val="00338D"/>
              </a:buClr>
              <a:buFont typeface="Arial" panose="020B0604020202020204" pitchFamily="34" charset="0"/>
              <a:buChar char="—"/>
            </a:pPr>
            <a:r>
              <a:rPr lang="en-US" sz="1200" dirty="0">
                <a:latin typeface="Arial" panose="020B0604020202020204" pitchFamily="34" charset="0"/>
              </a:rPr>
              <a:t>Deep learning</a:t>
            </a:r>
            <a:endParaRPr lang="en-US" sz="1200" dirty="0"/>
          </a:p>
        </p:txBody>
      </p:sp>
      <p:graphicFrame>
        <p:nvGraphicFramePr>
          <p:cNvPr id="18" name="Chart 17"/>
          <p:cNvGraphicFramePr/>
          <p:nvPr>
            <p:extLst>
              <p:ext uri="{D42A27DB-BD31-4B8C-83A1-F6EECF244321}">
                <p14:modId xmlns:p14="http://schemas.microsoft.com/office/powerpoint/2010/main" val="2729122490"/>
              </p:ext>
            </p:extLst>
          </p:nvPr>
        </p:nvGraphicFramePr>
        <p:xfrm>
          <a:off x="6639147" y="3675147"/>
          <a:ext cx="4285294" cy="1887015"/>
        </p:xfrm>
        <a:graphic>
          <a:graphicData uri="http://schemas.openxmlformats.org/drawingml/2006/chart">
            <c:chart xmlns:c="http://schemas.openxmlformats.org/drawingml/2006/chart" xmlns:r="http://schemas.openxmlformats.org/officeDocument/2006/relationships" r:id="rId2"/>
          </a:graphicData>
        </a:graphic>
      </p:graphicFrame>
      <p:grpSp>
        <p:nvGrpSpPr>
          <p:cNvPr id="395" name="Group 4"/>
          <p:cNvGrpSpPr>
            <a:grpSpLocks noChangeAspect="1"/>
          </p:cNvGrpSpPr>
          <p:nvPr/>
        </p:nvGrpSpPr>
        <p:grpSpPr bwMode="auto">
          <a:xfrm>
            <a:off x="7235665" y="4427460"/>
            <a:ext cx="798272" cy="475484"/>
            <a:chOff x="936" y="2454"/>
            <a:chExt cx="1239" cy="738"/>
          </a:xfrm>
        </p:grpSpPr>
        <p:sp>
          <p:nvSpPr>
            <p:cNvPr id="396" name="Freeform 5"/>
            <p:cNvSpPr>
              <a:spLocks/>
            </p:cNvSpPr>
            <p:nvPr/>
          </p:nvSpPr>
          <p:spPr bwMode="auto">
            <a:xfrm>
              <a:off x="936" y="2862"/>
              <a:ext cx="477" cy="291"/>
            </a:xfrm>
            <a:custGeom>
              <a:avLst/>
              <a:gdLst>
                <a:gd name="T0" fmla="*/ 678 w 700"/>
                <a:gd name="T1" fmla="*/ 123 h 426"/>
                <a:gd name="T2" fmla="*/ 350 w 700"/>
                <a:gd name="T3" fmla="*/ 0 h 426"/>
                <a:gd name="T4" fmla="*/ 22 w 700"/>
                <a:gd name="T5" fmla="*/ 123 h 426"/>
                <a:gd name="T6" fmla="*/ 0 w 700"/>
                <a:gd name="T7" fmla="*/ 321 h 426"/>
                <a:gd name="T8" fmla="*/ 187 w 700"/>
                <a:gd name="T9" fmla="*/ 426 h 426"/>
                <a:gd name="T10" fmla="*/ 350 w 700"/>
                <a:gd name="T11" fmla="*/ 426 h 426"/>
                <a:gd name="T12" fmla="*/ 513 w 700"/>
                <a:gd name="T13" fmla="*/ 426 h 426"/>
                <a:gd name="T14" fmla="*/ 700 w 700"/>
                <a:gd name="T15" fmla="*/ 321 h 426"/>
                <a:gd name="T16" fmla="*/ 678 w 700"/>
                <a:gd name="T17" fmla="*/ 1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426">
                  <a:moveTo>
                    <a:pt x="678" y="123"/>
                  </a:moveTo>
                  <a:cubicBezTo>
                    <a:pt x="649" y="0"/>
                    <a:pt x="539" y="0"/>
                    <a:pt x="350" y="0"/>
                  </a:cubicBezTo>
                  <a:cubicBezTo>
                    <a:pt x="161" y="0"/>
                    <a:pt x="51" y="0"/>
                    <a:pt x="22" y="123"/>
                  </a:cubicBezTo>
                  <a:cubicBezTo>
                    <a:pt x="0" y="321"/>
                    <a:pt x="0" y="321"/>
                    <a:pt x="0" y="321"/>
                  </a:cubicBezTo>
                  <a:cubicBezTo>
                    <a:pt x="0" y="379"/>
                    <a:pt x="96" y="426"/>
                    <a:pt x="187" y="426"/>
                  </a:cubicBezTo>
                  <a:cubicBezTo>
                    <a:pt x="350" y="426"/>
                    <a:pt x="350" y="426"/>
                    <a:pt x="350" y="426"/>
                  </a:cubicBezTo>
                  <a:cubicBezTo>
                    <a:pt x="513" y="426"/>
                    <a:pt x="513" y="426"/>
                    <a:pt x="513" y="426"/>
                  </a:cubicBezTo>
                  <a:cubicBezTo>
                    <a:pt x="604" y="426"/>
                    <a:pt x="700" y="379"/>
                    <a:pt x="700" y="321"/>
                  </a:cubicBezTo>
                  <a:lnTo>
                    <a:pt x="678" y="123"/>
                  </a:lnTo>
                  <a:close/>
                </a:path>
              </a:pathLst>
            </a:custGeom>
            <a:solidFill>
              <a:srgbClr val="0A4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6"/>
            <p:cNvSpPr>
              <a:spLocks/>
            </p:cNvSpPr>
            <p:nvPr/>
          </p:nvSpPr>
          <p:spPr bwMode="auto">
            <a:xfrm>
              <a:off x="1095" y="2862"/>
              <a:ext cx="159" cy="286"/>
            </a:xfrm>
            <a:custGeom>
              <a:avLst/>
              <a:gdLst>
                <a:gd name="T0" fmla="*/ 117 w 234"/>
                <a:gd name="T1" fmla="*/ 419 h 419"/>
                <a:gd name="T2" fmla="*/ 232 w 234"/>
                <a:gd name="T3" fmla="*/ 4 h 419"/>
                <a:gd name="T4" fmla="*/ 234 w 234"/>
                <a:gd name="T5" fmla="*/ 1 h 419"/>
                <a:gd name="T6" fmla="*/ 117 w 234"/>
                <a:gd name="T7" fmla="*/ 0 h 419"/>
                <a:gd name="T8" fmla="*/ 0 w 234"/>
                <a:gd name="T9" fmla="*/ 1 h 419"/>
                <a:gd name="T10" fmla="*/ 2 w 234"/>
                <a:gd name="T11" fmla="*/ 4 h 419"/>
                <a:gd name="T12" fmla="*/ 117 w 234"/>
                <a:gd name="T13" fmla="*/ 419 h 419"/>
              </a:gdLst>
              <a:ahLst/>
              <a:cxnLst>
                <a:cxn ang="0">
                  <a:pos x="T0" y="T1"/>
                </a:cxn>
                <a:cxn ang="0">
                  <a:pos x="T2" y="T3"/>
                </a:cxn>
                <a:cxn ang="0">
                  <a:pos x="T4" y="T5"/>
                </a:cxn>
                <a:cxn ang="0">
                  <a:pos x="T6" y="T7"/>
                </a:cxn>
                <a:cxn ang="0">
                  <a:pos x="T8" y="T9"/>
                </a:cxn>
                <a:cxn ang="0">
                  <a:pos x="T10" y="T11"/>
                </a:cxn>
                <a:cxn ang="0">
                  <a:pos x="T12" y="T13"/>
                </a:cxn>
              </a:cxnLst>
              <a:rect l="0" t="0" r="r" b="b"/>
              <a:pathLst>
                <a:path w="234" h="419">
                  <a:moveTo>
                    <a:pt x="117" y="419"/>
                  </a:moveTo>
                  <a:cubicBezTo>
                    <a:pt x="232" y="4"/>
                    <a:pt x="232" y="4"/>
                    <a:pt x="232" y="4"/>
                  </a:cubicBezTo>
                  <a:cubicBezTo>
                    <a:pt x="232" y="4"/>
                    <a:pt x="233" y="3"/>
                    <a:pt x="234" y="1"/>
                  </a:cubicBezTo>
                  <a:cubicBezTo>
                    <a:pt x="199" y="0"/>
                    <a:pt x="160" y="0"/>
                    <a:pt x="117" y="0"/>
                  </a:cubicBezTo>
                  <a:cubicBezTo>
                    <a:pt x="74" y="0"/>
                    <a:pt x="35" y="0"/>
                    <a:pt x="0" y="1"/>
                  </a:cubicBezTo>
                  <a:cubicBezTo>
                    <a:pt x="1" y="3"/>
                    <a:pt x="2" y="4"/>
                    <a:pt x="2" y="4"/>
                  </a:cubicBezTo>
                  <a:lnTo>
                    <a:pt x="117" y="41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Rectangle 7"/>
            <p:cNvSpPr>
              <a:spLocks noChangeArrowheads="1"/>
            </p:cNvSpPr>
            <p:nvPr/>
          </p:nvSpPr>
          <p:spPr bwMode="auto">
            <a:xfrm>
              <a:off x="1113" y="2839"/>
              <a:ext cx="123" cy="3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8"/>
            <p:cNvSpPr>
              <a:spLocks/>
            </p:cNvSpPr>
            <p:nvPr/>
          </p:nvSpPr>
          <p:spPr bwMode="auto">
            <a:xfrm>
              <a:off x="1130" y="2768"/>
              <a:ext cx="89" cy="123"/>
            </a:xfrm>
            <a:custGeom>
              <a:avLst/>
              <a:gdLst>
                <a:gd name="T0" fmla="*/ 130 w 130"/>
                <a:gd name="T1" fmla="*/ 150 h 180"/>
                <a:gd name="T2" fmla="*/ 65 w 130"/>
                <a:gd name="T3" fmla="*/ 180 h 180"/>
                <a:gd name="T4" fmla="*/ 0 w 130"/>
                <a:gd name="T5" fmla="*/ 150 h 180"/>
                <a:gd name="T6" fmla="*/ 0 w 130"/>
                <a:gd name="T7" fmla="*/ 0 h 180"/>
                <a:gd name="T8" fmla="*/ 130 w 130"/>
                <a:gd name="T9" fmla="*/ 0 h 180"/>
                <a:gd name="T10" fmla="*/ 130 w 130"/>
                <a:gd name="T11" fmla="*/ 150 h 180"/>
              </a:gdLst>
              <a:ahLst/>
              <a:cxnLst>
                <a:cxn ang="0">
                  <a:pos x="T0" y="T1"/>
                </a:cxn>
                <a:cxn ang="0">
                  <a:pos x="T2" y="T3"/>
                </a:cxn>
                <a:cxn ang="0">
                  <a:pos x="T4" y="T5"/>
                </a:cxn>
                <a:cxn ang="0">
                  <a:pos x="T6" y="T7"/>
                </a:cxn>
                <a:cxn ang="0">
                  <a:pos x="T8" y="T9"/>
                </a:cxn>
                <a:cxn ang="0">
                  <a:pos x="T10" y="T11"/>
                </a:cxn>
              </a:cxnLst>
              <a:rect l="0" t="0" r="r" b="b"/>
              <a:pathLst>
                <a:path w="130" h="180">
                  <a:moveTo>
                    <a:pt x="130" y="150"/>
                  </a:moveTo>
                  <a:cubicBezTo>
                    <a:pt x="130" y="150"/>
                    <a:pt x="100" y="180"/>
                    <a:pt x="65" y="180"/>
                  </a:cubicBezTo>
                  <a:cubicBezTo>
                    <a:pt x="30" y="179"/>
                    <a:pt x="0" y="150"/>
                    <a:pt x="0" y="150"/>
                  </a:cubicBezTo>
                  <a:cubicBezTo>
                    <a:pt x="0" y="0"/>
                    <a:pt x="0" y="0"/>
                    <a:pt x="0" y="0"/>
                  </a:cubicBezTo>
                  <a:cubicBezTo>
                    <a:pt x="130" y="0"/>
                    <a:pt x="130" y="0"/>
                    <a:pt x="130" y="0"/>
                  </a:cubicBezTo>
                  <a:lnTo>
                    <a:pt x="130" y="150"/>
                  </a:lnTo>
                  <a:close/>
                </a:path>
              </a:pathLst>
            </a:custGeom>
            <a:solidFill>
              <a:srgbClr val="997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9"/>
            <p:cNvSpPr>
              <a:spLocks/>
            </p:cNvSpPr>
            <p:nvPr/>
          </p:nvSpPr>
          <p:spPr bwMode="auto">
            <a:xfrm>
              <a:off x="1156" y="2871"/>
              <a:ext cx="38" cy="42"/>
            </a:xfrm>
            <a:custGeom>
              <a:avLst/>
              <a:gdLst>
                <a:gd name="T0" fmla="*/ 49 w 56"/>
                <a:gd name="T1" fmla="*/ 16 h 62"/>
                <a:gd name="T2" fmla="*/ 49 w 56"/>
                <a:gd name="T3" fmla="*/ 46 h 62"/>
                <a:gd name="T4" fmla="*/ 41 w 56"/>
                <a:gd name="T5" fmla="*/ 54 h 62"/>
                <a:gd name="T6" fmla="*/ 15 w 56"/>
                <a:gd name="T7" fmla="*/ 54 h 62"/>
                <a:gd name="T8" fmla="*/ 7 w 56"/>
                <a:gd name="T9" fmla="*/ 46 h 62"/>
                <a:gd name="T10" fmla="*/ 7 w 56"/>
                <a:gd name="T11" fmla="*/ 16 h 62"/>
                <a:gd name="T12" fmla="*/ 15 w 56"/>
                <a:gd name="T13" fmla="*/ 8 h 62"/>
                <a:gd name="T14" fmla="*/ 41 w 56"/>
                <a:gd name="T15" fmla="*/ 8 h 62"/>
                <a:gd name="T16" fmla="*/ 49 w 56"/>
                <a:gd name="T17"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2">
                  <a:moveTo>
                    <a:pt x="49" y="16"/>
                  </a:moveTo>
                  <a:cubicBezTo>
                    <a:pt x="56" y="24"/>
                    <a:pt x="56" y="37"/>
                    <a:pt x="49" y="46"/>
                  </a:cubicBezTo>
                  <a:cubicBezTo>
                    <a:pt x="41" y="54"/>
                    <a:pt x="41" y="54"/>
                    <a:pt x="41" y="54"/>
                  </a:cubicBezTo>
                  <a:cubicBezTo>
                    <a:pt x="34" y="62"/>
                    <a:pt x="22" y="62"/>
                    <a:pt x="15" y="54"/>
                  </a:cubicBezTo>
                  <a:cubicBezTo>
                    <a:pt x="7" y="46"/>
                    <a:pt x="7" y="46"/>
                    <a:pt x="7" y="46"/>
                  </a:cubicBezTo>
                  <a:cubicBezTo>
                    <a:pt x="0" y="38"/>
                    <a:pt x="0" y="24"/>
                    <a:pt x="7" y="16"/>
                  </a:cubicBezTo>
                  <a:cubicBezTo>
                    <a:pt x="15" y="8"/>
                    <a:pt x="15" y="8"/>
                    <a:pt x="15" y="8"/>
                  </a:cubicBezTo>
                  <a:cubicBezTo>
                    <a:pt x="22" y="0"/>
                    <a:pt x="34" y="0"/>
                    <a:pt x="41" y="8"/>
                  </a:cubicBezTo>
                  <a:lnTo>
                    <a:pt x="49" y="16"/>
                  </a:lnTo>
                  <a:close/>
                </a:path>
              </a:pathLst>
            </a:custGeom>
            <a:solidFill>
              <a:srgbClr val="D745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10"/>
            <p:cNvSpPr>
              <a:spLocks/>
            </p:cNvSpPr>
            <p:nvPr/>
          </p:nvSpPr>
          <p:spPr bwMode="auto">
            <a:xfrm>
              <a:off x="1096" y="2839"/>
              <a:ext cx="79" cy="66"/>
            </a:xfrm>
            <a:custGeom>
              <a:avLst/>
              <a:gdLst>
                <a:gd name="T0" fmla="*/ 62 w 79"/>
                <a:gd name="T1" fmla="*/ 66 h 66"/>
                <a:gd name="T2" fmla="*/ 0 w 79"/>
                <a:gd name="T3" fmla="*/ 26 h 66"/>
                <a:gd name="T4" fmla="*/ 17 w 79"/>
                <a:gd name="T5" fmla="*/ 0 h 66"/>
                <a:gd name="T6" fmla="*/ 79 w 79"/>
                <a:gd name="T7" fmla="*/ 33 h 66"/>
                <a:gd name="T8" fmla="*/ 62 w 79"/>
                <a:gd name="T9" fmla="*/ 66 h 66"/>
              </a:gdLst>
              <a:ahLst/>
              <a:cxnLst>
                <a:cxn ang="0">
                  <a:pos x="T0" y="T1"/>
                </a:cxn>
                <a:cxn ang="0">
                  <a:pos x="T2" y="T3"/>
                </a:cxn>
                <a:cxn ang="0">
                  <a:pos x="T4" y="T5"/>
                </a:cxn>
                <a:cxn ang="0">
                  <a:pos x="T6" y="T7"/>
                </a:cxn>
                <a:cxn ang="0">
                  <a:pos x="T8" y="T9"/>
                </a:cxn>
              </a:cxnLst>
              <a:rect l="0" t="0" r="r" b="b"/>
              <a:pathLst>
                <a:path w="79" h="66">
                  <a:moveTo>
                    <a:pt x="62" y="66"/>
                  </a:moveTo>
                  <a:lnTo>
                    <a:pt x="0" y="26"/>
                  </a:lnTo>
                  <a:lnTo>
                    <a:pt x="17" y="0"/>
                  </a:lnTo>
                  <a:lnTo>
                    <a:pt x="79" y="33"/>
                  </a:lnTo>
                  <a:lnTo>
                    <a:pt x="6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11"/>
            <p:cNvSpPr>
              <a:spLocks/>
            </p:cNvSpPr>
            <p:nvPr/>
          </p:nvSpPr>
          <p:spPr bwMode="auto">
            <a:xfrm>
              <a:off x="1174" y="2839"/>
              <a:ext cx="79" cy="66"/>
            </a:xfrm>
            <a:custGeom>
              <a:avLst/>
              <a:gdLst>
                <a:gd name="T0" fmla="*/ 17 w 79"/>
                <a:gd name="T1" fmla="*/ 66 h 66"/>
                <a:gd name="T2" fmla="*/ 79 w 79"/>
                <a:gd name="T3" fmla="*/ 26 h 66"/>
                <a:gd name="T4" fmla="*/ 62 w 79"/>
                <a:gd name="T5" fmla="*/ 0 h 66"/>
                <a:gd name="T6" fmla="*/ 0 w 79"/>
                <a:gd name="T7" fmla="*/ 33 h 66"/>
                <a:gd name="T8" fmla="*/ 17 w 79"/>
                <a:gd name="T9" fmla="*/ 66 h 66"/>
              </a:gdLst>
              <a:ahLst/>
              <a:cxnLst>
                <a:cxn ang="0">
                  <a:pos x="T0" y="T1"/>
                </a:cxn>
                <a:cxn ang="0">
                  <a:pos x="T2" y="T3"/>
                </a:cxn>
                <a:cxn ang="0">
                  <a:pos x="T4" y="T5"/>
                </a:cxn>
                <a:cxn ang="0">
                  <a:pos x="T6" y="T7"/>
                </a:cxn>
                <a:cxn ang="0">
                  <a:pos x="T8" y="T9"/>
                </a:cxn>
              </a:cxnLst>
              <a:rect l="0" t="0" r="r" b="b"/>
              <a:pathLst>
                <a:path w="79" h="66">
                  <a:moveTo>
                    <a:pt x="17" y="66"/>
                  </a:moveTo>
                  <a:lnTo>
                    <a:pt x="79" y="26"/>
                  </a:lnTo>
                  <a:lnTo>
                    <a:pt x="62" y="0"/>
                  </a:lnTo>
                  <a:lnTo>
                    <a:pt x="0" y="33"/>
                  </a:lnTo>
                  <a:lnTo>
                    <a:pt x="17"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12"/>
            <p:cNvSpPr>
              <a:spLocks/>
            </p:cNvSpPr>
            <p:nvPr/>
          </p:nvSpPr>
          <p:spPr bwMode="auto">
            <a:xfrm>
              <a:off x="1149" y="2903"/>
              <a:ext cx="51" cy="248"/>
            </a:xfrm>
            <a:custGeom>
              <a:avLst/>
              <a:gdLst>
                <a:gd name="T0" fmla="*/ 59 w 76"/>
                <a:gd name="T1" fmla="*/ 32 h 364"/>
                <a:gd name="T2" fmla="*/ 69 w 76"/>
                <a:gd name="T3" fmla="*/ 330 h 364"/>
                <a:gd name="T4" fmla="*/ 38 w 76"/>
                <a:gd name="T5" fmla="*/ 364 h 364"/>
                <a:gd name="T6" fmla="*/ 7 w 76"/>
                <a:gd name="T7" fmla="*/ 330 h 364"/>
                <a:gd name="T8" fmla="*/ 17 w 76"/>
                <a:gd name="T9" fmla="*/ 33 h 364"/>
                <a:gd name="T10" fmla="*/ 25 w 76"/>
                <a:gd name="T11" fmla="*/ 16 h 364"/>
                <a:gd name="T12" fmla="*/ 51 w 76"/>
                <a:gd name="T13" fmla="*/ 16 h 364"/>
                <a:gd name="T14" fmla="*/ 59 w 76"/>
                <a:gd name="T15" fmla="*/ 32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64">
                  <a:moveTo>
                    <a:pt x="59" y="32"/>
                  </a:moveTo>
                  <a:cubicBezTo>
                    <a:pt x="66" y="49"/>
                    <a:pt x="76" y="313"/>
                    <a:pt x="69" y="330"/>
                  </a:cubicBezTo>
                  <a:cubicBezTo>
                    <a:pt x="69" y="330"/>
                    <a:pt x="50" y="364"/>
                    <a:pt x="38" y="364"/>
                  </a:cubicBezTo>
                  <a:cubicBezTo>
                    <a:pt x="26" y="364"/>
                    <a:pt x="7" y="330"/>
                    <a:pt x="7" y="330"/>
                  </a:cubicBezTo>
                  <a:cubicBezTo>
                    <a:pt x="0" y="314"/>
                    <a:pt x="10" y="49"/>
                    <a:pt x="17" y="33"/>
                  </a:cubicBezTo>
                  <a:cubicBezTo>
                    <a:pt x="25" y="16"/>
                    <a:pt x="25" y="16"/>
                    <a:pt x="25" y="16"/>
                  </a:cubicBezTo>
                  <a:cubicBezTo>
                    <a:pt x="32" y="0"/>
                    <a:pt x="44" y="0"/>
                    <a:pt x="51" y="16"/>
                  </a:cubicBezTo>
                  <a:lnTo>
                    <a:pt x="59" y="32"/>
                  </a:lnTo>
                  <a:close/>
                </a:path>
              </a:pathLst>
            </a:custGeom>
            <a:solidFill>
              <a:srgbClr val="D745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13"/>
            <p:cNvSpPr>
              <a:spLocks/>
            </p:cNvSpPr>
            <p:nvPr/>
          </p:nvSpPr>
          <p:spPr bwMode="auto">
            <a:xfrm>
              <a:off x="1175" y="2862"/>
              <a:ext cx="111" cy="286"/>
            </a:xfrm>
            <a:custGeom>
              <a:avLst/>
              <a:gdLst>
                <a:gd name="T0" fmla="*/ 0 w 111"/>
                <a:gd name="T1" fmla="*/ 286 h 286"/>
                <a:gd name="T2" fmla="*/ 79 w 111"/>
                <a:gd name="T3" fmla="*/ 0 h 286"/>
                <a:gd name="T4" fmla="*/ 111 w 111"/>
                <a:gd name="T5" fmla="*/ 3 h 286"/>
                <a:gd name="T6" fmla="*/ 105 w 111"/>
                <a:gd name="T7" fmla="*/ 41 h 286"/>
                <a:gd name="T8" fmla="*/ 75 w 111"/>
                <a:gd name="T9" fmla="*/ 46 h 286"/>
                <a:gd name="T10" fmla="*/ 99 w 111"/>
                <a:gd name="T11" fmla="*/ 63 h 286"/>
                <a:gd name="T12" fmla="*/ 0 w 111"/>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111" h="286">
                  <a:moveTo>
                    <a:pt x="0" y="286"/>
                  </a:moveTo>
                  <a:lnTo>
                    <a:pt x="79" y="0"/>
                  </a:lnTo>
                  <a:lnTo>
                    <a:pt x="111" y="3"/>
                  </a:lnTo>
                  <a:lnTo>
                    <a:pt x="105" y="41"/>
                  </a:lnTo>
                  <a:lnTo>
                    <a:pt x="75" y="46"/>
                  </a:lnTo>
                  <a:lnTo>
                    <a:pt x="99" y="63"/>
                  </a:lnTo>
                  <a:lnTo>
                    <a:pt x="0" y="286"/>
                  </a:lnTo>
                  <a:close/>
                </a:path>
              </a:pathLst>
            </a:custGeom>
            <a:solidFill>
              <a:srgbClr val="0033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14"/>
            <p:cNvSpPr>
              <a:spLocks/>
            </p:cNvSpPr>
            <p:nvPr/>
          </p:nvSpPr>
          <p:spPr bwMode="auto">
            <a:xfrm>
              <a:off x="1063" y="2862"/>
              <a:ext cx="112" cy="286"/>
            </a:xfrm>
            <a:custGeom>
              <a:avLst/>
              <a:gdLst>
                <a:gd name="T0" fmla="*/ 112 w 112"/>
                <a:gd name="T1" fmla="*/ 286 h 286"/>
                <a:gd name="T2" fmla="*/ 32 w 112"/>
                <a:gd name="T3" fmla="*/ 0 h 286"/>
                <a:gd name="T4" fmla="*/ 0 w 112"/>
                <a:gd name="T5" fmla="*/ 3 h 286"/>
                <a:gd name="T6" fmla="*/ 6 w 112"/>
                <a:gd name="T7" fmla="*/ 41 h 286"/>
                <a:gd name="T8" fmla="*/ 36 w 112"/>
                <a:gd name="T9" fmla="*/ 46 h 286"/>
                <a:gd name="T10" fmla="*/ 12 w 112"/>
                <a:gd name="T11" fmla="*/ 63 h 286"/>
                <a:gd name="T12" fmla="*/ 112 w 112"/>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112" h="286">
                  <a:moveTo>
                    <a:pt x="112" y="286"/>
                  </a:moveTo>
                  <a:lnTo>
                    <a:pt x="32" y="0"/>
                  </a:lnTo>
                  <a:lnTo>
                    <a:pt x="0" y="3"/>
                  </a:lnTo>
                  <a:lnTo>
                    <a:pt x="6" y="41"/>
                  </a:lnTo>
                  <a:lnTo>
                    <a:pt x="36" y="46"/>
                  </a:lnTo>
                  <a:lnTo>
                    <a:pt x="12" y="63"/>
                  </a:lnTo>
                  <a:lnTo>
                    <a:pt x="112" y="286"/>
                  </a:lnTo>
                  <a:close/>
                </a:path>
              </a:pathLst>
            </a:custGeom>
            <a:solidFill>
              <a:srgbClr val="0033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Oval 15"/>
            <p:cNvSpPr>
              <a:spLocks noChangeArrowheads="1"/>
            </p:cNvSpPr>
            <p:nvPr/>
          </p:nvSpPr>
          <p:spPr bwMode="auto">
            <a:xfrm>
              <a:off x="1051" y="2516"/>
              <a:ext cx="254" cy="312"/>
            </a:xfrm>
            <a:prstGeom prst="ellipse">
              <a:avLst/>
            </a:prstGeom>
            <a:solidFill>
              <a:srgbClr val="A67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16"/>
            <p:cNvSpPr>
              <a:spLocks/>
            </p:cNvSpPr>
            <p:nvPr/>
          </p:nvSpPr>
          <p:spPr bwMode="auto">
            <a:xfrm>
              <a:off x="1025" y="2647"/>
              <a:ext cx="45" cy="83"/>
            </a:xfrm>
            <a:custGeom>
              <a:avLst/>
              <a:gdLst>
                <a:gd name="T0" fmla="*/ 64 w 66"/>
                <a:gd name="T1" fmla="*/ 100 h 122"/>
                <a:gd name="T2" fmla="*/ 45 w 66"/>
                <a:gd name="T3" fmla="*/ 121 h 122"/>
                <a:gd name="T4" fmla="*/ 1 w 66"/>
                <a:gd name="T5" fmla="*/ 45 h 122"/>
                <a:gd name="T6" fmla="*/ 29 w 66"/>
                <a:gd name="T7" fmla="*/ 4 h 122"/>
                <a:gd name="T8" fmla="*/ 55 w 66"/>
                <a:gd name="T9" fmla="*/ 37 h 122"/>
                <a:gd name="T10" fmla="*/ 64 w 66"/>
                <a:gd name="T11" fmla="*/ 100 h 122"/>
              </a:gdLst>
              <a:ahLst/>
              <a:cxnLst>
                <a:cxn ang="0">
                  <a:pos x="T0" y="T1"/>
                </a:cxn>
                <a:cxn ang="0">
                  <a:pos x="T2" y="T3"/>
                </a:cxn>
                <a:cxn ang="0">
                  <a:pos x="T4" y="T5"/>
                </a:cxn>
                <a:cxn ang="0">
                  <a:pos x="T6" y="T7"/>
                </a:cxn>
                <a:cxn ang="0">
                  <a:pos x="T8" y="T9"/>
                </a:cxn>
                <a:cxn ang="0">
                  <a:pos x="T10" y="T11"/>
                </a:cxn>
              </a:cxnLst>
              <a:rect l="0" t="0" r="r" b="b"/>
              <a:pathLst>
                <a:path w="66" h="122">
                  <a:moveTo>
                    <a:pt x="64" y="100"/>
                  </a:moveTo>
                  <a:cubicBezTo>
                    <a:pt x="66" y="112"/>
                    <a:pt x="53" y="121"/>
                    <a:pt x="45" y="121"/>
                  </a:cubicBezTo>
                  <a:cubicBezTo>
                    <a:pt x="30" y="122"/>
                    <a:pt x="3" y="86"/>
                    <a:pt x="1" y="45"/>
                  </a:cubicBezTo>
                  <a:cubicBezTo>
                    <a:pt x="0" y="20"/>
                    <a:pt x="6" y="0"/>
                    <a:pt x="29" y="4"/>
                  </a:cubicBezTo>
                  <a:cubicBezTo>
                    <a:pt x="46" y="7"/>
                    <a:pt x="53" y="25"/>
                    <a:pt x="55" y="37"/>
                  </a:cubicBezTo>
                  <a:lnTo>
                    <a:pt x="64" y="100"/>
                  </a:lnTo>
                  <a:close/>
                </a:path>
              </a:pathLst>
            </a:custGeom>
            <a:solidFill>
              <a:srgbClr val="A67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17"/>
            <p:cNvSpPr>
              <a:spLocks/>
            </p:cNvSpPr>
            <p:nvPr/>
          </p:nvSpPr>
          <p:spPr bwMode="auto">
            <a:xfrm>
              <a:off x="1286" y="2647"/>
              <a:ext cx="45" cy="83"/>
            </a:xfrm>
            <a:custGeom>
              <a:avLst/>
              <a:gdLst>
                <a:gd name="T0" fmla="*/ 2 w 67"/>
                <a:gd name="T1" fmla="*/ 100 h 122"/>
                <a:gd name="T2" fmla="*/ 21 w 67"/>
                <a:gd name="T3" fmla="*/ 121 h 122"/>
                <a:gd name="T4" fmla="*/ 66 w 67"/>
                <a:gd name="T5" fmla="*/ 45 h 122"/>
                <a:gd name="T6" fmla="*/ 38 w 67"/>
                <a:gd name="T7" fmla="*/ 4 h 122"/>
                <a:gd name="T8" fmla="*/ 11 w 67"/>
                <a:gd name="T9" fmla="*/ 37 h 122"/>
                <a:gd name="T10" fmla="*/ 2 w 67"/>
                <a:gd name="T11" fmla="*/ 100 h 122"/>
              </a:gdLst>
              <a:ahLst/>
              <a:cxnLst>
                <a:cxn ang="0">
                  <a:pos x="T0" y="T1"/>
                </a:cxn>
                <a:cxn ang="0">
                  <a:pos x="T2" y="T3"/>
                </a:cxn>
                <a:cxn ang="0">
                  <a:pos x="T4" y="T5"/>
                </a:cxn>
                <a:cxn ang="0">
                  <a:pos x="T6" y="T7"/>
                </a:cxn>
                <a:cxn ang="0">
                  <a:pos x="T8" y="T9"/>
                </a:cxn>
                <a:cxn ang="0">
                  <a:pos x="T10" y="T11"/>
                </a:cxn>
              </a:cxnLst>
              <a:rect l="0" t="0" r="r" b="b"/>
              <a:pathLst>
                <a:path w="67" h="122">
                  <a:moveTo>
                    <a:pt x="2" y="100"/>
                  </a:moveTo>
                  <a:cubicBezTo>
                    <a:pt x="0" y="112"/>
                    <a:pt x="13" y="121"/>
                    <a:pt x="21" y="121"/>
                  </a:cubicBezTo>
                  <a:cubicBezTo>
                    <a:pt x="37" y="122"/>
                    <a:pt x="63" y="86"/>
                    <a:pt x="66" y="45"/>
                  </a:cubicBezTo>
                  <a:cubicBezTo>
                    <a:pt x="67" y="20"/>
                    <a:pt x="60" y="0"/>
                    <a:pt x="38" y="4"/>
                  </a:cubicBezTo>
                  <a:cubicBezTo>
                    <a:pt x="21" y="7"/>
                    <a:pt x="13" y="25"/>
                    <a:pt x="11" y="37"/>
                  </a:cubicBezTo>
                  <a:lnTo>
                    <a:pt x="2" y="100"/>
                  </a:lnTo>
                  <a:close/>
                </a:path>
              </a:pathLst>
            </a:custGeom>
            <a:solidFill>
              <a:srgbClr val="A67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18"/>
            <p:cNvSpPr>
              <a:spLocks/>
            </p:cNvSpPr>
            <p:nvPr/>
          </p:nvSpPr>
          <p:spPr bwMode="auto">
            <a:xfrm>
              <a:off x="1025" y="2454"/>
              <a:ext cx="301" cy="227"/>
            </a:xfrm>
            <a:custGeom>
              <a:avLst/>
              <a:gdLst>
                <a:gd name="T0" fmla="*/ 440 w 441"/>
                <a:gd name="T1" fmla="*/ 223 h 333"/>
                <a:gd name="T2" fmla="*/ 431 w 441"/>
                <a:gd name="T3" fmla="*/ 203 h 333"/>
                <a:gd name="T4" fmla="*/ 431 w 441"/>
                <a:gd name="T5" fmla="*/ 200 h 333"/>
                <a:gd name="T6" fmla="*/ 438 w 441"/>
                <a:gd name="T7" fmla="*/ 171 h 333"/>
                <a:gd name="T8" fmla="*/ 426 w 441"/>
                <a:gd name="T9" fmla="*/ 151 h 333"/>
                <a:gd name="T10" fmla="*/ 426 w 441"/>
                <a:gd name="T11" fmla="*/ 115 h 333"/>
                <a:gd name="T12" fmla="*/ 413 w 441"/>
                <a:gd name="T13" fmla="*/ 104 h 333"/>
                <a:gd name="T14" fmla="*/ 407 w 441"/>
                <a:gd name="T15" fmla="*/ 77 h 333"/>
                <a:gd name="T16" fmla="*/ 389 w 441"/>
                <a:gd name="T17" fmla="*/ 64 h 333"/>
                <a:gd name="T18" fmla="*/ 371 w 441"/>
                <a:gd name="T19" fmla="*/ 34 h 333"/>
                <a:gd name="T20" fmla="*/ 355 w 441"/>
                <a:gd name="T21" fmla="*/ 30 h 333"/>
                <a:gd name="T22" fmla="*/ 326 w 441"/>
                <a:gd name="T23" fmla="*/ 13 h 333"/>
                <a:gd name="T24" fmla="*/ 312 w 441"/>
                <a:gd name="T25" fmla="*/ 16 h 333"/>
                <a:gd name="T26" fmla="*/ 285 w 441"/>
                <a:gd name="T27" fmla="*/ 2 h 333"/>
                <a:gd name="T28" fmla="*/ 263 w 441"/>
                <a:gd name="T29" fmla="*/ 9 h 333"/>
                <a:gd name="T30" fmla="*/ 242 w 441"/>
                <a:gd name="T31" fmla="*/ 2 h 333"/>
                <a:gd name="T32" fmla="*/ 217 w 441"/>
                <a:gd name="T33" fmla="*/ 13 h 333"/>
                <a:gd name="T34" fmla="*/ 190 w 441"/>
                <a:gd name="T35" fmla="*/ 2 h 333"/>
                <a:gd name="T36" fmla="*/ 170 w 441"/>
                <a:gd name="T37" fmla="*/ 17 h 333"/>
                <a:gd name="T38" fmla="*/ 136 w 441"/>
                <a:gd name="T39" fmla="*/ 10 h 333"/>
                <a:gd name="T40" fmla="*/ 116 w 441"/>
                <a:gd name="T41" fmla="*/ 28 h 333"/>
                <a:gd name="T42" fmla="*/ 89 w 441"/>
                <a:gd name="T43" fmla="*/ 26 h 333"/>
                <a:gd name="T44" fmla="*/ 67 w 441"/>
                <a:gd name="T45" fmla="*/ 49 h 333"/>
                <a:gd name="T46" fmla="*/ 59 w 441"/>
                <a:gd name="T47" fmla="*/ 50 h 333"/>
                <a:gd name="T48" fmla="*/ 38 w 441"/>
                <a:gd name="T49" fmla="*/ 77 h 333"/>
                <a:gd name="T50" fmla="*/ 19 w 441"/>
                <a:gd name="T51" fmla="*/ 108 h 333"/>
                <a:gd name="T52" fmla="*/ 25 w 441"/>
                <a:gd name="T53" fmla="*/ 117 h 333"/>
                <a:gd name="T54" fmla="*/ 25 w 441"/>
                <a:gd name="T55" fmla="*/ 117 h 333"/>
                <a:gd name="T56" fmla="*/ 16 w 441"/>
                <a:gd name="T57" fmla="*/ 158 h 333"/>
                <a:gd name="T58" fmla="*/ 14 w 441"/>
                <a:gd name="T59" fmla="*/ 196 h 333"/>
                <a:gd name="T60" fmla="*/ 16 w 441"/>
                <a:gd name="T61" fmla="*/ 234 h 333"/>
                <a:gd name="T62" fmla="*/ 28 w 441"/>
                <a:gd name="T63" fmla="*/ 287 h 333"/>
                <a:gd name="T64" fmla="*/ 59 w 441"/>
                <a:gd name="T65" fmla="*/ 333 h 333"/>
                <a:gd name="T66" fmla="*/ 103 w 441"/>
                <a:gd name="T67" fmla="*/ 157 h 333"/>
                <a:gd name="T68" fmla="*/ 223 w 441"/>
                <a:gd name="T69" fmla="*/ 181 h 333"/>
                <a:gd name="T70" fmla="*/ 344 w 441"/>
                <a:gd name="T71" fmla="*/ 157 h 333"/>
                <a:gd name="T72" fmla="*/ 393 w 441"/>
                <a:gd name="T73" fmla="*/ 320 h 333"/>
                <a:gd name="T74" fmla="*/ 410 w 441"/>
                <a:gd name="T75" fmla="*/ 293 h 333"/>
                <a:gd name="T76" fmla="*/ 417 w 441"/>
                <a:gd name="T77" fmla="*/ 284 h 333"/>
                <a:gd name="T78" fmla="*/ 430 w 441"/>
                <a:gd name="T79" fmla="*/ 267 h 333"/>
                <a:gd name="T80" fmla="*/ 427 w 441"/>
                <a:gd name="T81" fmla="*/ 244 h 333"/>
                <a:gd name="T82" fmla="*/ 440 w 441"/>
                <a:gd name="T83" fmla="*/ 22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333">
                  <a:moveTo>
                    <a:pt x="440" y="223"/>
                  </a:moveTo>
                  <a:cubicBezTo>
                    <a:pt x="440" y="214"/>
                    <a:pt x="436" y="207"/>
                    <a:pt x="431" y="203"/>
                  </a:cubicBezTo>
                  <a:cubicBezTo>
                    <a:pt x="431" y="202"/>
                    <a:pt x="431" y="201"/>
                    <a:pt x="431" y="200"/>
                  </a:cubicBezTo>
                  <a:cubicBezTo>
                    <a:pt x="438" y="194"/>
                    <a:pt x="441" y="183"/>
                    <a:pt x="438" y="171"/>
                  </a:cubicBezTo>
                  <a:cubicBezTo>
                    <a:pt x="436" y="162"/>
                    <a:pt x="432" y="155"/>
                    <a:pt x="426" y="151"/>
                  </a:cubicBezTo>
                  <a:cubicBezTo>
                    <a:pt x="435" y="143"/>
                    <a:pt x="435" y="127"/>
                    <a:pt x="426" y="115"/>
                  </a:cubicBezTo>
                  <a:cubicBezTo>
                    <a:pt x="422" y="110"/>
                    <a:pt x="418" y="107"/>
                    <a:pt x="413" y="104"/>
                  </a:cubicBezTo>
                  <a:cubicBezTo>
                    <a:pt x="416" y="96"/>
                    <a:pt x="414" y="85"/>
                    <a:pt x="407" y="77"/>
                  </a:cubicBezTo>
                  <a:cubicBezTo>
                    <a:pt x="402" y="70"/>
                    <a:pt x="395" y="66"/>
                    <a:pt x="389" y="64"/>
                  </a:cubicBezTo>
                  <a:cubicBezTo>
                    <a:pt x="392" y="53"/>
                    <a:pt x="384" y="41"/>
                    <a:pt x="371" y="34"/>
                  </a:cubicBezTo>
                  <a:cubicBezTo>
                    <a:pt x="366" y="31"/>
                    <a:pt x="360" y="30"/>
                    <a:pt x="355" y="30"/>
                  </a:cubicBezTo>
                  <a:cubicBezTo>
                    <a:pt x="351" y="21"/>
                    <a:pt x="340" y="13"/>
                    <a:pt x="326" y="13"/>
                  </a:cubicBezTo>
                  <a:cubicBezTo>
                    <a:pt x="321" y="13"/>
                    <a:pt x="316" y="15"/>
                    <a:pt x="312" y="16"/>
                  </a:cubicBezTo>
                  <a:cubicBezTo>
                    <a:pt x="308" y="8"/>
                    <a:pt x="297" y="2"/>
                    <a:pt x="285" y="2"/>
                  </a:cubicBezTo>
                  <a:cubicBezTo>
                    <a:pt x="276" y="2"/>
                    <a:pt x="269" y="5"/>
                    <a:pt x="263" y="9"/>
                  </a:cubicBezTo>
                  <a:cubicBezTo>
                    <a:pt x="258" y="5"/>
                    <a:pt x="250" y="2"/>
                    <a:pt x="242" y="2"/>
                  </a:cubicBezTo>
                  <a:cubicBezTo>
                    <a:pt x="232" y="2"/>
                    <a:pt x="223" y="6"/>
                    <a:pt x="217" y="13"/>
                  </a:cubicBezTo>
                  <a:cubicBezTo>
                    <a:pt x="212" y="4"/>
                    <a:pt x="201" y="0"/>
                    <a:pt x="190" y="2"/>
                  </a:cubicBezTo>
                  <a:cubicBezTo>
                    <a:pt x="180" y="4"/>
                    <a:pt x="173" y="10"/>
                    <a:pt x="170" y="17"/>
                  </a:cubicBezTo>
                  <a:cubicBezTo>
                    <a:pt x="164" y="8"/>
                    <a:pt x="150" y="5"/>
                    <a:pt x="136" y="10"/>
                  </a:cubicBezTo>
                  <a:cubicBezTo>
                    <a:pt x="126" y="13"/>
                    <a:pt x="119" y="20"/>
                    <a:pt x="116" y="28"/>
                  </a:cubicBezTo>
                  <a:cubicBezTo>
                    <a:pt x="109" y="24"/>
                    <a:pt x="99" y="22"/>
                    <a:pt x="89" y="26"/>
                  </a:cubicBezTo>
                  <a:cubicBezTo>
                    <a:pt x="77" y="30"/>
                    <a:pt x="69" y="39"/>
                    <a:pt x="67" y="49"/>
                  </a:cubicBezTo>
                  <a:cubicBezTo>
                    <a:pt x="65" y="49"/>
                    <a:pt x="62" y="50"/>
                    <a:pt x="59" y="50"/>
                  </a:cubicBezTo>
                  <a:cubicBezTo>
                    <a:pt x="46" y="55"/>
                    <a:pt x="38" y="66"/>
                    <a:pt x="38" y="77"/>
                  </a:cubicBezTo>
                  <a:cubicBezTo>
                    <a:pt x="23" y="83"/>
                    <a:pt x="15" y="96"/>
                    <a:pt x="19" y="108"/>
                  </a:cubicBezTo>
                  <a:cubicBezTo>
                    <a:pt x="20" y="112"/>
                    <a:pt x="22" y="115"/>
                    <a:pt x="25" y="117"/>
                  </a:cubicBezTo>
                  <a:cubicBezTo>
                    <a:pt x="25" y="117"/>
                    <a:pt x="25" y="117"/>
                    <a:pt x="25" y="117"/>
                  </a:cubicBezTo>
                  <a:cubicBezTo>
                    <a:pt x="4" y="113"/>
                    <a:pt x="0" y="155"/>
                    <a:pt x="16" y="158"/>
                  </a:cubicBezTo>
                  <a:cubicBezTo>
                    <a:pt x="0" y="160"/>
                    <a:pt x="0" y="195"/>
                    <a:pt x="14" y="196"/>
                  </a:cubicBezTo>
                  <a:cubicBezTo>
                    <a:pt x="0" y="197"/>
                    <a:pt x="5" y="234"/>
                    <a:pt x="16" y="234"/>
                  </a:cubicBezTo>
                  <a:cubicBezTo>
                    <a:pt x="8" y="247"/>
                    <a:pt x="20" y="272"/>
                    <a:pt x="28" y="287"/>
                  </a:cubicBezTo>
                  <a:cubicBezTo>
                    <a:pt x="32" y="295"/>
                    <a:pt x="45" y="286"/>
                    <a:pt x="59" y="333"/>
                  </a:cubicBezTo>
                  <a:cubicBezTo>
                    <a:pt x="56" y="286"/>
                    <a:pt x="55" y="168"/>
                    <a:pt x="103" y="157"/>
                  </a:cubicBezTo>
                  <a:cubicBezTo>
                    <a:pt x="149" y="146"/>
                    <a:pt x="149" y="184"/>
                    <a:pt x="223" y="181"/>
                  </a:cubicBezTo>
                  <a:cubicBezTo>
                    <a:pt x="287" y="179"/>
                    <a:pt x="312" y="144"/>
                    <a:pt x="344" y="157"/>
                  </a:cubicBezTo>
                  <a:cubicBezTo>
                    <a:pt x="384" y="172"/>
                    <a:pt x="394" y="249"/>
                    <a:pt x="393" y="320"/>
                  </a:cubicBezTo>
                  <a:cubicBezTo>
                    <a:pt x="395" y="308"/>
                    <a:pt x="401" y="301"/>
                    <a:pt x="410" y="293"/>
                  </a:cubicBezTo>
                  <a:cubicBezTo>
                    <a:pt x="413" y="291"/>
                    <a:pt x="415" y="288"/>
                    <a:pt x="417" y="284"/>
                  </a:cubicBezTo>
                  <a:cubicBezTo>
                    <a:pt x="422" y="281"/>
                    <a:pt x="427" y="275"/>
                    <a:pt x="430" y="267"/>
                  </a:cubicBezTo>
                  <a:cubicBezTo>
                    <a:pt x="432" y="258"/>
                    <a:pt x="431" y="249"/>
                    <a:pt x="427" y="244"/>
                  </a:cubicBezTo>
                  <a:cubicBezTo>
                    <a:pt x="435" y="241"/>
                    <a:pt x="440" y="233"/>
                    <a:pt x="440" y="223"/>
                  </a:cubicBezTo>
                  <a:close/>
                </a:path>
              </a:pathLst>
            </a:custGeom>
            <a:solidFill>
              <a:srgbClr val="40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19"/>
            <p:cNvSpPr>
              <a:spLocks noEditPoints="1"/>
            </p:cNvSpPr>
            <p:nvPr/>
          </p:nvSpPr>
          <p:spPr bwMode="auto">
            <a:xfrm>
              <a:off x="1128" y="2740"/>
              <a:ext cx="100" cy="100"/>
            </a:xfrm>
            <a:custGeom>
              <a:avLst/>
              <a:gdLst>
                <a:gd name="T0" fmla="*/ 87 w 146"/>
                <a:gd name="T1" fmla="*/ 0 h 147"/>
                <a:gd name="T2" fmla="*/ 58 w 146"/>
                <a:gd name="T3" fmla="*/ 0 h 147"/>
                <a:gd name="T4" fmla="*/ 0 w 146"/>
                <a:gd name="T5" fmla="*/ 41 h 147"/>
                <a:gd name="T6" fmla="*/ 0 w 146"/>
                <a:gd name="T7" fmla="*/ 97 h 147"/>
                <a:gd name="T8" fmla="*/ 58 w 146"/>
                <a:gd name="T9" fmla="*/ 147 h 147"/>
                <a:gd name="T10" fmla="*/ 87 w 146"/>
                <a:gd name="T11" fmla="*/ 147 h 147"/>
                <a:gd name="T12" fmla="*/ 146 w 146"/>
                <a:gd name="T13" fmla="*/ 97 h 147"/>
                <a:gd name="T14" fmla="*/ 146 w 146"/>
                <a:gd name="T15" fmla="*/ 41 h 147"/>
                <a:gd name="T16" fmla="*/ 87 w 146"/>
                <a:gd name="T17" fmla="*/ 0 h 147"/>
                <a:gd name="T18" fmla="*/ 121 w 146"/>
                <a:gd name="T19" fmla="*/ 45 h 147"/>
                <a:gd name="T20" fmla="*/ 82 w 146"/>
                <a:gd name="T21" fmla="*/ 72 h 147"/>
                <a:gd name="T22" fmla="*/ 63 w 146"/>
                <a:gd name="T23" fmla="*/ 72 h 147"/>
                <a:gd name="T24" fmla="*/ 24 w 146"/>
                <a:gd name="T25" fmla="*/ 45 h 147"/>
                <a:gd name="T26" fmla="*/ 24 w 146"/>
                <a:gd name="T27" fmla="*/ 43 h 147"/>
                <a:gd name="T28" fmla="*/ 63 w 146"/>
                <a:gd name="T29" fmla="*/ 25 h 147"/>
                <a:gd name="T30" fmla="*/ 82 w 146"/>
                <a:gd name="T31" fmla="*/ 25 h 147"/>
                <a:gd name="T32" fmla="*/ 121 w 146"/>
                <a:gd name="T33" fmla="*/ 43 h 147"/>
                <a:gd name="T34" fmla="*/ 121 w 146"/>
                <a:gd name="T35" fmla="*/ 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47">
                  <a:moveTo>
                    <a:pt x="87" y="0"/>
                  </a:moveTo>
                  <a:cubicBezTo>
                    <a:pt x="58" y="0"/>
                    <a:pt x="58" y="0"/>
                    <a:pt x="58" y="0"/>
                  </a:cubicBezTo>
                  <a:cubicBezTo>
                    <a:pt x="26" y="0"/>
                    <a:pt x="0" y="13"/>
                    <a:pt x="0" y="41"/>
                  </a:cubicBezTo>
                  <a:cubicBezTo>
                    <a:pt x="0" y="97"/>
                    <a:pt x="0" y="97"/>
                    <a:pt x="0" y="97"/>
                  </a:cubicBezTo>
                  <a:cubicBezTo>
                    <a:pt x="0" y="125"/>
                    <a:pt x="26" y="147"/>
                    <a:pt x="58" y="147"/>
                  </a:cubicBezTo>
                  <a:cubicBezTo>
                    <a:pt x="87" y="147"/>
                    <a:pt x="87" y="147"/>
                    <a:pt x="87" y="147"/>
                  </a:cubicBezTo>
                  <a:cubicBezTo>
                    <a:pt x="120" y="147"/>
                    <a:pt x="146" y="125"/>
                    <a:pt x="146" y="97"/>
                  </a:cubicBezTo>
                  <a:cubicBezTo>
                    <a:pt x="146" y="41"/>
                    <a:pt x="146" y="41"/>
                    <a:pt x="146" y="41"/>
                  </a:cubicBezTo>
                  <a:cubicBezTo>
                    <a:pt x="146" y="13"/>
                    <a:pt x="120" y="0"/>
                    <a:pt x="87" y="0"/>
                  </a:cubicBezTo>
                  <a:close/>
                  <a:moveTo>
                    <a:pt x="121" y="45"/>
                  </a:moveTo>
                  <a:cubicBezTo>
                    <a:pt x="121" y="55"/>
                    <a:pt x="104" y="72"/>
                    <a:pt x="82" y="72"/>
                  </a:cubicBezTo>
                  <a:cubicBezTo>
                    <a:pt x="63" y="72"/>
                    <a:pt x="63" y="72"/>
                    <a:pt x="63" y="72"/>
                  </a:cubicBezTo>
                  <a:cubicBezTo>
                    <a:pt x="42" y="72"/>
                    <a:pt x="24" y="55"/>
                    <a:pt x="24" y="45"/>
                  </a:cubicBezTo>
                  <a:cubicBezTo>
                    <a:pt x="24" y="43"/>
                    <a:pt x="24" y="43"/>
                    <a:pt x="24" y="43"/>
                  </a:cubicBezTo>
                  <a:cubicBezTo>
                    <a:pt x="24" y="33"/>
                    <a:pt x="42" y="25"/>
                    <a:pt x="63" y="25"/>
                  </a:cubicBezTo>
                  <a:cubicBezTo>
                    <a:pt x="82" y="25"/>
                    <a:pt x="82" y="25"/>
                    <a:pt x="82" y="25"/>
                  </a:cubicBezTo>
                  <a:cubicBezTo>
                    <a:pt x="104" y="25"/>
                    <a:pt x="121" y="33"/>
                    <a:pt x="121" y="43"/>
                  </a:cubicBezTo>
                  <a:lnTo>
                    <a:pt x="121" y="45"/>
                  </a:lnTo>
                  <a:close/>
                </a:path>
              </a:pathLst>
            </a:custGeom>
            <a:solidFill>
              <a:srgbClr val="40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20"/>
            <p:cNvSpPr>
              <a:spLocks noChangeArrowheads="1"/>
            </p:cNvSpPr>
            <p:nvPr/>
          </p:nvSpPr>
          <p:spPr bwMode="auto">
            <a:xfrm>
              <a:off x="1672" y="2731"/>
              <a:ext cx="1" cy="1"/>
            </a:xfrm>
            <a:prstGeom prst="rect">
              <a:avLst/>
            </a:prstGeom>
            <a:solidFill>
              <a:srgbClr val="F6F2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21"/>
            <p:cNvSpPr>
              <a:spLocks/>
            </p:cNvSpPr>
            <p:nvPr/>
          </p:nvSpPr>
          <p:spPr bwMode="auto">
            <a:xfrm>
              <a:off x="1672" y="2731"/>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22"/>
            <p:cNvSpPr>
              <a:spLocks/>
            </p:cNvSpPr>
            <p:nvPr/>
          </p:nvSpPr>
          <p:spPr bwMode="auto">
            <a:xfrm>
              <a:off x="1460" y="2839"/>
              <a:ext cx="207" cy="26"/>
            </a:xfrm>
            <a:custGeom>
              <a:avLst/>
              <a:gdLst>
                <a:gd name="T0" fmla="*/ 207 w 207"/>
                <a:gd name="T1" fmla="*/ 26 h 26"/>
                <a:gd name="T2" fmla="*/ 0 w 207"/>
                <a:gd name="T3" fmla="*/ 26 h 26"/>
                <a:gd name="T4" fmla="*/ 20 w 207"/>
                <a:gd name="T5" fmla="*/ 0 h 26"/>
                <a:gd name="T6" fmla="*/ 186 w 207"/>
                <a:gd name="T7" fmla="*/ 0 h 26"/>
                <a:gd name="T8" fmla="*/ 207 w 207"/>
                <a:gd name="T9" fmla="*/ 26 h 26"/>
              </a:gdLst>
              <a:ahLst/>
              <a:cxnLst>
                <a:cxn ang="0">
                  <a:pos x="T0" y="T1"/>
                </a:cxn>
                <a:cxn ang="0">
                  <a:pos x="T2" y="T3"/>
                </a:cxn>
                <a:cxn ang="0">
                  <a:pos x="T4" y="T5"/>
                </a:cxn>
                <a:cxn ang="0">
                  <a:pos x="T6" y="T7"/>
                </a:cxn>
                <a:cxn ang="0">
                  <a:pos x="T8" y="T9"/>
                </a:cxn>
              </a:cxnLst>
              <a:rect l="0" t="0" r="r" b="b"/>
              <a:pathLst>
                <a:path w="207" h="26">
                  <a:moveTo>
                    <a:pt x="207" y="26"/>
                  </a:moveTo>
                  <a:lnTo>
                    <a:pt x="0" y="26"/>
                  </a:lnTo>
                  <a:lnTo>
                    <a:pt x="20" y="0"/>
                  </a:lnTo>
                  <a:lnTo>
                    <a:pt x="186" y="0"/>
                  </a:lnTo>
                  <a:lnTo>
                    <a:pt x="207" y="26"/>
                  </a:lnTo>
                  <a:close/>
                </a:path>
              </a:pathLst>
            </a:custGeom>
            <a:solidFill>
              <a:srgbClr val="805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23"/>
            <p:cNvSpPr>
              <a:spLocks/>
            </p:cNvSpPr>
            <p:nvPr/>
          </p:nvSpPr>
          <p:spPr bwMode="auto">
            <a:xfrm>
              <a:off x="1341" y="2862"/>
              <a:ext cx="444" cy="291"/>
            </a:xfrm>
            <a:custGeom>
              <a:avLst/>
              <a:gdLst>
                <a:gd name="T0" fmla="*/ 631 w 652"/>
                <a:gd name="T1" fmla="*/ 123 h 426"/>
                <a:gd name="T2" fmla="*/ 326 w 652"/>
                <a:gd name="T3" fmla="*/ 0 h 426"/>
                <a:gd name="T4" fmla="*/ 21 w 652"/>
                <a:gd name="T5" fmla="*/ 123 h 426"/>
                <a:gd name="T6" fmla="*/ 0 w 652"/>
                <a:gd name="T7" fmla="*/ 321 h 426"/>
                <a:gd name="T8" fmla="*/ 174 w 652"/>
                <a:gd name="T9" fmla="*/ 426 h 426"/>
                <a:gd name="T10" fmla="*/ 326 w 652"/>
                <a:gd name="T11" fmla="*/ 426 h 426"/>
                <a:gd name="T12" fmla="*/ 478 w 652"/>
                <a:gd name="T13" fmla="*/ 426 h 426"/>
                <a:gd name="T14" fmla="*/ 652 w 652"/>
                <a:gd name="T15" fmla="*/ 321 h 426"/>
                <a:gd name="T16" fmla="*/ 631 w 652"/>
                <a:gd name="T17" fmla="*/ 12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426">
                  <a:moveTo>
                    <a:pt x="631" y="123"/>
                  </a:moveTo>
                  <a:cubicBezTo>
                    <a:pt x="604" y="0"/>
                    <a:pt x="502" y="0"/>
                    <a:pt x="326" y="0"/>
                  </a:cubicBezTo>
                  <a:cubicBezTo>
                    <a:pt x="150" y="0"/>
                    <a:pt x="48" y="0"/>
                    <a:pt x="21" y="123"/>
                  </a:cubicBezTo>
                  <a:cubicBezTo>
                    <a:pt x="0" y="321"/>
                    <a:pt x="0" y="321"/>
                    <a:pt x="0" y="321"/>
                  </a:cubicBezTo>
                  <a:cubicBezTo>
                    <a:pt x="0" y="379"/>
                    <a:pt x="90" y="426"/>
                    <a:pt x="174" y="426"/>
                  </a:cubicBezTo>
                  <a:cubicBezTo>
                    <a:pt x="326" y="426"/>
                    <a:pt x="326" y="426"/>
                    <a:pt x="326" y="426"/>
                  </a:cubicBezTo>
                  <a:cubicBezTo>
                    <a:pt x="478" y="426"/>
                    <a:pt x="478" y="426"/>
                    <a:pt x="478" y="426"/>
                  </a:cubicBezTo>
                  <a:cubicBezTo>
                    <a:pt x="562" y="426"/>
                    <a:pt x="652" y="379"/>
                    <a:pt x="652" y="321"/>
                  </a:cubicBezTo>
                  <a:lnTo>
                    <a:pt x="631" y="123"/>
                  </a:lnTo>
                  <a:close/>
                </a:path>
              </a:pathLst>
            </a:custGeom>
            <a:solidFill>
              <a:srgbClr val="F2A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24"/>
            <p:cNvSpPr>
              <a:spLocks/>
            </p:cNvSpPr>
            <p:nvPr/>
          </p:nvSpPr>
          <p:spPr bwMode="auto">
            <a:xfrm>
              <a:off x="1489" y="2862"/>
              <a:ext cx="149" cy="247"/>
            </a:xfrm>
            <a:custGeom>
              <a:avLst/>
              <a:gdLst>
                <a:gd name="T0" fmla="*/ 109 w 218"/>
                <a:gd name="T1" fmla="*/ 361 h 361"/>
                <a:gd name="T2" fmla="*/ 216 w 218"/>
                <a:gd name="T3" fmla="*/ 4 h 361"/>
                <a:gd name="T4" fmla="*/ 218 w 218"/>
                <a:gd name="T5" fmla="*/ 1 h 361"/>
                <a:gd name="T6" fmla="*/ 109 w 218"/>
                <a:gd name="T7" fmla="*/ 0 h 361"/>
                <a:gd name="T8" fmla="*/ 0 w 218"/>
                <a:gd name="T9" fmla="*/ 1 h 361"/>
                <a:gd name="T10" fmla="*/ 2 w 218"/>
                <a:gd name="T11" fmla="*/ 4 h 361"/>
                <a:gd name="T12" fmla="*/ 109 w 218"/>
                <a:gd name="T13" fmla="*/ 361 h 361"/>
              </a:gdLst>
              <a:ahLst/>
              <a:cxnLst>
                <a:cxn ang="0">
                  <a:pos x="T0" y="T1"/>
                </a:cxn>
                <a:cxn ang="0">
                  <a:pos x="T2" y="T3"/>
                </a:cxn>
                <a:cxn ang="0">
                  <a:pos x="T4" y="T5"/>
                </a:cxn>
                <a:cxn ang="0">
                  <a:pos x="T6" y="T7"/>
                </a:cxn>
                <a:cxn ang="0">
                  <a:pos x="T8" y="T9"/>
                </a:cxn>
                <a:cxn ang="0">
                  <a:pos x="T10" y="T11"/>
                </a:cxn>
                <a:cxn ang="0">
                  <a:pos x="T12" y="T13"/>
                </a:cxn>
              </a:cxnLst>
              <a:rect l="0" t="0" r="r" b="b"/>
              <a:pathLst>
                <a:path w="218" h="361">
                  <a:moveTo>
                    <a:pt x="109" y="361"/>
                  </a:moveTo>
                  <a:cubicBezTo>
                    <a:pt x="216" y="4"/>
                    <a:pt x="216" y="4"/>
                    <a:pt x="216" y="4"/>
                  </a:cubicBezTo>
                  <a:cubicBezTo>
                    <a:pt x="216" y="4"/>
                    <a:pt x="217" y="3"/>
                    <a:pt x="218" y="1"/>
                  </a:cubicBezTo>
                  <a:cubicBezTo>
                    <a:pt x="186" y="0"/>
                    <a:pt x="149" y="0"/>
                    <a:pt x="109" y="0"/>
                  </a:cubicBezTo>
                  <a:cubicBezTo>
                    <a:pt x="69" y="0"/>
                    <a:pt x="32" y="0"/>
                    <a:pt x="0" y="1"/>
                  </a:cubicBezTo>
                  <a:cubicBezTo>
                    <a:pt x="1" y="3"/>
                    <a:pt x="2" y="4"/>
                    <a:pt x="2" y="4"/>
                  </a:cubicBezTo>
                  <a:lnTo>
                    <a:pt x="109" y="361"/>
                  </a:lnTo>
                  <a:close/>
                </a:path>
              </a:pathLst>
            </a:custGeom>
            <a:solidFill>
              <a:srgbClr val="F7C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25"/>
            <p:cNvSpPr>
              <a:spLocks/>
            </p:cNvSpPr>
            <p:nvPr/>
          </p:nvSpPr>
          <p:spPr bwMode="auto">
            <a:xfrm>
              <a:off x="1563" y="2862"/>
              <a:ext cx="104" cy="247"/>
            </a:xfrm>
            <a:custGeom>
              <a:avLst/>
              <a:gdLst>
                <a:gd name="T0" fmla="*/ 0 w 104"/>
                <a:gd name="T1" fmla="*/ 247 h 247"/>
                <a:gd name="T2" fmla="*/ 75 w 104"/>
                <a:gd name="T3" fmla="*/ 0 h 247"/>
                <a:gd name="T4" fmla="*/ 104 w 104"/>
                <a:gd name="T5" fmla="*/ 3 h 247"/>
                <a:gd name="T6" fmla="*/ 99 w 104"/>
                <a:gd name="T7" fmla="*/ 41 h 247"/>
                <a:gd name="T8" fmla="*/ 71 w 104"/>
                <a:gd name="T9" fmla="*/ 46 h 247"/>
                <a:gd name="T10" fmla="*/ 93 w 104"/>
                <a:gd name="T11" fmla="*/ 63 h 247"/>
                <a:gd name="T12" fmla="*/ 0 w 104"/>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04" h="247">
                  <a:moveTo>
                    <a:pt x="0" y="247"/>
                  </a:moveTo>
                  <a:lnTo>
                    <a:pt x="75" y="0"/>
                  </a:lnTo>
                  <a:lnTo>
                    <a:pt x="104" y="3"/>
                  </a:lnTo>
                  <a:lnTo>
                    <a:pt x="99" y="41"/>
                  </a:lnTo>
                  <a:lnTo>
                    <a:pt x="71" y="46"/>
                  </a:lnTo>
                  <a:lnTo>
                    <a:pt x="93" y="63"/>
                  </a:lnTo>
                  <a:lnTo>
                    <a:pt x="0" y="247"/>
                  </a:lnTo>
                  <a:close/>
                </a:path>
              </a:pathLst>
            </a:custGeom>
            <a:solidFill>
              <a:srgbClr val="805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26"/>
            <p:cNvSpPr>
              <a:spLocks/>
            </p:cNvSpPr>
            <p:nvPr/>
          </p:nvSpPr>
          <p:spPr bwMode="auto">
            <a:xfrm>
              <a:off x="1460" y="2862"/>
              <a:ext cx="103" cy="247"/>
            </a:xfrm>
            <a:custGeom>
              <a:avLst/>
              <a:gdLst>
                <a:gd name="T0" fmla="*/ 103 w 103"/>
                <a:gd name="T1" fmla="*/ 247 h 247"/>
                <a:gd name="T2" fmla="*/ 29 w 103"/>
                <a:gd name="T3" fmla="*/ 0 h 247"/>
                <a:gd name="T4" fmla="*/ 0 w 103"/>
                <a:gd name="T5" fmla="*/ 3 h 247"/>
                <a:gd name="T6" fmla="*/ 5 w 103"/>
                <a:gd name="T7" fmla="*/ 41 h 247"/>
                <a:gd name="T8" fmla="*/ 33 w 103"/>
                <a:gd name="T9" fmla="*/ 46 h 247"/>
                <a:gd name="T10" fmla="*/ 11 w 103"/>
                <a:gd name="T11" fmla="*/ 63 h 247"/>
                <a:gd name="T12" fmla="*/ 103 w 103"/>
                <a:gd name="T13" fmla="*/ 247 h 247"/>
              </a:gdLst>
              <a:ahLst/>
              <a:cxnLst>
                <a:cxn ang="0">
                  <a:pos x="T0" y="T1"/>
                </a:cxn>
                <a:cxn ang="0">
                  <a:pos x="T2" y="T3"/>
                </a:cxn>
                <a:cxn ang="0">
                  <a:pos x="T4" y="T5"/>
                </a:cxn>
                <a:cxn ang="0">
                  <a:pos x="T6" y="T7"/>
                </a:cxn>
                <a:cxn ang="0">
                  <a:pos x="T8" y="T9"/>
                </a:cxn>
                <a:cxn ang="0">
                  <a:pos x="T10" y="T11"/>
                </a:cxn>
                <a:cxn ang="0">
                  <a:pos x="T12" y="T13"/>
                </a:cxn>
              </a:cxnLst>
              <a:rect l="0" t="0" r="r" b="b"/>
              <a:pathLst>
                <a:path w="103" h="247">
                  <a:moveTo>
                    <a:pt x="103" y="247"/>
                  </a:moveTo>
                  <a:lnTo>
                    <a:pt x="29" y="0"/>
                  </a:lnTo>
                  <a:lnTo>
                    <a:pt x="0" y="3"/>
                  </a:lnTo>
                  <a:lnTo>
                    <a:pt x="5" y="41"/>
                  </a:lnTo>
                  <a:lnTo>
                    <a:pt x="33" y="46"/>
                  </a:lnTo>
                  <a:lnTo>
                    <a:pt x="11" y="63"/>
                  </a:lnTo>
                  <a:lnTo>
                    <a:pt x="103" y="247"/>
                  </a:lnTo>
                  <a:close/>
                </a:path>
              </a:pathLst>
            </a:custGeom>
            <a:solidFill>
              <a:srgbClr val="805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27"/>
            <p:cNvSpPr>
              <a:spLocks/>
            </p:cNvSpPr>
            <p:nvPr/>
          </p:nvSpPr>
          <p:spPr bwMode="auto">
            <a:xfrm>
              <a:off x="1522" y="2768"/>
              <a:ext cx="83" cy="123"/>
            </a:xfrm>
            <a:custGeom>
              <a:avLst/>
              <a:gdLst>
                <a:gd name="T0" fmla="*/ 0 w 122"/>
                <a:gd name="T1" fmla="*/ 150 h 180"/>
                <a:gd name="T2" fmla="*/ 61 w 122"/>
                <a:gd name="T3" fmla="*/ 180 h 180"/>
                <a:gd name="T4" fmla="*/ 122 w 122"/>
                <a:gd name="T5" fmla="*/ 150 h 180"/>
                <a:gd name="T6" fmla="*/ 122 w 122"/>
                <a:gd name="T7" fmla="*/ 0 h 180"/>
                <a:gd name="T8" fmla="*/ 0 w 122"/>
                <a:gd name="T9" fmla="*/ 0 h 180"/>
                <a:gd name="T10" fmla="*/ 0 w 122"/>
                <a:gd name="T11" fmla="*/ 150 h 180"/>
              </a:gdLst>
              <a:ahLst/>
              <a:cxnLst>
                <a:cxn ang="0">
                  <a:pos x="T0" y="T1"/>
                </a:cxn>
                <a:cxn ang="0">
                  <a:pos x="T2" y="T3"/>
                </a:cxn>
                <a:cxn ang="0">
                  <a:pos x="T4" y="T5"/>
                </a:cxn>
                <a:cxn ang="0">
                  <a:pos x="T6" y="T7"/>
                </a:cxn>
                <a:cxn ang="0">
                  <a:pos x="T8" y="T9"/>
                </a:cxn>
                <a:cxn ang="0">
                  <a:pos x="T10" y="T11"/>
                </a:cxn>
              </a:cxnLst>
              <a:rect l="0" t="0" r="r" b="b"/>
              <a:pathLst>
                <a:path w="122" h="180">
                  <a:moveTo>
                    <a:pt x="0" y="150"/>
                  </a:moveTo>
                  <a:cubicBezTo>
                    <a:pt x="0" y="150"/>
                    <a:pt x="28" y="180"/>
                    <a:pt x="61" y="180"/>
                  </a:cubicBezTo>
                  <a:cubicBezTo>
                    <a:pt x="94" y="179"/>
                    <a:pt x="122" y="150"/>
                    <a:pt x="122" y="150"/>
                  </a:cubicBezTo>
                  <a:cubicBezTo>
                    <a:pt x="122" y="0"/>
                    <a:pt x="122" y="0"/>
                    <a:pt x="122" y="0"/>
                  </a:cubicBezTo>
                  <a:cubicBezTo>
                    <a:pt x="0" y="0"/>
                    <a:pt x="0" y="0"/>
                    <a:pt x="0" y="0"/>
                  </a:cubicBezTo>
                  <a:lnTo>
                    <a:pt x="0" y="150"/>
                  </a:lnTo>
                  <a:close/>
                </a:path>
              </a:pathLst>
            </a:custGeom>
            <a:solidFill>
              <a:srgbClr val="F7C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Oval 28"/>
            <p:cNvSpPr>
              <a:spLocks noChangeArrowheads="1"/>
            </p:cNvSpPr>
            <p:nvPr/>
          </p:nvSpPr>
          <p:spPr bwMode="auto">
            <a:xfrm>
              <a:off x="1437" y="2513"/>
              <a:ext cx="253" cy="311"/>
            </a:xfrm>
            <a:prstGeom prst="ellipse">
              <a:avLst/>
            </a:prstGeom>
            <a:solidFill>
              <a:srgbClr val="FFD4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29"/>
            <p:cNvSpPr>
              <a:spLocks/>
            </p:cNvSpPr>
            <p:nvPr/>
          </p:nvSpPr>
          <p:spPr bwMode="auto">
            <a:xfrm>
              <a:off x="1415" y="2454"/>
              <a:ext cx="344" cy="282"/>
            </a:xfrm>
            <a:custGeom>
              <a:avLst/>
              <a:gdLst>
                <a:gd name="T0" fmla="*/ 58 w 505"/>
                <a:gd name="T1" fmla="*/ 68 h 415"/>
                <a:gd name="T2" fmla="*/ 229 w 505"/>
                <a:gd name="T3" fmla="*/ 0 h 415"/>
                <a:gd name="T4" fmla="*/ 404 w 505"/>
                <a:gd name="T5" fmla="*/ 76 h 415"/>
                <a:gd name="T6" fmla="*/ 378 w 505"/>
                <a:gd name="T7" fmla="*/ 408 h 415"/>
                <a:gd name="T8" fmla="*/ 378 w 505"/>
                <a:gd name="T9" fmla="*/ 408 h 415"/>
                <a:gd name="T10" fmla="*/ 403 w 505"/>
                <a:gd name="T11" fmla="*/ 270 h 415"/>
                <a:gd name="T12" fmla="*/ 333 w 505"/>
                <a:gd name="T13" fmla="*/ 147 h 415"/>
                <a:gd name="T14" fmla="*/ 49 w 505"/>
                <a:gd name="T15" fmla="*/ 316 h 415"/>
                <a:gd name="T16" fmla="*/ 61 w 505"/>
                <a:gd name="T17" fmla="*/ 415 h 415"/>
                <a:gd name="T18" fmla="*/ 0 w 505"/>
                <a:gd name="T19" fmla="*/ 230 h 415"/>
                <a:gd name="T20" fmla="*/ 58 w 505"/>
                <a:gd name="T21" fmla="*/ 6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5" h="415">
                  <a:moveTo>
                    <a:pt x="58" y="68"/>
                  </a:moveTo>
                  <a:cubicBezTo>
                    <a:pt x="103" y="26"/>
                    <a:pt x="148" y="0"/>
                    <a:pt x="229" y="0"/>
                  </a:cubicBezTo>
                  <a:cubicBezTo>
                    <a:pt x="291" y="0"/>
                    <a:pt x="365" y="23"/>
                    <a:pt x="404" y="76"/>
                  </a:cubicBezTo>
                  <a:cubicBezTo>
                    <a:pt x="505" y="210"/>
                    <a:pt x="492" y="400"/>
                    <a:pt x="378" y="408"/>
                  </a:cubicBezTo>
                  <a:cubicBezTo>
                    <a:pt x="369" y="408"/>
                    <a:pt x="378" y="408"/>
                    <a:pt x="378" y="408"/>
                  </a:cubicBezTo>
                  <a:cubicBezTo>
                    <a:pt x="397" y="353"/>
                    <a:pt x="405" y="307"/>
                    <a:pt x="403" y="270"/>
                  </a:cubicBezTo>
                  <a:cubicBezTo>
                    <a:pt x="402" y="237"/>
                    <a:pt x="378" y="162"/>
                    <a:pt x="333" y="147"/>
                  </a:cubicBezTo>
                  <a:cubicBezTo>
                    <a:pt x="304" y="206"/>
                    <a:pt x="46" y="197"/>
                    <a:pt x="49" y="316"/>
                  </a:cubicBezTo>
                  <a:cubicBezTo>
                    <a:pt x="46" y="303"/>
                    <a:pt x="43" y="373"/>
                    <a:pt x="61" y="415"/>
                  </a:cubicBezTo>
                  <a:cubicBezTo>
                    <a:pt x="3" y="394"/>
                    <a:pt x="0" y="252"/>
                    <a:pt x="0" y="230"/>
                  </a:cubicBezTo>
                  <a:cubicBezTo>
                    <a:pt x="1" y="185"/>
                    <a:pt x="11" y="112"/>
                    <a:pt x="58" y="68"/>
                  </a:cubicBezTo>
                  <a:close/>
                </a:path>
              </a:pathLst>
            </a:custGeom>
            <a:solidFill>
              <a:srgbClr val="4D3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30"/>
            <p:cNvSpPr>
              <a:spLocks/>
            </p:cNvSpPr>
            <p:nvPr/>
          </p:nvSpPr>
          <p:spPr bwMode="auto">
            <a:xfrm>
              <a:off x="1671" y="2643"/>
              <a:ext cx="46" cy="84"/>
            </a:xfrm>
            <a:custGeom>
              <a:avLst/>
              <a:gdLst>
                <a:gd name="T0" fmla="*/ 2 w 67"/>
                <a:gd name="T1" fmla="*/ 101 h 123"/>
                <a:gd name="T2" fmla="*/ 21 w 67"/>
                <a:gd name="T3" fmla="*/ 122 h 123"/>
                <a:gd name="T4" fmla="*/ 66 w 67"/>
                <a:gd name="T5" fmla="*/ 45 h 123"/>
                <a:gd name="T6" fmla="*/ 38 w 67"/>
                <a:gd name="T7" fmla="*/ 4 h 123"/>
                <a:gd name="T8" fmla="*/ 11 w 67"/>
                <a:gd name="T9" fmla="*/ 38 h 123"/>
                <a:gd name="T10" fmla="*/ 2 w 67"/>
                <a:gd name="T11" fmla="*/ 101 h 123"/>
              </a:gdLst>
              <a:ahLst/>
              <a:cxnLst>
                <a:cxn ang="0">
                  <a:pos x="T0" y="T1"/>
                </a:cxn>
                <a:cxn ang="0">
                  <a:pos x="T2" y="T3"/>
                </a:cxn>
                <a:cxn ang="0">
                  <a:pos x="T4" y="T5"/>
                </a:cxn>
                <a:cxn ang="0">
                  <a:pos x="T6" y="T7"/>
                </a:cxn>
                <a:cxn ang="0">
                  <a:pos x="T8" y="T9"/>
                </a:cxn>
                <a:cxn ang="0">
                  <a:pos x="T10" y="T11"/>
                </a:cxn>
              </a:cxnLst>
              <a:rect l="0" t="0" r="r" b="b"/>
              <a:pathLst>
                <a:path w="67" h="123">
                  <a:moveTo>
                    <a:pt x="2" y="101"/>
                  </a:moveTo>
                  <a:cubicBezTo>
                    <a:pt x="0" y="113"/>
                    <a:pt x="13" y="121"/>
                    <a:pt x="21" y="122"/>
                  </a:cubicBezTo>
                  <a:cubicBezTo>
                    <a:pt x="37" y="123"/>
                    <a:pt x="64" y="87"/>
                    <a:pt x="66" y="45"/>
                  </a:cubicBezTo>
                  <a:cubicBezTo>
                    <a:pt x="67" y="20"/>
                    <a:pt x="61" y="0"/>
                    <a:pt x="38" y="4"/>
                  </a:cubicBezTo>
                  <a:cubicBezTo>
                    <a:pt x="21" y="7"/>
                    <a:pt x="13" y="25"/>
                    <a:pt x="11" y="38"/>
                  </a:cubicBezTo>
                  <a:lnTo>
                    <a:pt x="2" y="101"/>
                  </a:lnTo>
                  <a:close/>
                </a:path>
              </a:pathLst>
            </a:custGeom>
            <a:solidFill>
              <a:srgbClr val="FFD4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31"/>
            <p:cNvSpPr>
              <a:spLocks/>
            </p:cNvSpPr>
            <p:nvPr/>
          </p:nvSpPr>
          <p:spPr bwMode="auto">
            <a:xfrm>
              <a:off x="1410" y="2643"/>
              <a:ext cx="46" cy="84"/>
            </a:xfrm>
            <a:custGeom>
              <a:avLst/>
              <a:gdLst>
                <a:gd name="T0" fmla="*/ 65 w 67"/>
                <a:gd name="T1" fmla="*/ 101 h 123"/>
                <a:gd name="T2" fmla="*/ 46 w 67"/>
                <a:gd name="T3" fmla="*/ 122 h 123"/>
                <a:gd name="T4" fmla="*/ 1 w 67"/>
                <a:gd name="T5" fmla="*/ 45 h 123"/>
                <a:gd name="T6" fmla="*/ 29 w 67"/>
                <a:gd name="T7" fmla="*/ 4 h 123"/>
                <a:gd name="T8" fmla="*/ 56 w 67"/>
                <a:gd name="T9" fmla="*/ 38 h 123"/>
                <a:gd name="T10" fmla="*/ 65 w 67"/>
                <a:gd name="T11" fmla="*/ 101 h 123"/>
              </a:gdLst>
              <a:ahLst/>
              <a:cxnLst>
                <a:cxn ang="0">
                  <a:pos x="T0" y="T1"/>
                </a:cxn>
                <a:cxn ang="0">
                  <a:pos x="T2" y="T3"/>
                </a:cxn>
                <a:cxn ang="0">
                  <a:pos x="T4" y="T5"/>
                </a:cxn>
                <a:cxn ang="0">
                  <a:pos x="T6" y="T7"/>
                </a:cxn>
                <a:cxn ang="0">
                  <a:pos x="T8" y="T9"/>
                </a:cxn>
                <a:cxn ang="0">
                  <a:pos x="T10" y="T11"/>
                </a:cxn>
              </a:cxnLst>
              <a:rect l="0" t="0" r="r" b="b"/>
              <a:pathLst>
                <a:path w="67" h="123">
                  <a:moveTo>
                    <a:pt x="65" y="101"/>
                  </a:moveTo>
                  <a:cubicBezTo>
                    <a:pt x="67" y="113"/>
                    <a:pt x="54" y="121"/>
                    <a:pt x="46" y="122"/>
                  </a:cubicBezTo>
                  <a:cubicBezTo>
                    <a:pt x="30" y="123"/>
                    <a:pt x="3" y="87"/>
                    <a:pt x="1" y="45"/>
                  </a:cubicBezTo>
                  <a:cubicBezTo>
                    <a:pt x="0" y="20"/>
                    <a:pt x="7" y="0"/>
                    <a:pt x="29" y="4"/>
                  </a:cubicBezTo>
                  <a:cubicBezTo>
                    <a:pt x="46" y="7"/>
                    <a:pt x="54" y="25"/>
                    <a:pt x="56" y="38"/>
                  </a:cubicBezTo>
                  <a:lnTo>
                    <a:pt x="65" y="101"/>
                  </a:lnTo>
                  <a:close/>
                </a:path>
              </a:pathLst>
            </a:custGeom>
            <a:solidFill>
              <a:srgbClr val="FFD4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32"/>
            <p:cNvSpPr>
              <a:spLocks/>
            </p:cNvSpPr>
            <p:nvPr/>
          </p:nvSpPr>
          <p:spPr bwMode="auto">
            <a:xfrm>
              <a:off x="1510" y="2929"/>
              <a:ext cx="107" cy="180"/>
            </a:xfrm>
            <a:custGeom>
              <a:avLst/>
              <a:gdLst>
                <a:gd name="T0" fmla="*/ 107 w 107"/>
                <a:gd name="T1" fmla="*/ 0 h 180"/>
                <a:gd name="T2" fmla="*/ 0 w 107"/>
                <a:gd name="T3" fmla="*/ 0 h 180"/>
                <a:gd name="T4" fmla="*/ 53 w 107"/>
                <a:gd name="T5" fmla="*/ 180 h 180"/>
                <a:gd name="T6" fmla="*/ 107 w 107"/>
                <a:gd name="T7" fmla="*/ 0 h 180"/>
              </a:gdLst>
              <a:ahLst/>
              <a:cxnLst>
                <a:cxn ang="0">
                  <a:pos x="T0" y="T1"/>
                </a:cxn>
                <a:cxn ang="0">
                  <a:pos x="T2" y="T3"/>
                </a:cxn>
                <a:cxn ang="0">
                  <a:pos x="T4" y="T5"/>
                </a:cxn>
                <a:cxn ang="0">
                  <a:pos x="T6" y="T7"/>
                </a:cxn>
              </a:cxnLst>
              <a:rect l="0" t="0" r="r" b="b"/>
              <a:pathLst>
                <a:path w="107" h="180">
                  <a:moveTo>
                    <a:pt x="107" y="0"/>
                  </a:moveTo>
                  <a:lnTo>
                    <a:pt x="0" y="0"/>
                  </a:lnTo>
                  <a:lnTo>
                    <a:pt x="53" y="18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33"/>
            <p:cNvSpPr>
              <a:spLocks/>
            </p:cNvSpPr>
            <p:nvPr/>
          </p:nvSpPr>
          <p:spPr bwMode="auto">
            <a:xfrm>
              <a:off x="1712" y="2867"/>
              <a:ext cx="463" cy="290"/>
            </a:xfrm>
            <a:custGeom>
              <a:avLst/>
              <a:gdLst>
                <a:gd name="T0" fmla="*/ 680 w 680"/>
                <a:gd name="T1" fmla="*/ 321 h 426"/>
                <a:gd name="T2" fmla="*/ 496 w 680"/>
                <a:gd name="T3" fmla="*/ 426 h 426"/>
                <a:gd name="T4" fmla="*/ 184 w 680"/>
                <a:gd name="T5" fmla="*/ 426 h 426"/>
                <a:gd name="T6" fmla="*/ 0 w 680"/>
                <a:gd name="T7" fmla="*/ 321 h 426"/>
                <a:gd name="T8" fmla="*/ 22 w 680"/>
                <a:gd name="T9" fmla="*/ 123 h 426"/>
                <a:gd name="T10" fmla="*/ 339 w 680"/>
                <a:gd name="T11" fmla="*/ 0 h 426"/>
                <a:gd name="T12" fmla="*/ 658 w 680"/>
                <a:gd name="T13" fmla="*/ 123 h 426"/>
                <a:gd name="T14" fmla="*/ 680 w 680"/>
                <a:gd name="T15" fmla="*/ 321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426">
                  <a:moveTo>
                    <a:pt x="680" y="321"/>
                  </a:moveTo>
                  <a:cubicBezTo>
                    <a:pt x="680" y="379"/>
                    <a:pt x="586" y="426"/>
                    <a:pt x="496" y="426"/>
                  </a:cubicBezTo>
                  <a:cubicBezTo>
                    <a:pt x="184" y="426"/>
                    <a:pt x="184" y="426"/>
                    <a:pt x="184" y="426"/>
                  </a:cubicBezTo>
                  <a:cubicBezTo>
                    <a:pt x="94" y="426"/>
                    <a:pt x="0" y="379"/>
                    <a:pt x="0" y="321"/>
                  </a:cubicBezTo>
                  <a:cubicBezTo>
                    <a:pt x="22" y="123"/>
                    <a:pt x="22" y="123"/>
                    <a:pt x="22" y="123"/>
                  </a:cubicBezTo>
                  <a:cubicBezTo>
                    <a:pt x="48" y="0"/>
                    <a:pt x="152" y="0"/>
                    <a:pt x="339" y="0"/>
                  </a:cubicBezTo>
                  <a:cubicBezTo>
                    <a:pt x="525" y="0"/>
                    <a:pt x="630" y="0"/>
                    <a:pt x="658" y="123"/>
                  </a:cubicBezTo>
                  <a:lnTo>
                    <a:pt x="680" y="321"/>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34"/>
            <p:cNvSpPr>
              <a:spLocks noChangeArrowheads="1"/>
            </p:cNvSpPr>
            <p:nvPr/>
          </p:nvSpPr>
          <p:spPr bwMode="auto">
            <a:xfrm>
              <a:off x="1886" y="2843"/>
              <a:ext cx="115" cy="3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35"/>
            <p:cNvSpPr>
              <a:spLocks/>
            </p:cNvSpPr>
            <p:nvPr/>
          </p:nvSpPr>
          <p:spPr bwMode="auto">
            <a:xfrm>
              <a:off x="1902" y="2773"/>
              <a:ext cx="83" cy="122"/>
            </a:xfrm>
            <a:custGeom>
              <a:avLst/>
              <a:gdLst>
                <a:gd name="T0" fmla="*/ 122 w 122"/>
                <a:gd name="T1" fmla="*/ 151 h 180"/>
                <a:gd name="T2" fmla="*/ 61 w 122"/>
                <a:gd name="T3" fmla="*/ 180 h 180"/>
                <a:gd name="T4" fmla="*/ 0 w 122"/>
                <a:gd name="T5" fmla="*/ 151 h 180"/>
                <a:gd name="T6" fmla="*/ 0 w 122"/>
                <a:gd name="T7" fmla="*/ 0 h 180"/>
                <a:gd name="T8" fmla="*/ 122 w 122"/>
                <a:gd name="T9" fmla="*/ 0 h 180"/>
                <a:gd name="T10" fmla="*/ 122 w 122"/>
                <a:gd name="T11" fmla="*/ 151 h 180"/>
              </a:gdLst>
              <a:ahLst/>
              <a:cxnLst>
                <a:cxn ang="0">
                  <a:pos x="T0" y="T1"/>
                </a:cxn>
                <a:cxn ang="0">
                  <a:pos x="T2" y="T3"/>
                </a:cxn>
                <a:cxn ang="0">
                  <a:pos x="T4" y="T5"/>
                </a:cxn>
                <a:cxn ang="0">
                  <a:pos x="T6" y="T7"/>
                </a:cxn>
                <a:cxn ang="0">
                  <a:pos x="T8" y="T9"/>
                </a:cxn>
                <a:cxn ang="0">
                  <a:pos x="T10" y="T11"/>
                </a:cxn>
              </a:cxnLst>
              <a:rect l="0" t="0" r="r" b="b"/>
              <a:pathLst>
                <a:path w="122" h="180">
                  <a:moveTo>
                    <a:pt x="122" y="151"/>
                  </a:moveTo>
                  <a:cubicBezTo>
                    <a:pt x="122" y="151"/>
                    <a:pt x="94" y="180"/>
                    <a:pt x="61" y="180"/>
                  </a:cubicBezTo>
                  <a:cubicBezTo>
                    <a:pt x="28" y="180"/>
                    <a:pt x="0" y="151"/>
                    <a:pt x="0" y="151"/>
                  </a:cubicBezTo>
                  <a:cubicBezTo>
                    <a:pt x="0" y="0"/>
                    <a:pt x="0" y="0"/>
                    <a:pt x="0" y="0"/>
                  </a:cubicBezTo>
                  <a:cubicBezTo>
                    <a:pt x="122" y="0"/>
                    <a:pt x="122" y="0"/>
                    <a:pt x="122" y="0"/>
                  </a:cubicBezTo>
                  <a:lnTo>
                    <a:pt x="122" y="151"/>
                  </a:lnTo>
                  <a:close/>
                </a:path>
              </a:pathLst>
            </a:custGeom>
            <a:solidFill>
              <a:srgbClr val="CC98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Oval 36"/>
            <p:cNvSpPr>
              <a:spLocks noChangeArrowheads="1"/>
            </p:cNvSpPr>
            <p:nvPr/>
          </p:nvSpPr>
          <p:spPr bwMode="auto">
            <a:xfrm>
              <a:off x="1817" y="2521"/>
              <a:ext cx="253" cy="311"/>
            </a:xfrm>
            <a:prstGeom prst="ellipse">
              <a:avLst/>
            </a:prstGeom>
            <a:solidFill>
              <a:srgbClr val="D9A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37"/>
            <p:cNvSpPr>
              <a:spLocks/>
            </p:cNvSpPr>
            <p:nvPr/>
          </p:nvSpPr>
          <p:spPr bwMode="auto">
            <a:xfrm>
              <a:off x="1790" y="2651"/>
              <a:ext cx="46" cy="84"/>
            </a:xfrm>
            <a:custGeom>
              <a:avLst/>
              <a:gdLst>
                <a:gd name="T0" fmla="*/ 65 w 67"/>
                <a:gd name="T1" fmla="*/ 100 h 123"/>
                <a:gd name="T2" fmla="*/ 46 w 67"/>
                <a:gd name="T3" fmla="*/ 121 h 123"/>
                <a:gd name="T4" fmla="*/ 1 w 67"/>
                <a:gd name="T5" fmla="*/ 45 h 123"/>
                <a:gd name="T6" fmla="*/ 29 w 67"/>
                <a:gd name="T7" fmla="*/ 4 h 123"/>
                <a:gd name="T8" fmla="*/ 56 w 67"/>
                <a:gd name="T9" fmla="*/ 37 h 123"/>
                <a:gd name="T10" fmla="*/ 65 w 67"/>
                <a:gd name="T11" fmla="*/ 100 h 123"/>
              </a:gdLst>
              <a:ahLst/>
              <a:cxnLst>
                <a:cxn ang="0">
                  <a:pos x="T0" y="T1"/>
                </a:cxn>
                <a:cxn ang="0">
                  <a:pos x="T2" y="T3"/>
                </a:cxn>
                <a:cxn ang="0">
                  <a:pos x="T4" y="T5"/>
                </a:cxn>
                <a:cxn ang="0">
                  <a:pos x="T6" y="T7"/>
                </a:cxn>
                <a:cxn ang="0">
                  <a:pos x="T8" y="T9"/>
                </a:cxn>
                <a:cxn ang="0">
                  <a:pos x="T10" y="T11"/>
                </a:cxn>
              </a:cxnLst>
              <a:rect l="0" t="0" r="r" b="b"/>
              <a:pathLst>
                <a:path w="67" h="123">
                  <a:moveTo>
                    <a:pt x="65" y="100"/>
                  </a:moveTo>
                  <a:cubicBezTo>
                    <a:pt x="67" y="113"/>
                    <a:pt x="54" y="121"/>
                    <a:pt x="46" y="121"/>
                  </a:cubicBezTo>
                  <a:cubicBezTo>
                    <a:pt x="30" y="123"/>
                    <a:pt x="3" y="87"/>
                    <a:pt x="1" y="45"/>
                  </a:cubicBezTo>
                  <a:cubicBezTo>
                    <a:pt x="0" y="20"/>
                    <a:pt x="7" y="0"/>
                    <a:pt x="29" y="4"/>
                  </a:cubicBezTo>
                  <a:cubicBezTo>
                    <a:pt x="46" y="7"/>
                    <a:pt x="54" y="25"/>
                    <a:pt x="56" y="37"/>
                  </a:cubicBezTo>
                  <a:lnTo>
                    <a:pt x="65" y="100"/>
                  </a:lnTo>
                  <a:close/>
                </a:path>
              </a:pathLst>
            </a:custGeom>
            <a:solidFill>
              <a:srgbClr val="D9A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38"/>
            <p:cNvSpPr>
              <a:spLocks/>
            </p:cNvSpPr>
            <p:nvPr/>
          </p:nvSpPr>
          <p:spPr bwMode="auto">
            <a:xfrm>
              <a:off x="2051" y="2651"/>
              <a:ext cx="46" cy="84"/>
            </a:xfrm>
            <a:custGeom>
              <a:avLst/>
              <a:gdLst>
                <a:gd name="T0" fmla="*/ 2 w 67"/>
                <a:gd name="T1" fmla="*/ 100 h 123"/>
                <a:gd name="T2" fmla="*/ 21 w 67"/>
                <a:gd name="T3" fmla="*/ 121 h 123"/>
                <a:gd name="T4" fmla="*/ 66 w 67"/>
                <a:gd name="T5" fmla="*/ 45 h 123"/>
                <a:gd name="T6" fmla="*/ 38 w 67"/>
                <a:gd name="T7" fmla="*/ 4 h 123"/>
                <a:gd name="T8" fmla="*/ 11 w 67"/>
                <a:gd name="T9" fmla="*/ 37 h 123"/>
                <a:gd name="T10" fmla="*/ 2 w 67"/>
                <a:gd name="T11" fmla="*/ 100 h 123"/>
              </a:gdLst>
              <a:ahLst/>
              <a:cxnLst>
                <a:cxn ang="0">
                  <a:pos x="T0" y="T1"/>
                </a:cxn>
                <a:cxn ang="0">
                  <a:pos x="T2" y="T3"/>
                </a:cxn>
                <a:cxn ang="0">
                  <a:pos x="T4" y="T5"/>
                </a:cxn>
                <a:cxn ang="0">
                  <a:pos x="T6" y="T7"/>
                </a:cxn>
                <a:cxn ang="0">
                  <a:pos x="T8" y="T9"/>
                </a:cxn>
                <a:cxn ang="0">
                  <a:pos x="T10" y="T11"/>
                </a:cxn>
              </a:cxnLst>
              <a:rect l="0" t="0" r="r" b="b"/>
              <a:pathLst>
                <a:path w="67" h="123">
                  <a:moveTo>
                    <a:pt x="2" y="100"/>
                  </a:moveTo>
                  <a:cubicBezTo>
                    <a:pt x="0" y="113"/>
                    <a:pt x="13" y="121"/>
                    <a:pt x="21" y="121"/>
                  </a:cubicBezTo>
                  <a:cubicBezTo>
                    <a:pt x="37" y="123"/>
                    <a:pt x="64" y="87"/>
                    <a:pt x="66" y="45"/>
                  </a:cubicBezTo>
                  <a:cubicBezTo>
                    <a:pt x="67" y="20"/>
                    <a:pt x="60" y="0"/>
                    <a:pt x="38" y="4"/>
                  </a:cubicBezTo>
                  <a:cubicBezTo>
                    <a:pt x="21" y="7"/>
                    <a:pt x="13" y="25"/>
                    <a:pt x="11" y="37"/>
                  </a:cubicBezTo>
                  <a:lnTo>
                    <a:pt x="2" y="100"/>
                  </a:lnTo>
                  <a:close/>
                </a:path>
              </a:pathLst>
            </a:custGeom>
            <a:solidFill>
              <a:srgbClr val="D9A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39"/>
            <p:cNvSpPr>
              <a:spLocks/>
            </p:cNvSpPr>
            <p:nvPr/>
          </p:nvSpPr>
          <p:spPr bwMode="auto">
            <a:xfrm>
              <a:off x="1789" y="2455"/>
              <a:ext cx="300" cy="230"/>
            </a:xfrm>
            <a:custGeom>
              <a:avLst/>
              <a:gdLst>
                <a:gd name="T0" fmla="*/ 387 w 441"/>
                <a:gd name="T1" fmla="*/ 58 h 338"/>
                <a:gd name="T2" fmla="*/ 252 w 441"/>
                <a:gd name="T3" fmla="*/ 10 h 338"/>
                <a:gd name="T4" fmla="*/ 155 w 441"/>
                <a:gd name="T5" fmla="*/ 39 h 338"/>
                <a:gd name="T6" fmla="*/ 41 w 441"/>
                <a:gd name="T7" fmla="*/ 73 h 338"/>
                <a:gd name="T8" fmla="*/ 31 w 441"/>
                <a:gd name="T9" fmla="*/ 292 h 338"/>
                <a:gd name="T10" fmla="*/ 62 w 441"/>
                <a:gd name="T11" fmla="*/ 338 h 338"/>
                <a:gd name="T12" fmla="*/ 106 w 441"/>
                <a:gd name="T13" fmla="*/ 162 h 338"/>
                <a:gd name="T14" fmla="*/ 227 w 441"/>
                <a:gd name="T15" fmla="*/ 186 h 338"/>
                <a:gd name="T16" fmla="*/ 348 w 441"/>
                <a:gd name="T17" fmla="*/ 158 h 338"/>
                <a:gd name="T18" fmla="*/ 396 w 441"/>
                <a:gd name="T19" fmla="*/ 325 h 338"/>
                <a:gd name="T20" fmla="*/ 413 w 441"/>
                <a:gd name="T21" fmla="*/ 299 h 338"/>
                <a:gd name="T22" fmla="*/ 430 w 441"/>
                <a:gd name="T23" fmla="*/ 239 h 338"/>
                <a:gd name="T24" fmla="*/ 387 w 441"/>
                <a:gd name="T25" fmla="*/ 5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1" h="338">
                  <a:moveTo>
                    <a:pt x="387" y="58"/>
                  </a:moveTo>
                  <a:cubicBezTo>
                    <a:pt x="373" y="45"/>
                    <a:pt x="334" y="0"/>
                    <a:pt x="252" y="10"/>
                  </a:cubicBezTo>
                  <a:cubicBezTo>
                    <a:pt x="233" y="13"/>
                    <a:pt x="175" y="38"/>
                    <a:pt x="155" y="39"/>
                  </a:cubicBezTo>
                  <a:cubicBezTo>
                    <a:pt x="109" y="40"/>
                    <a:pt x="65" y="35"/>
                    <a:pt x="41" y="73"/>
                  </a:cubicBezTo>
                  <a:cubicBezTo>
                    <a:pt x="4" y="126"/>
                    <a:pt x="0" y="232"/>
                    <a:pt x="31" y="292"/>
                  </a:cubicBezTo>
                  <a:cubicBezTo>
                    <a:pt x="35" y="300"/>
                    <a:pt x="48" y="292"/>
                    <a:pt x="62" y="338"/>
                  </a:cubicBezTo>
                  <a:cubicBezTo>
                    <a:pt x="59" y="292"/>
                    <a:pt x="58" y="173"/>
                    <a:pt x="106" y="162"/>
                  </a:cubicBezTo>
                  <a:cubicBezTo>
                    <a:pt x="153" y="151"/>
                    <a:pt x="152" y="189"/>
                    <a:pt x="227" y="186"/>
                  </a:cubicBezTo>
                  <a:cubicBezTo>
                    <a:pt x="290" y="184"/>
                    <a:pt x="316" y="146"/>
                    <a:pt x="348" y="158"/>
                  </a:cubicBezTo>
                  <a:cubicBezTo>
                    <a:pt x="387" y="174"/>
                    <a:pt x="397" y="254"/>
                    <a:pt x="396" y="325"/>
                  </a:cubicBezTo>
                  <a:cubicBezTo>
                    <a:pt x="399" y="313"/>
                    <a:pt x="404" y="306"/>
                    <a:pt x="413" y="299"/>
                  </a:cubicBezTo>
                  <a:cubicBezTo>
                    <a:pt x="424" y="290"/>
                    <a:pt x="427" y="262"/>
                    <a:pt x="430" y="239"/>
                  </a:cubicBezTo>
                  <a:cubicBezTo>
                    <a:pt x="441" y="178"/>
                    <a:pt x="434" y="102"/>
                    <a:pt x="387" y="58"/>
                  </a:cubicBezTo>
                  <a:close/>
                </a:path>
              </a:pathLst>
            </a:custGeom>
            <a:solidFill>
              <a:srgbClr val="4D2C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Freeform 40"/>
            <p:cNvSpPr>
              <a:spLocks/>
            </p:cNvSpPr>
            <p:nvPr/>
          </p:nvSpPr>
          <p:spPr bwMode="auto">
            <a:xfrm>
              <a:off x="1926" y="2875"/>
              <a:ext cx="35" cy="42"/>
            </a:xfrm>
            <a:custGeom>
              <a:avLst/>
              <a:gdLst>
                <a:gd name="T0" fmla="*/ 45 w 52"/>
                <a:gd name="T1" fmla="*/ 16 h 62"/>
                <a:gd name="T2" fmla="*/ 45 w 52"/>
                <a:gd name="T3" fmla="*/ 46 h 62"/>
                <a:gd name="T4" fmla="*/ 38 w 52"/>
                <a:gd name="T5" fmla="*/ 54 h 62"/>
                <a:gd name="T6" fmla="*/ 14 w 52"/>
                <a:gd name="T7" fmla="*/ 54 h 62"/>
                <a:gd name="T8" fmla="*/ 7 w 52"/>
                <a:gd name="T9" fmla="*/ 46 h 62"/>
                <a:gd name="T10" fmla="*/ 7 w 52"/>
                <a:gd name="T11" fmla="*/ 17 h 62"/>
                <a:gd name="T12" fmla="*/ 14 w 52"/>
                <a:gd name="T13" fmla="*/ 8 h 62"/>
                <a:gd name="T14" fmla="*/ 38 w 52"/>
                <a:gd name="T15" fmla="*/ 8 h 62"/>
                <a:gd name="T16" fmla="*/ 45 w 52"/>
                <a:gd name="T17"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2">
                  <a:moveTo>
                    <a:pt x="45" y="16"/>
                  </a:moveTo>
                  <a:cubicBezTo>
                    <a:pt x="52" y="24"/>
                    <a:pt x="52" y="38"/>
                    <a:pt x="45" y="46"/>
                  </a:cubicBezTo>
                  <a:cubicBezTo>
                    <a:pt x="38" y="54"/>
                    <a:pt x="38" y="54"/>
                    <a:pt x="38" y="54"/>
                  </a:cubicBezTo>
                  <a:cubicBezTo>
                    <a:pt x="31" y="62"/>
                    <a:pt x="20" y="62"/>
                    <a:pt x="14" y="54"/>
                  </a:cubicBezTo>
                  <a:cubicBezTo>
                    <a:pt x="7" y="46"/>
                    <a:pt x="7" y="46"/>
                    <a:pt x="7" y="46"/>
                  </a:cubicBezTo>
                  <a:cubicBezTo>
                    <a:pt x="0" y="38"/>
                    <a:pt x="0" y="25"/>
                    <a:pt x="7" y="17"/>
                  </a:cubicBezTo>
                  <a:cubicBezTo>
                    <a:pt x="14" y="8"/>
                    <a:pt x="14" y="8"/>
                    <a:pt x="14" y="8"/>
                  </a:cubicBezTo>
                  <a:cubicBezTo>
                    <a:pt x="21" y="0"/>
                    <a:pt x="32" y="0"/>
                    <a:pt x="38" y="8"/>
                  </a:cubicBezTo>
                  <a:lnTo>
                    <a:pt x="45" y="16"/>
                  </a:lnTo>
                  <a:close/>
                </a:path>
              </a:pathLst>
            </a:custGeom>
            <a:solidFill>
              <a:srgbClr val="0A4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41"/>
            <p:cNvSpPr>
              <a:spLocks/>
            </p:cNvSpPr>
            <p:nvPr/>
          </p:nvSpPr>
          <p:spPr bwMode="auto">
            <a:xfrm>
              <a:off x="1870" y="2843"/>
              <a:ext cx="74" cy="67"/>
            </a:xfrm>
            <a:custGeom>
              <a:avLst/>
              <a:gdLst>
                <a:gd name="T0" fmla="*/ 58 w 74"/>
                <a:gd name="T1" fmla="*/ 67 h 67"/>
                <a:gd name="T2" fmla="*/ 0 w 74"/>
                <a:gd name="T3" fmla="*/ 26 h 67"/>
                <a:gd name="T4" fmla="*/ 16 w 74"/>
                <a:gd name="T5" fmla="*/ 0 h 67"/>
                <a:gd name="T6" fmla="*/ 74 w 74"/>
                <a:gd name="T7" fmla="*/ 33 h 67"/>
                <a:gd name="T8" fmla="*/ 58 w 74"/>
                <a:gd name="T9" fmla="*/ 67 h 67"/>
              </a:gdLst>
              <a:ahLst/>
              <a:cxnLst>
                <a:cxn ang="0">
                  <a:pos x="T0" y="T1"/>
                </a:cxn>
                <a:cxn ang="0">
                  <a:pos x="T2" y="T3"/>
                </a:cxn>
                <a:cxn ang="0">
                  <a:pos x="T4" y="T5"/>
                </a:cxn>
                <a:cxn ang="0">
                  <a:pos x="T6" y="T7"/>
                </a:cxn>
                <a:cxn ang="0">
                  <a:pos x="T8" y="T9"/>
                </a:cxn>
              </a:cxnLst>
              <a:rect l="0" t="0" r="r" b="b"/>
              <a:pathLst>
                <a:path w="74" h="67">
                  <a:moveTo>
                    <a:pt x="58" y="67"/>
                  </a:moveTo>
                  <a:lnTo>
                    <a:pt x="0" y="26"/>
                  </a:lnTo>
                  <a:lnTo>
                    <a:pt x="16" y="0"/>
                  </a:lnTo>
                  <a:lnTo>
                    <a:pt x="74" y="33"/>
                  </a:lnTo>
                  <a:lnTo>
                    <a:pt x="58"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42"/>
            <p:cNvSpPr>
              <a:spLocks/>
            </p:cNvSpPr>
            <p:nvPr/>
          </p:nvSpPr>
          <p:spPr bwMode="auto">
            <a:xfrm>
              <a:off x="1943" y="2843"/>
              <a:ext cx="73" cy="67"/>
            </a:xfrm>
            <a:custGeom>
              <a:avLst/>
              <a:gdLst>
                <a:gd name="T0" fmla="*/ 15 w 73"/>
                <a:gd name="T1" fmla="*/ 67 h 67"/>
                <a:gd name="T2" fmla="*/ 73 w 73"/>
                <a:gd name="T3" fmla="*/ 26 h 67"/>
                <a:gd name="T4" fmla="*/ 58 w 73"/>
                <a:gd name="T5" fmla="*/ 0 h 67"/>
                <a:gd name="T6" fmla="*/ 0 w 73"/>
                <a:gd name="T7" fmla="*/ 33 h 67"/>
                <a:gd name="T8" fmla="*/ 15 w 73"/>
                <a:gd name="T9" fmla="*/ 67 h 67"/>
              </a:gdLst>
              <a:ahLst/>
              <a:cxnLst>
                <a:cxn ang="0">
                  <a:pos x="T0" y="T1"/>
                </a:cxn>
                <a:cxn ang="0">
                  <a:pos x="T2" y="T3"/>
                </a:cxn>
                <a:cxn ang="0">
                  <a:pos x="T4" y="T5"/>
                </a:cxn>
                <a:cxn ang="0">
                  <a:pos x="T6" y="T7"/>
                </a:cxn>
                <a:cxn ang="0">
                  <a:pos x="T8" y="T9"/>
                </a:cxn>
              </a:cxnLst>
              <a:rect l="0" t="0" r="r" b="b"/>
              <a:pathLst>
                <a:path w="73" h="67">
                  <a:moveTo>
                    <a:pt x="15" y="67"/>
                  </a:moveTo>
                  <a:lnTo>
                    <a:pt x="73" y="26"/>
                  </a:lnTo>
                  <a:lnTo>
                    <a:pt x="58" y="0"/>
                  </a:lnTo>
                  <a:lnTo>
                    <a:pt x="0" y="33"/>
                  </a:lnTo>
                  <a:lnTo>
                    <a:pt x="15"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43"/>
            <p:cNvSpPr>
              <a:spLocks/>
            </p:cNvSpPr>
            <p:nvPr/>
          </p:nvSpPr>
          <p:spPr bwMode="auto">
            <a:xfrm>
              <a:off x="1903" y="2907"/>
              <a:ext cx="82" cy="285"/>
            </a:xfrm>
            <a:custGeom>
              <a:avLst/>
              <a:gdLst>
                <a:gd name="T0" fmla="*/ 78 w 118"/>
                <a:gd name="T1" fmla="*/ 33 h 481"/>
                <a:gd name="T2" fmla="*/ 107 w 118"/>
                <a:gd name="T3" fmla="*/ 422 h 481"/>
                <a:gd name="T4" fmla="*/ 59 w 118"/>
                <a:gd name="T5" fmla="*/ 481 h 481"/>
                <a:gd name="T6" fmla="*/ 11 w 118"/>
                <a:gd name="T7" fmla="*/ 423 h 481"/>
                <a:gd name="T8" fmla="*/ 40 w 118"/>
                <a:gd name="T9" fmla="*/ 33 h 481"/>
                <a:gd name="T10" fmla="*/ 47 w 118"/>
                <a:gd name="T11" fmla="*/ 16 h 481"/>
                <a:gd name="T12" fmla="*/ 71 w 118"/>
                <a:gd name="T13" fmla="*/ 16 h 481"/>
                <a:gd name="T14" fmla="*/ 78 w 118"/>
                <a:gd name="T15" fmla="*/ 33 h 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481">
                  <a:moveTo>
                    <a:pt x="78" y="33"/>
                  </a:moveTo>
                  <a:cubicBezTo>
                    <a:pt x="98" y="86"/>
                    <a:pt x="118" y="408"/>
                    <a:pt x="107" y="422"/>
                  </a:cubicBezTo>
                  <a:cubicBezTo>
                    <a:pt x="101" y="431"/>
                    <a:pt x="59" y="481"/>
                    <a:pt x="59" y="481"/>
                  </a:cubicBezTo>
                  <a:cubicBezTo>
                    <a:pt x="59" y="481"/>
                    <a:pt x="17" y="432"/>
                    <a:pt x="11" y="423"/>
                  </a:cubicBezTo>
                  <a:cubicBezTo>
                    <a:pt x="0" y="409"/>
                    <a:pt x="21" y="88"/>
                    <a:pt x="40" y="33"/>
                  </a:cubicBezTo>
                  <a:cubicBezTo>
                    <a:pt x="47" y="16"/>
                    <a:pt x="47" y="16"/>
                    <a:pt x="47" y="16"/>
                  </a:cubicBezTo>
                  <a:cubicBezTo>
                    <a:pt x="54" y="0"/>
                    <a:pt x="65" y="0"/>
                    <a:pt x="71" y="16"/>
                  </a:cubicBezTo>
                  <a:lnTo>
                    <a:pt x="78" y="33"/>
                  </a:lnTo>
                  <a:close/>
                </a:path>
              </a:pathLst>
            </a:custGeom>
            <a:solidFill>
              <a:srgbClr val="0A4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p:cNvGrpSpPr/>
          <p:nvPr/>
        </p:nvGrpSpPr>
        <p:grpSpPr>
          <a:xfrm>
            <a:off x="8852238" y="3933758"/>
            <a:ext cx="1437499" cy="1477011"/>
            <a:chOff x="8538256" y="4199477"/>
            <a:chExt cx="1437499" cy="1477011"/>
          </a:xfrm>
        </p:grpSpPr>
        <p:sp>
          <p:nvSpPr>
            <p:cNvPr id="435" name="Rectangle 434"/>
            <p:cNvSpPr/>
            <p:nvPr/>
          </p:nvSpPr>
          <p:spPr>
            <a:xfrm>
              <a:off x="8801651" y="4199477"/>
              <a:ext cx="1101264" cy="184666"/>
            </a:xfrm>
            <a:prstGeom prst="rect">
              <a:avLst/>
            </a:prstGeom>
          </p:spPr>
          <p:txBody>
            <a:bodyPr wrap="none" lIns="0" tIns="0" rIns="0" bIns="0">
              <a:spAutoFit/>
            </a:bodyPr>
            <a:lstStyle/>
            <a:p>
              <a:r>
                <a:rPr lang="en-US" sz="1200" b="1" dirty="0"/>
                <a:t>Data Scientists</a:t>
              </a:r>
            </a:p>
          </p:txBody>
        </p:sp>
        <p:sp>
          <p:nvSpPr>
            <p:cNvPr id="436" name="Rectangle 435"/>
            <p:cNvSpPr/>
            <p:nvPr/>
          </p:nvSpPr>
          <p:spPr>
            <a:xfrm>
              <a:off x="8801651" y="4522563"/>
              <a:ext cx="615553" cy="184666"/>
            </a:xfrm>
            <a:prstGeom prst="rect">
              <a:avLst/>
            </a:prstGeom>
          </p:spPr>
          <p:txBody>
            <a:bodyPr wrap="none" lIns="0" tIns="0" rIns="0" bIns="0">
              <a:spAutoFit/>
            </a:bodyPr>
            <a:lstStyle/>
            <a:p>
              <a:r>
                <a:rPr lang="en-US" sz="1200" b="1" dirty="0" smtClean="0"/>
                <a:t>BD/SWE</a:t>
              </a:r>
              <a:endParaRPr lang="en-US" sz="1200" b="1" dirty="0"/>
            </a:p>
          </p:txBody>
        </p:sp>
        <p:sp>
          <p:nvSpPr>
            <p:cNvPr id="437" name="Rectangle 436"/>
            <p:cNvSpPr/>
            <p:nvPr/>
          </p:nvSpPr>
          <p:spPr>
            <a:xfrm>
              <a:off x="8801651" y="4845649"/>
              <a:ext cx="1174104" cy="184666"/>
            </a:xfrm>
            <a:prstGeom prst="rect">
              <a:avLst/>
            </a:prstGeom>
          </p:spPr>
          <p:txBody>
            <a:bodyPr wrap="none" lIns="0" tIns="0" rIns="0" bIns="0">
              <a:spAutoFit/>
            </a:bodyPr>
            <a:lstStyle/>
            <a:p>
              <a:r>
                <a:rPr lang="en-US" sz="1200" b="1" dirty="0"/>
                <a:t>D&amp;A Consultant</a:t>
              </a:r>
            </a:p>
          </p:txBody>
        </p:sp>
        <p:sp>
          <p:nvSpPr>
            <p:cNvPr id="438" name="Rectangle 437"/>
            <p:cNvSpPr/>
            <p:nvPr/>
          </p:nvSpPr>
          <p:spPr>
            <a:xfrm>
              <a:off x="8801651" y="5168735"/>
              <a:ext cx="959302" cy="184666"/>
            </a:xfrm>
            <a:prstGeom prst="rect">
              <a:avLst/>
            </a:prstGeom>
          </p:spPr>
          <p:txBody>
            <a:bodyPr wrap="none" lIns="0" tIns="0" rIns="0" bIns="0">
              <a:spAutoFit/>
            </a:bodyPr>
            <a:lstStyle/>
            <a:p>
              <a:r>
                <a:rPr lang="en-US" sz="1200" b="1" dirty="0"/>
                <a:t>D&amp;A Modeler</a:t>
              </a:r>
            </a:p>
          </p:txBody>
        </p:sp>
        <p:sp>
          <p:nvSpPr>
            <p:cNvPr id="439" name="Rectangle 438"/>
            <p:cNvSpPr/>
            <p:nvPr/>
          </p:nvSpPr>
          <p:spPr>
            <a:xfrm>
              <a:off x="8801651" y="5491822"/>
              <a:ext cx="1028230" cy="184666"/>
            </a:xfrm>
            <a:prstGeom prst="rect">
              <a:avLst/>
            </a:prstGeom>
          </p:spPr>
          <p:txBody>
            <a:bodyPr wrap="none" lIns="0" tIns="0" rIns="0" bIns="0">
              <a:spAutoFit/>
            </a:bodyPr>
            <a:lstStyle/>
            <a:p>
              <a:r>
                <a:rPr lang="en-US" sz="1200" b="1" dirty="0"/>
                <a:t>D&amp;A Engineer</a:t>
              </a:r>
            </a:p>
          </p:txBody>
        </p:sp>
        <p:sp>
          <p:nvSpPr>
            <p:cNvPr id="49" name="Rectangle 48"/>
            <p:cNvSpPr/>
            <p:nvPr/>
          </p:nvSpPr>
          <p:spPr>
            <a:xfrm>
              <a:off x="8538257" y="4210039"/>
              <a:ext cx="162829" cy="162829"/>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440" name="Rectangle 439"/>
            <p:cNvSpPr/>
            <p:nvPr/>
          </p:nvSpPr>
          <p:spPr>
            <a:xfrm>
              <a:off x="8538257" y="4522563"/>
              <a:ext cx="162829" cy="16282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441" name="Rectangle 440"/>
            <p:cNvSpPr/>
            <p:nvPr/>
          </p:nvSpPr>
          <p:spPr>
            <a:xfrm>
              <a:off x="8538257" y="4862389"/>
              <a:ext cx="162829" cy="162829"/>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442" name="Rectangle 441"/>
            <p:cNvSpPr/>
            <p:nvPr/>
          </p:nvSpPr>
          <p:spPr>
            <a:xfrm>
              <a:off x="8538256" y="5181595"/>
              <a:ext cx="162829" cy="162829"/>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443" name="Rectangle 442"/>
            <p:cNvSpPr/>
            <p:nvPr/>
          </p:nvSpPr>
          <p:spPr>
            <a:xfrm>
              <a:off x="8538256" y="5503748"/>
              <a:ext cx="162829" cy="162829"/>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grpSp>
        <p:nvGrpSpPr>
          <p:cNvPr id="210" name="Group 209"/>
          <p:cNvGrpSpPr/>
          <p:nvPr/>
        </p:nvGrpSpPr>
        <p:grpSpPr>
          <a:xfrm>
            <a:off x="995364" y="2198960"/>
            <a:ext cx="1334023" cy="635346"/>
            <a:chOff x="1101112" y="1988468"/>
            <a:chExt cx="1334023" cy="635346"/>
          </a:xfrm>
        </p:grpSpPr>
        <p:sp>
          <p:nvSpPr>
            <p:cNvPr id="211" name="Rectangle 210"/>
            <p:cNvSpPr/>
            <p:nvPr/>
          </p:nvSpPr>
          <p:spPr>
            <a:xfrm rot="5400000" flipV="1">
              <a:off x="1101112" y="1988468"/>
              <a:ext cx="635346" cy="635346"/>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212" name="TextBox 211"/>
            <p:cNvSpPr txBox="1"/>
            <p:nvPr/>
          </p:nvSpPr>
          <p:spPr bwMode="gray">
            <a:xfrm>
              <a:off x="1817947" y="2066895"/>
              <a:ext cx="429733" cy="276999"/>
            </a:xfrm>
            <a:prstGeom prst="rect">
              <a:avLst/>
            </a:prstGeom>
            <a:noFill/>
          </p:spPr>
          <p:txBody>
            <a:bodyPr wrap="none" lIns="0" tIns="0" rIns="0" bIns="0" rtlCol="0">
              <a:spAutoFit/>
            </a:bodyPr>
            <a:lstStyle/>
            <a:p>
              <a:r>
                <a:rPr lang="en-US" b="1" spc="-83" dirty="0">
                  <a:solidFill>
                    <a:srgbClr val="00A3A1"/>
                  </a:solidFill>
                  <a:latin typeface="Arial Black" pitchFamily="34" charset="0"/>
                </a:rPr>
                <a:t>154</a:t>
              </a:r>
            </a:p>
          </p:txBody>
        </p:sp>
        <p:sp>
          <p:nvSpPr>
            <p:cNvPr id="213" name="TextBox 212"/>
            <p:cNvSpPr txBox="1"/>
            <p:nvPr/>
          </p:nvSpPr>
          <p:spPr bwMode="gray">
            <a:xfrm>
              <a:off x="1817947" y="2386052"/>
              <a:ext cx="617188" cy="153888"/>
            </a:xfrm>
            <a:prstGeom prst="rect">
              <a:avLst/>
            </a:prstGeom>
            <a:noFill/>
          </p:spPr>
          <p:txBody>
            <a:bodyPr wrap="square" lIns="0" tIns="0" rIns="0" bIns="0" rtlCol="0">
              <a:spAutoFit/>
            </a:bodyPr>
            <a:lstStyle/>
            <a:p>
              <a:r>
                <a:rPr lang="en-US" sz="1000" b="1" dirty="0">
                  <a:solidFill>
                    <a:schemeClr val="bg1"/>
                  </a:solidFill>
                </a:rPr>
                <a:t>Countries</a:t>
              </a:r>
            </a:p>
          </p:txBody>
        </p:sp>
        <p:pic>
          <p:nvPicPr>
            <p:cNvPr id="214" name="Picture 213"/>
            <p:cNvPicPr>
              <a:picLocks noChangeAspect="1"/>
            </p:cNvPicPr>
            <p:nvPr/>
          </p:nvPicPr>
          <p:blipFill>
            <a:blip r:embed="rId3"/>
            <a:stretch>
              <a:fillRect/>
            </a:stretch>
          </p:blipFill>
          <p:spPr>
            <a:xfrm>
              <a:off x="1182887" y="2081274"/>
              <a:ext cx="471795" cy="471795"/>
            </a:xfrm>
            <a:prstGeom prst="rect">
              <a:avLst/>
            </a:prstGeom>
          </p:spPr>
        </p:pic>
      </p:grpSp>
      <p:grpSp>
        <p:nvGrpSpPr>
          <p:cNvPr id="215" name="Group 214"/>
          <p:cNvGrpSpPr/>
          <p:nvPr/>
        </p:nvGrpSpPr>
        <p:grpSpPr>
          <a:xfrm>
            <a:off x="995364" y="2974128"/>
            <a:ext cx="1540583" cy="635346"/>
            <a:chOff x="1101112" y="2816367"/>
            <a:chExt cx="1540583" cy="635346"/>
          </a:xfrm>
        </p:grpSpPr>
        <p:sp>
          <p:nvSpPr>
            <p:cNvPr id="216" name="Rectangle 215"/>
            <p:cNvSpPr/>
            <p:nvPr/>
          </p:nvSpPr>
          <p:spPr>
            <a:xfrm rot="5400000" flipV="1">
              <a:off x="1101112" y="2816367"/>
              <a:ext cx="635346" cy="635346"/>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217" name="TextBox 216"/>
            <p:cNvSpPr txBox="1"/>
            <p:nvPr/>
          </p:nvSpPr>
          <p:spPr bwMode="gray">
            <a:xfrm>
              <a:off x="1817947" y="2875740"/>
              <a:ext cx="808170" cy="276999"/>
            </a:xfrm>
            <a:prstGeom prst="rect">
              <a:avLst/>
            </a:prstGeom>
            <a:noFill/>
          </p:spPr>
          <p:txBody>
            <a:bodyPr wrap="none" lIns="0" tIns="0" rIns="0" bIns="0" rtlCol="0">
              <a:spAutoFit/>
            </a:bodyPr>
            <a:lstStyle/>
            <a:p>
              <a:r>
                <a:rPr lang="en-US" b="1" spc="-83" dirty="0">
                  <a:solidFill>
                    <a:srgbClr val="00A3A1"/>
                  </a:solidFill>
                  <a:latin typeface="Arial Black" pitchFamily="34" charset="0"/>
                </a:rPr>
                <a:t>$26.4B</a:t>
              </a:r>
            </a:p>
          </p:txBody>
        </p:sp>
        <p:sp>
          <p:nvSpPr>
            <p:cNvPr id="218" name="TextBox 217"/>
            <p:cNvSpPr txBox="1"/>
            <p:nvPr/>
          </p:nvSpPr>
          <p:spPr bwMode="gray">
            <a:xfrm>
              <a:off x="1817946" y="3194897"/>
              <a:ext cx="823749" cy="153888"/>
            </a:xfrm>
            <a:prstGeom prst="rect">
              <a:avLst/>
            </a:prstGeom>
            <a:noFill/>
          </p:spPr>
          <p:txBody>
            <a:bodyPr wrap="square" lIns="0" tIns="0" rIns="0" bIns="0" rtlCol="0">
              <a:spAutoFit/>
            </a:bodyPr>
            <a:lstStyle/>
            <a:p>
              <a:r>
                <a:rPr lang="en-US" sz="1000" b="1" dirty="0">
                  <a:solidFill>
                    <a:schemeClr val="bg1"/>
                  </a:solidFill>
                </a:rPr>
                <a:t>In Revenue</a:t>
              </a:r>
            </a:p>
          </p:txBody>
        </p:sp>
        <p:pic>
          <p:nvPicPr>
            <p:cNvPr id="219" name="Picture 218"/>
            <p:cNvPicPr>
              <a:picLocks noChangeAspect="1"/>
            </p:cNvPicPr>
            <p:nvPr/>
          </p:nvPicPr>
          <p:blipFill>
            <a:blip r:embed="rId4"/>
            <a:stretch>
              <a:fillRect/>
            </a:stretch>
          </p:blipFill>
          <p:spPr>
            <a:xfrm>
              <a:off x="1208405" y="2871416"/>
              <a:ext cx="430742" cy="513351"/>
            </a:xfrm>
            <a:prstGeom prst="rect">
              <a:avLst/>
            </a:prstGeom>
          </p:spPr>
        </p:pic>
      </p:grpSp>
      <p:grpSp>
        <p:nvGrpSpPr>
          <p:cNvPr id="220" name="Group 219"/>
          <p:cNvGrpSpPr/>
          <p:nvPr/>
        </p:nvGrpSpPr>
        <p:grpSpPr>
          <a:xfrm>
            <a:off x="3722712" y="2198960"/>
            <a:ext cx="2011416" cy="635346"/>
            <a:chOff x="1102716" y="3552731"/>
            <a:chExt cx="2011416" cy="635346"/>
          </a:xfrm>
        </p:grpSpPr>
        <p:sp>
          <p:nvSpPr>
            <p:cNvPr id="221" name="TextBox 220"/>
            <p:cNvSpPr txBox="1"/>
            <p:nvPr/>
          </p:nvSpPr>
          <p:spPr bwMode="gray">
            <a:xfrm>
              <a:off x="1802314" y="3555757"/>
              <a:ext cx="571375" cy="276999"/>
            </a:xfrm>
            <a:prstGeom prst="rect">
              <a:avLst/>
            </a:prstGeom>
            <a:noFill/>
          </p:spPr>
          <p:txBody>
            <a:bodyPr wrap="none" lIns="0" tIns="0" rIns="0" bIns="0" rtlCol="0">
              <a:spAutoFit/>
            </a:bodyPr>
            <a:lstStyle/>
            <a:p>
              <a:r>
                <a:rPr lang="en-US" b="1" spc="-83" dirty="0">
                  <a:solidFill>
                    <a:srgbClr val="00A3A1"/>
                  </a:solidFill>
                  <a:latin typeface="Arial Black" pitchFamily="34" charset="0"/>
                </a:rPr>
                <a:t>700+</a:t>
              </a:r>
            </a:p>
          </p:txBody>
        </p:sp>
        <p:sp>
          <p:nvSpPr>
            <p:cNvPr id="222" name="TextBox 221"/>
            <p:cNvSpPr txBox="1"/>
            <p:nvPr/>
          </p:nvSpPr>
          <p:spPr bwMode="gray">
            <a:xfrm>
              <a:off x="2429641" y="3620724"/>
              <a:ext cx="432810" cy="153888"/>
            </a:xfrm>
            <a:prstGeom prst="rect">
              <a:avLst/>
            </a:prstGeom>
            <a:noFill/>
          </p:spPr>
          <p:txBody>
            <a:bodyPr wrap="none" lIns="0" tIns="0" rIns="0" bIns="0" rtlCol="0">
              <a:spAutoFit/>
            </a:bodyPr>
            <a:lstStyle/>
            <a:p>
              <a:r>
                <a:rPr lang="en-US" sz="1000" b="1" dirty="0">
                  <a:solidFill>
                    <a:schemeClr val="bg1"/>
                  </a:solidFill>
                </a:rPr>
                <a:t>Offices</a:t>
              </a:r>
            </a:p>
          </p:txBody>
        </p:sp>
        <p:sp>
          <p:nvSpPr>
            <p:cNvPr id="223" name="Rectangle 222"/>
            <p:cNvSpPr/>
            <p:nvPr/>
          </p:nvSpPr>
          <p:spPr>
            <a:xfrm rot="5400000" flipV="1">
              <a:off x="1102716" y="3552731"/>
              <a:ext cx="635346" cy="6353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224" name="TextBox 223"/>
            <p:cNvSpPr txBox="1"/>
            <p:nvPr/>
          </p:nvSpPr>
          <p:spPr bwMode="gray">
            <a:xfrm>
              <a:off x="1817693" y="3899715"/>
              <a:ext cx="428131" cy="276999"/>
            </a:xfrm>
            <a:prstGeom prst="rect">
              <a:avLst/>
            </a:prstGeom>
            <a:noFill/>
          </p:spPr>
          <p:txBody>
            <a:bodyPr wrap="none" lIns="0" tIns="0" rIns="0" bIns="0" rtlCol="0">
              <a:spAutoFit/>
            </a:bodyPr>
            <a:lstStyle/>
            <a:p>
              <a:r>
                <a:rPr lang="en-US" b="1" spc="-83" dirty="0">
                  <a:solidFill>
                    <a:srgbClr val="0091DA"/>
                  </a:solidFill>
                  <a:latin typeface="Arial Black" pitchFamily="34" charset="0"/>
                </a:rPr>
                <a:t>10+</a:t>
              </a:r>
            </a:p>
          </p:txBody>
        </p:sp>
        <p:sp>
          <p:nvSpPr>
            <p:cNvPr id="225" name="TextBox 224"/>
            <p:cNvSpPr txBox="1"/>
            <p:nvPr/>
          </p:nvSpPr>
          <p:spPr bwMode="gray">
            <a:xfrm>
              <a:off x="2325455" y="3977408"/>
              <a:ext cx="788677" cy="153888"/>
            </a:xfrm>
            <a:prstGeom prst="rect">
              <a:avLst/>
            </a:prstGeom>
            <a:noFill/>
          </p:spPr>
          <p:txBody>
            <a:bodyPr wrap="none" lIns="0" tIns="0" rIns="0" bIns="0" rtlCol="0">
              <a:spAutoFit/>
            </a:bodyPr>
            <a:lstStyle/>
            <a:p>
              <a:r>
                <a:rPr lang="en-US" sz="1000" b="1" dirty="0">
                  <a:solidFill>
                    <a:schemeClr val="bg1"/>
                  </a:solidFill>
                </a:rPr>
                <a:t>Major offices</a:t>
              </a:r>
            </a:p>
          </p:txBody>
        </p:sp>
        <p:sp>
          <p:nvSpPr>
            <p:cNvPr id="226" name="Freeform 64"/>
            <p:cNvSpPr>
              <a:spLocks noEditPoints="1"/>
            </p:cNvSpPr>
            <p:nvPr/>
          </p:nvSpPr>
          <p:spPr bwMode="auto">
            <a:xfrm>
              <a:off x="1218564" y="3613841"/>
              <a:ext cx="400446" cy="520578"/>
            </a:xfrm>
            <a:custGeom>
              <a:avLst/>
              <a:gdLst/>
              <a:ahLst/>
              <a:cxnLst>
                <a:cxn ang="0">
                  <a:pos x="246" y="157"/>
                </a:cxn>
                <a:cxn ang="0">
                  <a:pos x="0" y="515"/>
                </a:cxn>
                <a:cxn ang="0">
                  <a:pos x="401" y="515"/>
                </a:cxn>
                <a:cxn ang="0">
                  <a:pos x="121" y="75"/>
                </a:cxn>
                <a:cxn ang="0">
                  <a:pos x="146" y="145"/>
                </a:cxn>
                <a:cxn ang="0">
                  <a:pos x="146" y="178"/>
                </a:cxn>
                <a:cxn ang="0">
                  <a:pos x="121" y="247"/>
                </a:cxn>
                <a:cxn ang="0">
                  <a:pos x="121" y="247"/>
                </a:cxn>
                <a:cxn ang="0">
                  <a:pos x="121" y="354"/>
                </a:cxn>
                <a:cxn ang="0">
                  <a:pos x="146" y="423"/>
                </a:cxn>
                <a:cxn ang="0">
                  <a:pos x="67" y="493"/>
                </a:cxn>
                <a:cxn ang="0">
                  <a:pos x="93" y="423"/>
                </a:cxn>
                <a:cxn ang="0">
                  <a:pos x="93" y="423"/>
                </a:cxn>
                <a:cxn ang="0">
                  <a:pos x="93" y="317"/>
                </a:cxn>
                <a:cxn ang="0">
                  <a:pos x="67" y="247"/>
                </a:cxn>
                <a:cxn ang="0">
                  <a:pos x="67" y="214"/>
                </a:cxn>
                <a:cxn ang="0">
                  <a:pos x="93" y="145"/>
                </a:cxn>
                <a:cxn ang="0">
                  <a:pos x="93" y="145"/>
                </a:cxn>
                <a:cxn ang="0">
                  <a:pos x="93" y="38"/>
                </a:cxn>
                <a:cxn ang="0">
                  <a:pos x="113" y="454"/>
                </a:cxn>
                <a:cxn ang="0">
                  <a:pos x="174" y="493"/>
                </a:cxn>
                <a:cxn ang="0">
                  <a:pos x="200" y="423"/>
                </a:cxn>
                <a:cxn ang="0">
                  <a:pos x="200" y="423"/>
                </a:cxn>
                <a:cxn ang="0">
                  <a:pos x="200" y="317"/>
                </a:cxn>
                <a:cxn ang="0">
                  <a:pos x="174" y="247"/>
                </a:cxn>
                <a:cxn ang="0">
                  <a:pos x="174" y="214"/>
                </a:cxn>
                <a:cxn ang="0">
                  <a:pos x="200" y="145"/>
                </a:cxn>
                <a:cxn ang="0">
                  <a:pos x="200" y="145"/>
                </a:cxn>
                <a:cxn ang="0">
                  <a:pos x="200" y="38"/>
                </a:cxn>
                <a:cxn ang="0">
                  <a:pos x="250" y="456"/>
                </a:cxn>
                <a:cxn ang="0">
                  <a:pos x="250" y="430"/>
                </a:cxn>
                <a:cxn ang="0">
                  <a:pos x="272" y="367"/>
                </a:cxn>
                <a:cxn ang="0">
                  <a:pos x="272" y="367"/>
                </a:cxn>
                <a:cxn ang="0">
                  <a:pos x="272" y="267"/>
                </a:cxn>
                <a:cxn ang="0">
                  <a:pos x="250" y="204"/>
                </a:cxn>
                <a:cxn ang="0">
                  <a:pos x="295" y="493"/>
                </a:cxn>
                <a:cxn ang="0">
                  <a:pos x="317" y="430"/>
                </a:cxn>
                <a:cxn ang="0">
                  <a:pos x="317" y="430"/>
                </a:cxn>
                <a:cxn ang="0">
                  <a:pos x="317" y="330"/>
                </a:cxn>
                <a:cxn ang="0">
                  <a:pos x="295" y="267"/>
                </a:cxn>
                <a:cxn ang="0">
                  <a:pos x="295" y="241"/>
                </a:cxn>
                <a:cxn ang="0">
                  <a:pos x="362" y="493"/>
                </a:cxn>
                <a:cxn ang="0">
                  <a:pos x="362" y="493"/>
                </a:cxn>
                <a:cxn ang="0">
                  <a:pos x="362" y="393"/>
                </a:cxn>
                <a:cxn ang="0">
                  <a:pos x="340" y="330"/>
                </a:cxn>
                <a:cxn ang="0">
                  <a:pos x="340" y="304"/>
                </a:cxn>
                <a:cxn ang="0">
                  <a:pos x="362" y="241"/>
                </a:cxn>
                <a:cxn ang="0">
                  <a:pos x="362" y="241"/>
                </a:cxn>
              </a:cxnLst>
              <a:rect l="0" t="0" r="r" b="b"/>
              <a:pathLst>
                <a:path w="419" h="545">
                  <a:moveTo>
                    <a:pt x="401" y="515"/>
                  </a:moveTo>
                  <a:cubicBezTo>
                    <a:pt x="401" y="124"/>
                    <a:pt x="401" y="124"/>
                    <a:pt x="401" y="124"/>
                  </a:cubicBezTo>
                  <a:cubicBezTo>
                    <a:pt x="401" y="121"/>
                    <a:pt x="399" y="119"/>
                    <a:pt x="396" y="120"/>
                  </a:cubicBezTo>
                  <a:cubicBezTo>
                    <a:pt x="246" y="157"/>
                    <a:pt x="246" y="157"/>
                    <a:pt x="246" y="157"/>
                  </a:cubicBezTo>
                  <a:cubicBezTo>
                    <a:pt x="246" y="0"/>
                    <a:pt x="246" y="0"/>
                    <a:pt x="246" y="0"/>
                  </a:cubicBezTo>
                  <a:cubicBezTo>
                    <a:pt x="21" y="0"/>
                    <a:pt x="21" y="0"/>
                    <a:pt x="21" y="0"/>
                  </a:cubicBezTo>
                  <a:cubicBezTo>
                    <a:pt x="21" y="515"/>
                    <a:pt x="21" y="515"/>
                    <a:pt x="21" y="515"/>
                  </a:cubicBezTo>
                  <a:cubicBezTo>
                    <a:pt x="0" y="515"/>
                    <a:pt x="0" y="515"/>
                    <a:pt x="0" y="515"/>
                  </a:cubicBezTo>
                  <a:cubicBezTo>
                    <a:pt x="0" y="545"/>
                    <a:pt x="0" y="545"/>
                    <a:pt x="0" y="545"/>
                  </a:cubicBezTo>
                  <a:cubicBezTo>
                    <a:pt x="419" y="545"/>
                    <a:pt x="419" y="545"/>
                    <a:pt x="419" y="545"/>
                  </a:cubicBezTo>
                  <a:cubicBezTo>
                    <a:pt x="419" y="515"/>
                    <a:pt x="419" y="515"/>
                    <a:pt x="419" y="515"/>
                  </a:cubicBezTo>
                  <a:lnTo>
                    <a:pt x="401" y="515"/>
                  </a:lnTo>
                  <a:close/>
                  <a:moveTo>
                    <a:pt x="121" y="38"/>
                  </a:moveTo>
                  <a:cubicBezTo>
                    <a:pt x="146" y="38"/>
                    <a:pt x="146" y="38"/>
                    <a:pt x="146" y="38"/>
                  </a:cubicBezTo>
                  <a:cubicBezTo>
                    <a:pt x="146" y="75"/>
                    <a:pt x="146" y="75"/>
                    <a:pt x="146" y="75"/>
                  </a:cubicBezTo>
                  <a:cubicBezTo>
                    <a:pt x="121" y="75"/>
                    <a:pt x="121" y="75"/>
                    <a:pt x="121" y="75"/>
                  </a:cubicBezTo>
                  <a:lnTo>
                    <a:pt x="121" y="38"/>
                  </a:lnTo>
                  <a:close/>
                  <a:moveTo>
                    <a:pt x="121" y="108"/>
                  </a:moveTo>
                  <a:cubicBezTo>
                    <a:pt x="146" y="108"/>
                    <a:pt x="146" y="108"/>
                    <a:pt x="146" y="108"/>
                  </a:cubicBezTo>
                  <a:cubicBezTo>
                    <a:pt x="146" y="145"/>
                    <a:pt x="146" y="145"/>
                    <a:pt x="146" y="145"/>
                  </a:cubicBezTo>
                  <a:cubicBezTo>
                    <a:pt x="121" y="145"/>
                    <a:pt x="121" y="145"/>
                    <a:pt x="121" y="145"/>
                  </a:cubicBezTo>
                  <a:lnTo>
                    <a:pt x="121" y="108"/>
                  </a:lnTo>
                  <a:close/>
                  <a:moveTo>
                    <a:pt x="121" y="178"/>
                  </a:moveTo>
                  <a:cubicBezTo>
                    <a:pt x="146" y="178"/>
                    <a:pt x="146" y="178"/>
                    <a:pt x="146" y="178"/>
                  </a:cubicBezTo>
                  <a:cubicBezTo>
                    <a:pt x="146" y="214"/>
                    <a:pt x="146" y="214"/>
                    <a:pt x="146" y="214"/>
                  </a:cubicBezTo>
                  <a:cubicBezTo>
                    <a:pt x="121" y="214"/>
                    <a:pt x="121" y="214"/>
                    <a:pt x="121" y="214"/>
                  </a:cubicBezTo>
                  <a:lnTo>
                    <a:pt x="121" y="178"/>
                  </a:lnTo>
                  <a:close/>
                  <a:moveTo>
                    <a:pt x="121" y="247"/>
                  </a:moveTo>
                  <a:cubicBezTo>
                    <a:pt x="146" y="247"/>
                    <a:pt x="146" y="247"/>
                    <a:pt x="146" y="247"/>
                  </a:cubicBezTo>
                  <a:cubicBezTo>
                    <a:pt x="146" y="284"/>
                    <a:pt x="146" y="284"/>
                    <a:pt x="146" y="284"/>
                  </a:cubicBezTo>
                  <a:cubicBezTo>
                    <a:pt x="121" y="284"/>
                    <a:pt x="121" y="284"/>
                    <a:pt x="121" y="284"/>
                  </a:cubicBezTo>
                  <a:lnTo>
                    <a:pt x="121" y="247"/>
                  </a:lnTo>
                  <a:close/>
                  <a:moveTo>
                    <a:pt x="121" y="317"/>
                  </a:moveTo>
                  <a:cubicBezTo>
                    <a:pt x="146" y="317"/>
                    <a:pt x="146" y="317"/>
                    <a:pt x="146" y="317"/>
                  </a:cubicBezTo>
                  <a:cubicBezTo>
                    <a:pt x="146" y="354"/>
                    <a:pt x="146" y="354"/>
                    <a:pt x="146" y="354"/>
                  </a:cubicBezTo>
                  <a:cubicBezTo>
                    <a:pt x="121" y="354"/>
                    <a:pt x="121" y="354"/>
                    <a:pt x="121" y="354"/>
                  </a:cubicBezTo>
                  <a:lnTo>
                    <a:pt x="121" y="317"/>
                  </a:lnTo>
                  <a:close/>
                  <a:moveTo>
                    <a:pt x="121" y="387"/>
                  </a:moveTo>
                  <a:cubicBezTo>
                    <a:pt x="146" y="387"/>
                    <a:pt x="146" y="387"/>
                    <a:pt x="146" y="387"/>
                  </a:cubicBezTo>
                  <a:cubicBezTo>
                    <a:pt x="146" y="423"/>
                    <a:pt x="146" y="423"/>
                    <a:pt x="146" y="423"/>
                  </a:cubicBezTo>
                  <a:cubicBezTo>
                    <a:pt x="121" y="423"/>
                    <a:pt x="121" y="423"/>
                    <a:pt x="121" y="423"/>
                  </a:cubicBezTo>
                  <a:lnTo>
                    <a:pt x="121" y="387"/>
                  </a:lnTo>
                  <a:close/>
                  <a:moveTo>
                    <a:pt x="93" y="493"/>
                  </a:moveTo>
                  <a:cubicBezTo>
                    <a:pt x="67" y="493"/>
                    <a:pt x="67" y="493"/>
                    <a:pt x="67" y="493"/>
                  </a:cubicBezTo>
                  <a:cubicBezTo>
                    <a:pt x="67" y="456"/>
                    <a:pt x="67" y="456"/>
                    <a:pt x="67" y="456"/>
                  </a:cubicBezTo>
                  <a:cubicBezTo>
                    <a:pt x="93" y="456"/>
                    <a:pt x="93" y="456"/>
                    <a:pt x="93" y="456"/>
                  </a:cubicBezTo>
                  <a:lnTo>
                    <a:pt x="93" y="493"/>
                  </a:lnTo>
                  <a:close/>
                  <a:moveTo>
                    <a:pt x="93" y="423"/>
                  </a:moveTo>
                  <a:cubicBezTo>
                    <a:pt x="67" y="423"/>
                    <a:pt x="67" y="423"/>
                    <a:pt x="67" y="423"/>
                  </a:cubicBezTo>
                  <a:cubicBezTo>
                    <a:pt x="67" y="387"/>
                    <a:pt x="67" y="387"/>
                    <a:pt x="67" y="387"/>
                  </a:cubicBezTo>
                  <a:cubicBezTo>
                    <a:pt x="93" y="387"/>
                    <a:pt x="93" y="387"/>
                    <a:pt x="93" y="387"/>
                  </a:cubicBezTo>
                  <a:lnTo>
                    <a:pt x="93" y="423"/>
                  </a:lnTo>
                  <a:close/>
                  <a:moveTo>
                    <a:pt x="93" y="354"/>
                  </a:moveTo>
                  <a:cubicBezTo>
                    <a:pt x="67" y="354"/>
                    <a:pt x="67" y="354"/>
                    <a:pt x="67" y="354"/>
                  </a:cubicBezTo>
                  <a:cubicBezTo>
                    <a:pt x="67" y="317"/>
                    <a:pt x="67" y="317"/>
                    <a:pt x="67" y="317"/>
                  </a:cubicBezTo>
                  <a:cubicBezTo>
                    <a:pt x="93" y="317"/>
                    <a:pt x="93" y="317"/>
                    <a:pt x="93" y="317"/>
                  </a:cubicBezTo>
                  <a:lnTo>
                    <a:pt x="93" y="354"/>
                  </a:lnTo>
                  <a:close/>
                  <a:moveTo>
                    <a:pt x="93" y="284"/>
                  </a:moveTo>
                  <a:cubicBezTo>
                    <a:pt x="67" y="284"/>
                    <a:pt x="67" y="284"/>
                    <a:pt x="67" y="284"/>
                  </a:cubicBezTo>
                  <a:cubicBezTo>
                    <a:pt x="67" y="247"/>
                    <a:pt x="67" y="247"/>
                    <a:pt x="67" y="247"/>
                  </a:cubicBezTo>
                  <a:cubicBezTo>
                    <a:pt x="93" y="247"/>
                    <a:pt x="93" y="247"/>
                    <a:pt x="93" y="247"/>
                  </a:cubicBezTo>
                  <a:lnTo>
                    <a:pt x="93" y="284"/>
                  </a:lnTo>
                  <a:close/>
                  <a:moveTo>
                    <a:pt x="93" y="214"/>
                  </a:moveTo>
                  <a:cubicBezTo>
                    <a:pt x="67" y="214"/>
                    <a:pt x="67" y="214"/>
                    <a:pt x="67" y="214"/>
                  </a:cubicBezTo>
                  <a:cubicBezTo>
                    <a:pt x="67" y="178"/>
                    <a:pt x="67" y="178"/>
                    <a:pt x="67" y="178"/>
                  </a:cubicBezTo>
                  <a:cubicBezTo>
                    <a:pt x="93" y="178"/>
                    <a:pt x="93" y="178"/>
                    <a:pt x="93" y="178"/>
                  </a:cubicBezTo>
                  <a:lnTo>
                    <a:pt x="93" y="214"/>
                  </a:lnTo>
                  <a:close/>
                  <a:moveTo>
                    <a:pt x="93" y="145"/>
                  </a:moveTo>
                  <a:cubicBezTo>
                    <a:pt x="67" y="145"/>
                    <a:pt x="67" y="145"/>
                    <a:pt x="67" y="145"/>
                  </a:cubicBezTo>
                  <a:cubicBezTo>
                    <a:pt x="67" y="108"/>
                    <a:pt x="67" y="108"/>
                    <a:pt x="67" y="108"/>
                  </a:cubicBezTo>
                  <a:cubicBezTo>
                    <a:pt x="93" y="108"/>
                    <a:pt x="93" y="108"/>
                    <a:pt x="93" y="108"/>
                  </a:cubicBezTo>
                  <a:lnTo>
                    <a:pt x="93" y="145"/>
                  </a:lnTo>
                  <a:close/>
                  <a:moveTo>
                    <a:pt x="93" y="75"/>
                  </a:moveTo>
                  <a:cubicBezTo>
                    <a:pt x="67" y="75"/>
                    <a:pt x="67" y="75"/>
                    <a:pt x="67" y="75"/>
                  </a:cubicBezTo>
                  <a:cubicBezTo>
                    <a:pt x="67" y="38"/>
                    <a:pt x="67" y="38"/>
                    <a:pt x="67" y="38"/>
                  </a:cubicBezTo>
                  <a:cubicBezTo>
                    <a:pt x="93" y="38"/>
                    <a:pt x="93" y="38"/>
                    <a:pt x="93" y="38"/>
                  </a:cubicBezTo>
                  <a:lnTo>
                    <a:pt x="93" y="75"/>
                  </a:lnTo>
                  <a:close/>
                  <a:moveTo>
                    <a:pt x="154" y="529"/>
                  </a:moveTo>
                  <a:cubicBezTo>
                    <a:pt x="113" y="529"/>
                    <a:pt x="113" y="529"/>
                    <a:pt x="113" y="529"/>
                  </a:cubicBezTo>
                  <a:cubicBezTo>
                    <a:pt x="113" y="454"/>
                    <a:pt x="113" y="454"/>
                    <a:pt x="113" y="454"/>
                  </a:cubicBezTo>
                  <a:cubicBezTo>
                    <a:pt x="154" y="454"/>
                    <a:pt x="154" y="454"/>
                    <a:pt x="154" y="454"/>
                  </a:cubicBezTo>
                  <a:lnTo>
                    <a:pt x="154" y="529"/>
                  </a:lnTo>
                  <a:close/>
                  <a:moveTo>
                    <a:pt x="200" y="493"/>
                  </a:moveTo>
                  <a:cubicBezTo>
                    <a:pt x="174" y="493"/>
                    <a:pt x="174" y="493"/>
                    <a:pt x="174" y="493"/>
                  </a:cubicBezTo>
                  <a:cubicBezTo>
                    <a:pt x="174" y="456"/>
                    <a:pt x="174" y="456"/>
                    <a:pt x="174" y="456"/>
                  </a:cubicBezTo>
                  <a:cubicBezTo>
                    <a:pt x="200" y="456"/>
                    <a:pt x="200" y="456"/>
                    <a:pt x="200" y="456"/>
                  </a:cubicBezTo>
                  <a:lnTo>
                    <a:pt x="200" y="493"/>
                  </a:lnTo>
                  <a:close/>
                  <a:moveTo>
                    <a:pt x="200" y="423"/>
                  </a:moveTo>
                  <a:cubicBezTo>
                    <a:pt x="174" y="423"/>
                    <a:pt x="174" y="423"/>
                    <a:pt x="174" y="423"/>
                  </a:cubicBezTo>
                  <a:cubicBezTo>
                    <a:pt x="174" y="387"/>
                    <a:pt x="174" y="387"/>
                    <a:pt x="174" y="387"/>
                  </a:cubicBezTo>
                  <a:cubicBezTo>
                    <a:pt x="200" y="387"/>
                    <a:pt x="200" y="387"/>
                    <a:pt x="200" y="387"/>
                  </a:cubicBezTo>
                  <a:lnTo>
                    <a:pt x="200" y="423"/>
                  </a:lnTo>
                  <a:close/>
                  <a:moveTo>
                    <a:pt x="200" y="354"/>
                  </a:moveTo>
                  <a:cubicBezTo>
                    <a:pt x="174" y="354"/>
                    <a:pt x="174" y="354"/>
                    <a:pt x="174" y="354"/>
                  </a:cubicBezTo>
                  <a:cubicBezTo>
                    <a:pt x="174" y="317"/>
                    <a:pt x="174" y="317"/>
                    <a:pt x="174" y="317"/>
                  </a:cubicBezTo>
                  <a:cubicBezTo>
                    <a:pt x="200" y="317"/>
                    <a:pt x="200" y="317"/>
                    <a:pt x="200" y="317"/>
                  </a:cubicBezTo>
                  <a:lnTo>
                    <a:pt x="200" y="354"/>
                  </a:lnTo>
                  <a:close/>
                  <a:moveTo>
                    <a:pt x="200" y="284"/>
                  </a:moveTo>
                  <a:cubicBezTo>
                    <a:pt x="174" y="284"/>
                    <a:pt x="174" y="284"/>
                    <a:pt x="174" y="284"/>
                  </a:cubicBezTo>
                  <a:cubicBezTo>
                    <a:pt x="174" y="247"/>
                    <a:pt x="174" y="247"/>
                    <a:pt x="174" y="247"/>
                  </a:cubicBezTo>
                  <a:cubicBezTo>
                    <a:pt x="200" y="247"/>
                    <a:pt x="200" y="247"/>
                    <a:pt x="200" y="247"/>
                  </a:cubicBezTo>
                  <a:lnTo>
                    <a:pt x="200" y="284"/>
                  </a:lnTo>
                  <a:close/>
                  <a:moveTo>
                    <a:pt x="200" y="214"/>
                  </a:moveTo>
                  <a:cubicBezTo>
                    <a:pt x="174" y="214"/>
                    <a:pt x="174" y="214"/>
                    <a:pt x="174" y="214"/>
                  </a:cubicBezTo>
                  <a:cubicBezTo>
                    <a:pt x="174" y="178"/>
                    <a:pt x="174" y="178"/>
                    <a:pt x="174" y="178"/>
                  </a:cubicBezTo>
                  <a:cubicBezTo>
                    <a:pt x="200" y="178"/>
                    <a:pt x="200" y="178"/>
                    <a:pt x="200" y="178"/>
                  </a:cubicBezTo>
                  <a:lnTo>
                    <a:pt x="200" y="214"/>
                  </a:lnTo>
                  <a:close/>
                  <a:moveTo>
                    <a:pt x="200" y="145"/>
                  </a:moveTo>
                  <a:cubicBezTo>
                    <a:pt x="174" y="145"/>
                    <a:pt x="174" y="145"/>
                    <a:pt x="174" y="145"/>
                  </a:cubicBezTo>
                  <a:cubicBezTo>
                    <a:pt x="174" y="108"/>
                    <a:pt x="174" y="108"/>
                    <a:pt x="174" y="108"/>
                  </a:cubicBezTo>
                  <a:cubicBezTo>
                    <a:pt x="200" y="108"/>
                    <a:pt x="200" y="108"/>
                    <a:pt x="200" y="108"/>
                  </a:cubicBezTo>
                  <a:lnTo>
                    <a:pt x="200" y="145"/>
                  </a:lnTo>
                  <a:close/>
                  <a:moveTo>
                    <a:pt x="200" y="75"/>
                  </a:moveTo>
                  <a:cubicBezTo>
                    <a:pt x="174" y="75"/>
                    <a:pt x="174" y="75"/>
                    <a:pt x="174" y="75"/>
                  </a:cubicBezTo>
                  <a:cubicBezTo>
                    <a:pt x="174" y="38"/>
                    <a:pt x="174" y="38"/>
                    <a:pt x="174" y="38"/>
                  </a:cubicBezTo>
                  <a:cubicBezTo>
                    <a:pt x="200" y="38"/>
                    <a:pt x="200" y="38"/>
                    <a:pt x="200" y="38"/>
                  </a:cubicBezTo>
                  <a:lnTo>
                    <a:pt x="200" y="75"/>
                  </a:lnTo>
                  <a:close/>
                  <a:moveTo>
                    <a:pt x="272" y="493"/>
                  </a:moveTo>
                  <a:cubicBezTo>
                    <a:pt x="250" y="493"/>
                    <a:pt x="250" y="493"/>
                    <a:pt x="250" y="493"/>
                  </a:cubicBezTo>
                  <a:cubicBezTo>
                    <a:pt x="250" y="456"/>
                    <a:pt x="250" y="456"/>
                    <a:pt x="250" y="456"/>
                  </a:cubicBezTo>
                  <a:cubicBezTo>
                    <a:pt x="272" y="456"/>
                    <a:pt x="272" y="456"/>
                    <a:pt x="272" y="456"/>
                  </a:cubicBezTo>
                  <a:lnTo>
                    <a:pt x="272" y="493"/>
                  </a:lnTo>
                  <a:close/>
                  <a:moveTo>
                    <a:pt x="272" y="430"/>
                  </a:moveTo>
                  <a:cubicBezTo>
                    <a:pt x="250" y="430"/>
                    <a:pt x="250" y="430"/>
                    <a:pt x="250" y="430"/>
                  </a:cubicBezTo>
                  <a:cubicBezTo>
                    <a:pt x="250" y="393"/>
                    <a:pt x="250" y="393"/>
                    <a:pt x="250" y="393"/>
                  </a:cubicBezTo>
                  <a:cubicBezTo>
                    <a:pt x="272" y="393"/>
                    <a:pt x="272" y="393"/>
                    <a:pt x="272" y="393"/>
                  </a:cubicBezTo>
                  <a:lnTo>
                    <a:pt x="272" y="430"/>
                  </a:lnTo>
                  <a:close/>
                  <a:moveTo>
                    <a:pt x="272" y="367"/>
                  </a:moveTo>
                  <a:cubicBezTo>
                    <a:pt x="250" y="367"/>
                    <a:pt x="250" y="367"/>
                    <a:pt x="250" y="367"/>
                  </a:cubicBezTo>
                  <a:cubicBezTo>
                    <a:pt x="250" y="330"/>
                    <a:pt x="250" y="330"/>
                    <a:pt x="250" y="330"/>
                  </a:cubicBezTo>
                  <a:cubicBezTo>
                    <a:pt x="272" y="330"/>
                    <a:pt x="272" y="330"/>
                    <a:pt x="272" y="330"/>
                  </a:cubicBezTo>
                  <a:lnTo>
                    <a:pt x="272" y="367"/>
                  </a:lnTo>
                  <a:close/>
                  <a:moveTo>
                    <a:pt x="272" y="304"/>
                  </a:moveTo>
                  <a:cubicBezTo>
                    <a:pt x="250" y="304"/>
                    <a:pt x="250" y="304"/>
                    <a:pt x="250" y="304"/>
                  </a:cubicBezTo>
                  <a:cubicBezTo>
                    <a:pt x="250" y="267"/>
                    <a:pt x="250" y="267"/>
                    <a:pt x="250" y="267"/>
                  </a:cubicBezTo>
                  <a:cubicBezTo>
                    <a:pt x="272" y="267"/>
                    <a:pt x="272" y="267"/>
                    <a:pt x="272" y="267"/>
                  </a:cubicBezTo>
                  <a:lnTo>
                    <a:pt x="272" y="304"/>
                  </a:lnTo>
                  <a:close/>
                  <a:moveTo>
                    <a:pt x="272" y="241"/>
                  </a:moveTo>
                  <a:cubicBezTo>
                    <a:pt x="250" y="241"/>
                    <a:pt x="250" y="241"/>
                    <a:pt x="250" y="241"/>
                  </a:cubicBezTo>
                  <a:cubicBezTo>
                    <a:pt x="250" y="204"/>
                    <a:pt x="250" y="204"/>
                    <a:pt x="250" y="204"/>
                  </a:cubicBezTo>
                  <a:cubicBezTo>
                    <a:pt x="272" y="204"/>
                    <a:pt x="272" y="204"/>
                    <a:pt x="272" y="204"/>
                  </a:cubicBezTo>
                  <a:lnTo>
                    <a:pt x="272" y="241"/>
                  </a:lnTo>
                  <a:close/>
                  <a:moveTo>
                    <a:pt x="317" y="493"/>
                  </a:moveTo>
                  <a:cubicBezTo>
                    <a:pt x="295" y="493"/>
                    <a:pt x="295" y="493"/>
                    <a:pt x="295" y="493"/>
                  </a:cubicBezTo>
                  <a:cubicBezTo>
                    <a:pt x="295" y="456"/>
                    <a:pt x="295" y="456"/>
                    <a:pt x="295" y="456"/>
                  </a:cubicBezTo>
                  <a:cubicBezTo>
                    <a:pt x="317" y="456"/>
                    <a:pt x="317" y="456"/>
                    <a:pt x="317" y="456"/>
                  </a:cubicBezTo>
                  <a:lnTo>
                    <a:pt x="317" y="493"/>
                  </a:lnTo>
                  <a:close/>
                  <a:moveTo>
                    <a:pt x="317" y="430"/>
                  </a:moveTo>
                  <a:cubicBezTo>
                    <a:pt x="295" y="430"/>
                    <a:pt x="295" y="430"/>
                    <a:pt x="295" y="430"/>
                  </a:cubicBezTo>
                  <a:cubicBezTo>
                    <a:pt x="295" y="393"/>
                    <a:pt x="295" y="393"/>
                    <a:pt x="295" y="393"/>
                  </a:cubicBezTo>
                  <a:cubicBezTo>
                    <a:pt x="317" y="393"/>
                    <a:pt x="317" y="393"/>
                    <a:pt x="317" y="393"/>
                  </a:cubicBezTo>
                  <a:lnTo>
                    <a:pt x="317" y="430"/>
                  </a:lnTo>
                  <a:close/>
                  <a:moveTo>
                    <a:pt x="317" y="367"/>
                  </a:moveTo>
                  <a:cubicBezTo>
                    <a:pt x="295" y="367"/>
                    <a:pt x="295" y="367"/>
                    <a:pt x="295" y="367"/>
                  </a:cubicBezTo>
                  <a:cubicBezTo>
                    <a:pt x="295" y="330"/>
                    <a:pt x="295" y="330"/>
                    <a:pt x="295" y="330"/>
                  </a:cubicBezTo>
                  <a:cubicBezTo>
                    <a:pt x="317" y="330"/>
                    <a:pt x="317" y="330"/>
                    <a:pt x="317" y="330"/>
                  </a:cubicBezTo>
                  <a:lnTo>
                    <a:pt x="317" y="367"/>
                  </a:lnTo>
                  <a:close/>
                  <a:moveTo>
                    <a:pt x="317" y="304"/>
                  </a:moveTo>
                  <a:cubicBezTo>
                    <a:pt x="295" y="304"/>
                    <a:pt x="295" y="304"/>
                    <a:pt x="295" y="304"/>
                  </a:cubicBezTo>
                  <a:cubicBezTo>
                    <a:pt x="295" y="267"/>
                    <a:pt x="295" y="267"/>
                    <a:pt x="295" y="267"/>
                  </a:cubicBezTo>
                  <a:cubicBezTo>
                    <a:pt x="317" y="267"/>
                    <a:pt x="317" y="267"/>
                    <a:pt x="317" y="267"/>
                  </a:cubicBezTo>
                  <a:lnTo>
                    <a:pt x="317" y="304"/>
                  </a:lnTo>
                  <a:close/>
                  <a:moveTo>
                    <a:pt x="317" y="241"/>
                  </a:moveTo>
                  <a:cubicBezTo>
                    <a:pt x="295" y="241"/>
                    <a:pt x="295" y="241"/>
                    <a:pt x="295" y="241"/>
                  </a:cubicBezTo>
                  <a:cubicBezTo>
                    <a:pt x="295" y="204"/>
                    <a:pt x="295" y="204"/>
                    <a:pt x="295" y="204"/>
                  </a:cubicBezTo>
                  <a:cubicBezTo>
                    <a:pt x="317" y="204"/>
                    <a:pt x="317" y="204"/>
                    <a:pt x="317" y="204"/>
                  </a:cubicBezTo>
                  <a:lnTo>
                    <a:pt x="317" y="241"/>
                  </a:lnTo>
                  <a:close/>
                  <a:moveTo>
                    <a:pt x="362" y="493"/>
                  </a:moveTo>
                  <a:cubicBezTo>
                    <a:pt x="340" y="493"/>
                    <a:pt x="340" y="493"/>
                    <a:pt x="340" y="493"/>
                  </a:cubicBezTo>
                  <a:cubicBezTo>
                    <a:pt x="340" y="456"/>
                    <a:pt x="340" y="456"/>
                    <a:pt x="340" y="456"/>
                  </a:cubicBezTo>
                  <a:cubicBezTo>
                    <a:pt x="362" y="456"/>
                    <a:pt x="362" y="456"/>
                    <a:pt x="362" y="456"/>
                  </a:cubicBezTo>
                  <a:lnTo>
                    <a:pt x="362" y="493"/>
                  </a:lnTo>
                  <a:close/>
                  <a:moveTo>
                    <a:pt x="362" y="430"/>
                  </a:moveTo>
                  <a:cubicBezTo>
                    <a:pt x="340" y="430"/>
                    <a:pt x="340" y="430"/>
                    <a:pt x="340" y="430"/>
                  </a:cubicBezTo>
                  <a:cubicBezTo>
                    <a:pt x="340" y="393"/>
                    <a:pt x="340" y="393"/>
                    <a:pt x="340" y="393"/>
                  </a:cubicBezTo>
                  <a:cubicBezTo>
                    <a:pt x="362" y="393"/>
                    <a:pt x="362" y="393"/>
                    <a:pt x="362" y="393"/>
                  </a:cubicBezTo>
                  <a:lnTo>
                    <a:pt x="362" y="430"/>
                  </a:lnTo>
                  <a:close/>
                  <a:moveTo>
                    <a:pt x="362" y="367"/>
                  </a:moveTo>
                  <a:cubicBezTo>
                    <a:pt x="340" y="367"/>
                    <a:pt x="340" y="367"/>
                    <a:pt x="340" y="367"/>
                  </a:cubicBezTo>
                  <a:cubicBezTo>
                    <a:pt x="340" y="330"/>
                    <a:pt x="340" y="330"/>
                    <a:pt x="340" y="330"/>
                  </a:cubicBezTo>
                  <a:cubicBezTo>
                    <a:pt x="362" y="330"/>
                    <a:pt x="362" y="330"/>
                    <a:pt x="362" y="330"/>
                  </a:cubicBezTo>
                  <a:lnTo>
                    <a:pt x="362" y="367"/>
                  </a:lnTo>
                  <a:close/>
                  <a:moveTo>
                    <a:pt x="362" y="304"/>
                  </a:moveTo>
                  <a:cubicBezTo>
                    <a:pt x="340" y="304"/>
                    <a:pt x="340" y="304"/>
                    <a:pt x="340" y="304"/>
                  </a:cubicBezTo>
                  <a:cubicBezTo>
                    <a:pt x="340" y="267"/>
                    <a:pt x="340" y="267"/>
                    <a:pt x="340" y="267"/>
                  </a:cubicBezTo>
                  <a:cubicBezTo>
                    <a:pt x="362" y="267"/>
                    <a:pt x="362" y="267"/>
                    <a:pt x="362" y="267"/>
                  </a:cubicBezTo>
                  <a:lnTo>
                    <a:pt x="362" y="304"/>
                  </a:lnTo>
                  <a:close/>
                  <a:moveTo>
                    <a:pt x="362" y="241"/>
                  </a:moveTo>
                  <a:cubicBezTo>
                    <a:pt x="340" y="241"/>
                    <a:pt x="340" y="241"/>
                    <a:pt x="340" y="241"/>
                  </a:cubicBezTo>
                  <a:cubicBezTo>
                    <a:pt x="340" y="204"/>
                    <a:pt x="340" y="204"/>
                    <a:pt x="340" y="204"/>
                  </a:cubicBezTo>
                  <a:cubicBezTo>
                    <a:pt x="362" y="204"/>
                    <a:pt x="362" y="204"/>
                    <a:pt x="362" y="204"/>
                  </a:cubicBezTo>
                  <a:lnTo>
                    <a:pt x="362" y="241"/>
                  </a:lnTo>
                  <a:close/>
                </a:path>
              </a:pathLst>
            </a:custGeom>
            <a:solidFill>
              <a:schemeClr val="bg1"/>
            </a:solidFill>
            <a:ln w="9525">
              <a:noFill/>
              <a:round/>
              <a:headEnd/>
              <a:tailEnd/>
            </a:ln>
          </p:spPr>
          <p:txBody>
            <a:bodyPr vert="horz" wrap="square" lIns="76200" tIns="38100" rIns="76200" bIns="38100" numCol="1" anchor="t" anchorCtr="0" compatLnSpc="1">
              <a:prstTxWarp prst="textNoShape">
                <a:avLst/>
              </a:prstTxWarp>
            </a:bodyPr>
            <a:lstStyle/>
            <a:p>
              <a:endParaRPr lang="en-US" sz="1000" dirty="0">
                <a:solidFill>
                  <a:srgbClr val="747678"/>
                </a:solidFill>
              </a:endParaRPr>
            </a:p>
          </p:txBody>
        </p:sp>
      </p:grpSp>
      <p:grpSp>
        <p:nvGrpSpPr>
          <p:cNvPr id="227" name="Group 226"/>
          <p:cNvGrpSpPr/>
          <p:nvPr/>
        </p:nvGrpSpPr>
        <p:grpSpPr>
          <a:xfrm>
            <a:off x="3722712" y="2974128"/>
            <a:ext cx="2322326" cy="635346"/>
            <a:chOff x="1102716" y="4302738"/>
            <a:chExt cx="2322326" cy="635346"/>
          </a:xfrm>
        </p:grpSpPr>
        <p:grpSp>
          <p:nvGrpSpPr>
            <p:cNvPr id="228" name="Group 227"/>
            <p:cNvGrpSpPr/>
            <p:nvPr/>
          </p:nvGrpSpPr>
          <p:grpSpPr>
            <a:xfrm>
              <a:off x="1102716" y="4302738"/>
              <a:ext cx="2322326" cy="635346"/>
              <a:chOff x="1102716" y="4302738"/>
              <a:chExt cx="2322326" cy="635346"/>
            </a:xfrm>
          </p:grpSpPr>
          <p:sp>
            <p:nvSpPr>
              <p:cNvPr id="230" name="Rectangle 229"/>
              <p:cNvSpPr/>
              <p:nvPr/>
            </p:nvSpPr>
            <p:spPr>
              <a:xfrm rot="5400000" flipV="1">
                <a:off x="1102716" y="4302738"/>
                <a:ext cx="635346" cy="6353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231" name="TextBox 230"/>
              <p:cNvSpPr txBox="1"/>
              <p:nvPr/>
            </p:nvSpPr>
            <p:spPr bwMode="gray">
              <a:xfrm>
                <a:off x="1816167" y="4311971"/>
                <a:ext cx="714619" cy="276999"/>
              </a:xfrm>
              <a:prstGeom prst="rect">
                <a:avLst/>
              </a:prstGeom>
              <a:noFill/>
            </p:spPr>
            <p:txBody>
              <a:bodyPr wrap="none" lIns="0" tIns="0" rIns="0" bIns="0" rtlCol="0">
                <a:spAutoFit/>
              </a:bodyPr>
              <a:lstStyle/>
              <a:p>
                <a:r>
                  <a:rPr lang="en-US" b="1" spc="-83" dirty="0">
                    <a:solidFill>
                      <a:srgbClr val="00A3A1"/>
                    </a:solidFill>
                    <a:latin typeface="Arial Black" pitchFamily="34" charset="0"/>
                  </a:rPr>
                  <a:t>200k+</a:t>
                </a:r>
              </a:p>
            </p:txBody>
          </p:sp>
          <p:sp>
            <p:nvSpPr>
              <p:cNvPr id="232" name="TextBox 231"/>
              <p:cNvSpPr txBox="1"/>
              <p:nvPr/>
            </p:nvSpPr>
            <p:spPr bwMode="gray">
              <a:xfrm>
                <a:off x="2588274" y="4376938"/>
                <a:ext cx="836768" cy="153888"/>
              </a:xfrm>
              <a:prstGeom prst="rect">
                <a:avLst/>
              </a:prstGeom>
              <a:noFill/>
            </p:spPr>
            <p:txBody>
              <a:bodyPr wrap="none" lIns="0" tIns="0" rIns="0" bIns="0" rtlCol="0">
                <a:spAutoFit/>
              </a:bodyPr>
              <a:lstStyle/>
              <a:p>
                <a:r>
                  <a:rPr lang="en-US" sz="1000" b="1" dirty="0">
                    <a:solidFill>
                      <a:schemeClr val="bg1"/>
                    </a:solidFill>
                  </a:rPr>
                  <a:t>Professionals</a:t>
                </a:r>
              </a:p>
            </p:txBody>
          </p:sp>
          <p:sp>
            <p:nvSpPr>
              <p:cNvPr id="233" name="TextBox 232"/>
              <p:cNvSpPr txBox="1"/>
              <p:nvPr/>
            </p:nvSpPr>
            <p:spPr bwMode="gray">
              <a:xfrm>
                <a:off x="1831546" y="4655929"/>
                <a:ext cx="571375" cy="276999"/>
              </a:xfrm>
              <a:prstGeom prst="rect">
                <a:avLst/>
              </a:prstGeom>
              <a:noFill/>
            </p:spPr>
            <p:txBody>
              <a:bodyPr wrap="none" lIns="0" tIns="0" rIns="0" bIns="0" rtlCol="0">
                <a:spAutoFit/>
              </a:bodyPr>
              <a:lstStyle/>
              <a:p>
                <a:r>
                  <a:rPr lang="en-US" b="1" spc="-83" dirty="0">
                    <a:solidFill>
                      <a:srgbClr val="0091DA"/>
                    </a:solidFill>
                    <a:latin typeface="Arial Black" pitchFamily="34" charset="0"/>
                  </a:rPr>
                  <a:t>250+</a:t>
                </a:r>
              </a:p>
            </p:txBody>
          </p:sp>
          <p:sp>
            <p:nvSpPr>
              <p:cNvPr id="234" name="TextBox 233"/>
              <p:cNvSpPr txBox="1"/>
              <p:nvPr/>
            </p:nvSpPr>
            <p:spPr bwMode="gray">
              <a:xfrm>
                <a:off x="2453608" y="4733622"/>
                <a:ext cx="561051" cy="153888"/>
              </a:xfrm>
              <a:prstGeom prst="rect">
                <a:avLst/>
              </a:prstGeom>
              <a:noFill/>
            </p:spPr>
            <p:txBody>
              <a:bodyPr wrap="none" lIns="0" tIns="0" rIns="0" bIns="0" rtlCol="0">
                <a:spAutoFit/>
              </a:bodyPr>
              <a:lstStyle/>
              <a:p>
                <a:r>
                  <a:rPr lang="en-US" sz="1000" b="1" dirty="0">
                    <a:solidFill>
                      <a:schemeClr val="bg1"/>
                    </a:solidFill>
                  </a:rPr>
                  <a:t>Members</a:t>
                </a:r>
              </a:p>
            </p:txBody>
          </p:sp>
        </p:grpSp>
        <p:sp>
          <p:nvSpPr>
            <p:cNvPr id="229" name="Freeform 58"/>
            <p:cNvSpPr>
              <a:spLocks noEditPoints="1"/>
            </p:cNvSpPr>
            <p:nvPr/>
          </p:nvSpPr>
          <p:spPr bwMode="auto">
            <a:xfrm>
              <a:off x="1198718" y="4378811"/>
              <a:ext cx="411418" cy="504840"/>
            </a:xfrm>
            <a:custGeom>
              <a:avLst/>
              <a:gdLst/>
              <a:ahLst/>
              <a:cxnLst>
                <a:cxn ang="0">
                  <a:pos x="1" y="101"/>
                </a:cxn>
                <a:cxn ang="0">
                  <a:pos x="6" y="73"/>
                </a:cxn>
                <a:cxn ang="0">
                  <a:pos x="25" y="59"/>
                </a:cxn>
                <a:cxn ang="0">
                  <a:pos x="29" y="59"/>
                </a:cxn>
                <a:cxn ang="0">
                  <a:pos x="51" y="63"/>
                </a:cxn>
                <a:cxn ang="0">
                  <a:pos x="49" y="66"/>
                </a:cxn>
                <a:cxn ang="0">
                  <a:pos x="43" y="102"/>
                </a:cxn>
                <a:cxn ang="0">
                  <a:pos x="43" y="141"/>
                </a:cxn>
                <a:cxn ang="0">
                  <a:pos x="61" y="155"/>
                </a:cxn>
                <a:cxn ang="0">
                  <a:pos x="62" y="214"/>
                </a:cxn>
                <a:cxn ang="0">
                  <a:pos x="42" y="212"/>
                </a:cxn>
                <a:cxn ang="0">
                  <a:pos x="18" y="205"/>
                </a:cxn>
                <a:cxn ang="0">
                  <a:pos x="17" y="140"/>
                </a:cxn>
                <a:cxn ang="0">
                  <a:pos x="1" y="136"/>
                </a:cxn>
                <a:cxn ang="0">
                  <a:pos x="1" y="101"/>
                </a:cxn>
                <a:cxn ang="0">
                  <a:pos x="61" y="30"/>
                </a:cxn>
                <a:cxn ang="0">
                  <a:pos x="42" y="12"/>
                </a:cxn>
                <a:cxn ang="0">
                  <a:pos x="24" y="30"/>
                </a:cxn>
                <a:cxn ang="0">
                  <a:pos x="61" y="30"/>
                </a:cxn>
                <a:cxn ang="0">
                  <a:pos x="143" y="63"/>
                </a:cxn>
                <a:cxn ang="0">
                  <a:pos x="165" y="59"/>
                </a:cxn>
                <a:cxn ang="0">
                  <a:pos x="168" y="59"/>
                </a:cxn>
                <a:cxn ang="0">
                  <a:pos x="188" y="73"/>
                </a:cxn>
                <a:cxn ang="0">
                  <a:pos x="193" y="101"/>
                </a:cxn>
                <a:cxn ang="0">
                  <a:pos x="193" y="136"/>
                </a:cxn>
                <a:cxn ang="0">
                  <a:pos x="177" y="140"/>
                </a:cxn>
                <a:cxn ang="0">
                  <a:pos x="176" y="205"/>
                </a:cxn>
                <a:cxn ang="0">
                  <a:pos x="151" y="212"/>
                </a:cxn>
                <a:cxn ang="0">
                  <a:pos x="132" y="214"/>
                </a:cxn>
                <a:cxn ang="0">
                  <a:pos x="133" y="155"/>
                </a:cxn>
                <a:cxn ang="0">
                  <a:pos x="151" y="141"/>
                </a:cxn>
                <a:cxn ang="0">
                  <a:pos x="151" y="102"/>
                </a:cxn>
                <a:cxn ang="0">
                  <a:pos x="145" y="66"/>
                </a:cxn>
                <a:cxn ang="0">
                  <a:pos x="143" y="63"/>
                </a:cxn>
                <a:cxn ang="0">
                  <a:pos x="170" y="30"/>
                </a:cxn>
                <a:cxn ang="0">
                  <a:pos x="151" y="12"/>
                </a:cxn>
                <a:cxn ang="0">
                  <a:pos x="133" y="30"/>
                </a:cxn>
                <a:cxn ang="0">
                  <a:pos x="170" y="30"/>
                </a:cxn>
                <a:cxn ang="0">
                  <a:pos x="50" y="102"/>
                </a:cxn>
                <a:cxn ang="0">
                  <a:pos x="55" y="69"/>
                </a:cxn>
                <a:cxn ang="0">
                  <a:pos x="78" y="53"/>
                </a:cxn>
                <a:cxn ang="0">
                  <a:pos x="81" y="53"/>
                </a:cxn>
                <a:cxn ang="0">
                  <a:pos x="113" y="53"/>
                </a:cxn>
                <a:cxn ang="0">
                  <a:pos x="116" y="53"/>
                </a:cxn>
                <a:cxn ang="0">
                  <a:pos x="139" y="69"/>
                </a:cxn>
                <a:cxn ang="0">
                  <a:pos x="144" y="102"/>
                </a:cxn>
                <a:cxn ang="0">
                  <a:pos x="144" y="141"/>
                </a:cxn>
                <a:cxn ang="0">
                  <a:pos x="126" y="146"/>
                </a:cxn>
                <a:cxn ang="0">
                  <a:pos x="125" y="220"/>
                </a:cxn>
                <a:cxn ang="0">
                  <a:pos x="97" y="228"/>
                </a:cxn>
                <a:cxn ang="0">
                  <a:pos x="69" y="220"/>
                </a:cxn>
                <a:cxn ang="0">
                  <a:pos x="68" y="146"/>
                </a:cxn>
                <a:cxn ang="0">
                  <a:pos x="50" y="141"/>
                </a:cxn>
                <a:cxn ang="0">
                  <a:pos x="50" y="102"/>
                </a:cxn>
                <a:cxn ang="0">
                  <a:pos x="118" y="21"/>
                </a:cxn>
                <a:cxn ang="0">
                  <a:pos x="97" y="0"/>
                </a:cxn>
                <a:cxn ang="0">
                  <a:pos x="76" y="21"/>
                </a:cxn>
                <a:cxn ang="0">
                  <a:pos x="118" y="21"/>
                </a:cxn>
              </a:cxnLst>
              <a:rect l="0" t="0" r="r" b="b"/>
              <a:pathLst>
                <a:path w="194" h="238">
                  <a:moveTo>
                    <a:pt x="1" y="101"/>
                  </a:moveTo>
                  <a:cubicBezTo>
                    <a:pt x="1" y="92"/>
                    <a:pt x="1" y="81"/>
                    <a:pt x="6" y="73"/>
                  </a:cubicBezTo>
                  <a:cubicBezTo>
                    <a:pt x="9" y="66"/>
                    <a:pt x="17" y="59"/>
                    <a:pt x="25" y="59"/>
                  </a:cubicBezTo>
                  <a:cubicBezTo>
                    <a:pt x="29" y="59"/>
                    <a:pt x="29" y="59"/>
                    <a:pt x="29" y="59"/>
                  </a:cubicBezTo>
                  <a:cubicBezTo>
                    <a:pt x="34" y="64"/>
                    <a:pt x="43" y="66"/>
                    <a:pt x="51" y="63"/>
                  </a:cubicBezTo>
                  <a:cubicBezTo>
                    <a:pt x="50" y="64"/>
                    <a:pt x="49" y="65"/>
                    <a:pt x="49" y="66"/>
                  </a:cubicBezTo>
                  <a:cubicBezTo>
                    <a:pt x="43" y="77"/>
                    <a:pt x="43" y="90"/>
                    <a:pt x="43" y="102"/>
                  </a:cubicBezTo>
                  <a:cubicBezTo>
                    <a:pt x="43" y="115"/>
                    <a:pt x="43" y="128"/>
                    <a:pt x="43" y="141"/>
                  </a:cubicBezTo>
                  <a:cubicBezTo>
                    <a:pt x="42" y="151"/>
                    <a:pt x="52" y="156"/>
                    <a:pt x="61" y="155"/>
                  </a:cubicBezTo>
                  <a:cubicBezTo>
                    <a:pt x="62" y="214"/>
                    <a:pt x="62" y="214"/>
                    <a:pt x="62" y="214"/>
                  </a:cubicBezTo>
                  <a:cubicBezTo>
                    <a:pt x="57" y="218"/>
                    <a:pt x="47" y="218"/>
                    <a:pt x="42" y="212"/>
                  </a:cubicBezTo>
                  <a:cubicBezTo>
                    <a:pt x="35" y="221"/>
                    <a:pt x="18" y="218"/>
                    <a:pt x="18" y="205"/>
                  </a:cubicBezTo>
                  <a:cubicBezTo>
                    <a:pt x="17" y="140"/>
                    <a:pt x="17" y="140"/>
                    <a:pt x="17" y="140"/>
                  </a:cubicBezTo>
                  <a:cubicBezTo>
                    <a:pt x="13" y="144"/>
                    <a:pt x="0" y="142"/>
                    <a:pt x="1" y="136"/>
                  </a:cubicBezTo>
                  <a:cubicBezTo>
                    <a:pt x="1" y="122"/>
                    <a:pt x="1" y="116"/>
                    <a:pt x="1" y="101"/>
                  </a:cubicBezTo>
                  <a:close/>
                  <a:moveTo>
                    <a:pt x="61" y="30"/>
                  </a:moveTo>
                  <a:cubicBezTo>
                    <a:pt x="61" y="20"/>
                    <a:pt x="54" y="12"/>
                    <a:pt x="42" y="12"/>
                  </a:cubicBezTo>
                  <a:cubicBezTo>
                    <a:pt x="31" y="12"/>
                    <a:pt x="24" y="20"/>
                    <a:pt x="24" y="30"/>
                  </a:cubicBezTo>
                  <a:cubicBezTo>
                    <a:pt x="24" y="69"/>
                    <a:pt x="61" y="68"/>
                    <a:pt x="61" y="30"/>
                  </a:cubicBezTo>
                  <a:close/>
                  <a:moveTo>
                    <a:pt x="143" y="63"/>
                  </a:moveTo>
                  <a:cubicBezTo>
                    <a:pt x="150" y="66"/>
                    <a:pt x="159" y="64"/>
                    <a:pt x="165" y="59"/>
                  </a:cubicBezTo>
                  <a:cubicBezTo>
                    <a:pt x="168" y="59"/>
                    <a:pt x="168" y="59"/>
                    <a:pt x="168" y="59"/>
                  </a:cubicBezTo>
                  <a:cubicBezTo>
                    <a:pt x="177" y="59"/>
                    <a:pt x="184" y="66"/>
                    <a:pt x="188" y="73"/>
                  </a:cubicBezTo>
                  <a:cubicBezTo>
                    <a:pt x="192" y="81"/>
                    <a:pt x="193" y="92"/>
                    <a:pt x="193" y="101"/>
                  </a:cubicBezTo>
                  <a:cubicBezTo>
                    <a:pt x="193" y="116"/>
                    <a:pt x="193" y="122"/>
                    <a:pt x="193" y="136"/>
                  </a:cubicBezTo>
                  <a:cubicBezTo>
                    <a:pt x="194" y="142"/>
                    <a:pt x="180" y="144"/>
                    <a:pt x="177" y="140"/>
                  </a:cubicBezTo>
                  <a:cubicBezTo>
                    <a:pt x="176" y="205"/>
                    <a:pt x="176" y="205"/>
                    <a:pt x="176" y="205"/>
                  </a:cubicBezTo>
                  <a:cubicBezTo>
                    <a:pt x="176" y="218"/>
                    <a:pt x="159" y="221"/>
                    <a:pt x="151" y="212"/>
                  </a:cubicBezTo>
                  <a:cubicBezTo>
                    <a:pt x="147" y="218"/>
                    <a:pt x="137" y="218"/>
                    <a:pt x="132" y="214"/>
                  </a:cubicBezTo>
                  <a:cubicBezTo>
                    <a:pt x="133" y="155"/>
                    <a:pt x="133" y="155"/>
                    <a:pt x="133" y="155"/>
                  </a:cubicBezTo>
                  <a:cubicBezTo>
                    <a:pt x="142" y="156"/>
                    <a:pt x="152" y="151"/>
                    <a:pt x="151" y="141"/>
                  </a:cubicBezTo>
                  <a:cubicBezTo>
                    <a:pt x="151" y="128"/>
                    <a:pt x="151" y="115"/>
                    <a:pt x="151" y="102"/>
                  </a:cubicBezTo>
                  <a:cubicBezTo>
                    <a:pt x="151" y="90"/>
                    <a:pt x="151" y="77"/>
                    <a:pt x="145" y="66"/>
                  </a:cubicBezTo>
                  <a:cubicBezTo>
                    <a:pt x="144" y="65"/>
                    <a:pt x="144" y="64"/>
                    <a:pt x="143" y="63"/>
                  </a:cubicBezTo>
                  <a:close/>
                  <a:moveTo>
                    <a:pt x="170" y="30"/>
                  </a:moveTo>
                  <a:cubicBezTo>
                    <a:pt x="170" y="20"/>
                    <a:pt x="163" y="12"/>
                    <a:pt x="151" y="12"/>
                  </a:cubicBezTo>
                  <a:cubicBezTo>
                    <a:pt x="140" y="12"/>
                    <a:pt x="133" y="20"/>
                    <a:pt x="133" y="30"/>
                  </a:cubicBezTo>
                  <a:cubicBezTo>
                    <a:pt x="133" y="69"/>
                    <a:pt x="170" y="68"/>
                    <a:pt x="170" y="30"/>
                  </a:cubicBezTo>
                  <a:close/>
                  <a:moveTo>
                    <a:pt x="50" y="102"/>
                  </a:moveTo>
                  <a:cubicBezTo>
                    <a:pt x="50" y="91"/>
                    <a:pt x="50" y="79"/>
                    <a:pt x="55" y="69"/>
                  </a:cubicBezTo>
                  <a:cubicBezTo>
                    <a:pt x="59" y="61"/>
                    <a:pt x="68" y="53"/>
                    <a:pt x="78" y="53"/>
                  </a:cubicBezTo>
                  <a:cubicBezTo>
                    <a:pt x="81" y="53"/>
                    <a:pt x="81" y="53"/>
                    <a:pt x="81" y="53"/>
                  </a:cubicBezTo>
                  <a:cubicBezTo>
                    <a:pt x="90" y="62"/>
                    <a:pt x="104" y="62"/>
                    <a:pt x="113" y="53"/>
                  </a:cubicBezTo>
                  <a:cubicBezTo>
                    <a:pt x="116" y="53"/>
                    <a:pt x="116" y="53"/>
                    <a:pt x="116" y="53"/>
                  </a:cubicBezTo>
                  <a:cubicBezTo>
                    <a:pt x="126" y="53"/>
                    <a:pt x="134" y="61"/>
                    <a:pt x="139" y="69"/>
                  </a:cubicBezTo>
                  <a:cubicBezTo>
                    <a:pt x="144" y="78"/>
                    <a:pt x="144" y="91"/>
                    <a:pt x="144" y="102"/>
                  </a:cubicBezTo>
                  <a:cubicBezTo>
                    <a:pt x="144" y="118"/>
                    <a:pt x="144" y="125"/>
                    <a:pt x="144" y="141"/>
                  </a:cubicBezTo>
                  <a:cubicBezTo>
                    <a:pt x="145" y="148"/>
                    <a:pt x="130" y="151"/>
                    <a:pt x="126" y="146"/>
                  </a:cubicBezTo>
                  <a:cubicBezTo>
                    <a:pt x="125" y="220"/>
                    <a:pt x="125" y="220"/>
                    <a:pt x="125" y="220"/>
                  </a:cubicBezTo>
                  <a:cubicBezTo>
                    <a:pt x="125" y="234"/>
                    <a:pt x="105" y="238"/>
                    <a:pt x="97" y="228"/>
                  </a:cubicBezTo>
                  <a:cubicBezTo>
                    <a:pt x="89" y="238"/>
                    <a:pt x="69" y="234"/>
                    <a:pt x="69" y="220"/>
                  </a:cubicBezTo>
                  <a:cubicBezTo>
                    <a:pt x="68" y="146"/>
                    <a:pt x="68" y="146"/>
                    <a:pt x="68" y="146"/>
                  </a:cubicBezTo>
                  <a:cubicBezTo>
                    <a:pt x="64" y="151"/>
                    <a:pt x="49" y="148"/>
                    <a:pt x="50" y="141"/>
                  </a:cubicBezTo>
                  <a:cubicBezTo>
                    <a:pt x="50" y="125"/>
                    <a:pt x="50" y="118"/>
                    <a:pt x="50" y="102"/>
                  </a:cubicBezTo>
                  <a:close/>
                  <a:moveTo>
                    <a:pt x="118" y="21"/>
                  </a:moveTo>
                  <a:cubicBezTo>
                    <a:pt x="118" y="9"/>
                    <a:pt x="110" y="0"/>
                    <a:pt x="97" y="0"/>
                  </a:cubicBezTo>
                  <a:cubicBezTo>
                    <a:pt x="84" y="0"/>
                    <a:pt x="76" y="9"/>
                    <a:pt x="76" y="21"/>
                  </a:cubicBezTo>
                  <a:cubicBezTo>
                    <a:pt x="76" y="65"/>
                    <a:pt x="118" y="64"/>
                    <a:pt x="118" y="21"/>
                  </a:cubicBezTo>
                  <a:close/>
                </a:path>
              </a:pathLst>
            </a:custGeom>
            <a:solidFill>
              <a:schemeClr val="bg1"/>
            </a:solidFill>
            <a:ln w="9525">
              <a:noFill/>
              <a:round/>
              <a:headEnd/>
              <a:tailEnd/>
            </a:ln>
          </p:spPr>
          <p:txBody>
            <a:bodyPr vert="horz" wrap="square" lIns="100817" tIns="50408" rIns="100817" bIns="50408" numCol="1" anchor="t" anchorCtr="0" compatLnSpc="1">
              <a:prstTxWarp prst="textNoShape">
                <a:avLst/>
              </a:prstTxWarp>
            </a:bodyPr>
            <a:lstStyle/>
            <a:p>
              <a:endParaRPr lang="en-US" sz="2205"/>
            </a:p>
          </p:txBody>
        </p:sp>
      </p:grpSp>
      <p:sp>
        <p:nvSpPr>
          <p:cNvPr id="236" name="TextBox 235"/>
          <p:cNvSpPr txBox="1"/>
          <p:nvPr/>
        </p:nvSpPr>
        <p:spPr bwMode="gray">
          <a:xfrm>
            <a:off x="1985439" y="4237985"/>
            <a:ext cx="1535837" cy="369332"/>
          </a:xfrm>
          <a:prstGeom prst="rect">
            <a:avLst/>
          </a:prstGeom>
          <a:noFill/>
        </p:spPr>
        <p:txBody>
          <a:bodyPr wrap="square" lIns="0" tIns="0" rIns="0" bIns="0" rtlCol="0">
            <a:spAutoFit/>
          </a:bodyPr>
          <a:lstStyle/>
          <a:p>
            <a:r>
              <a:rPr lang="en-US" sz="1200" dirty="0">
                <a:solidFill>
                  <a:schemeClr val="bg1"/>
                </a:solidFill>
              </a:rPr>
              <a:t>Ignition Centers &amp; Insights Centers</a:t>
            </a:r>
          </a:p>
        </p:txBody>
      </p:sp>
      <p:cxnSp>
        <p:nvCxnSpPr>
          <p:cNvPr id="238" name="Straight Connector 237"/>
          <p:cNvCxnSpPr/>
          <p:nvPr/>
        </p:nvCxnSpPr>
        <p:spPr>
          <a:xfrm>
            <a:off x="1894131" y="4215983"/>
            <a:ext cx="0" cy="430046"/>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850180" y="4232636"/>
            <a:ext cx="2423197" cy="430046"/>
            <a:chOff x="3621841" y="4111699"/>
            <a:chExt cx="2423197" cy="430046"/>
          </a:xfrm>
        </p:grpSpPr>
        <p:sp>
          <p:nvSpPr>
            <p:cNvPr id="237" name="TextBox 236"/>
            <p:cNvSpPr txBox="1"/>
            <p:nvPr/>
          </p:nvSpPr>
          <p:spPr bwMode="gray">
            <a:xfrm>
              <a:off x="3723092" y="4130398"/>
              <a:ext cx="2321946" cy="369332"/>
            </a:xfrm>
            <a:prstGeom prst="rect">
              <a:avLst/>
            </a:prstGeom>
            <a:noFill/>
          </p:spPr>
          <p:txBody>
            <a:bodyPr wrap="square" lIns="0" tIns="0" rIns="0" bIns="0" rtlCol="0">
              <a:spAutoFit/>
            </a:bodyPr>
            <a:lstStyle/>
            <a:p>
              <a:r>
                <a:rPr lang="en-US" sz="1200" dirty="0">
                  <a:solidFill>
                    <a:schemeClr val="bg1"/>
                  </a:solidFill>
                </a:rPr>
                <a:t>Part of a global network of 6 Lighthouse Centers of Excellence</a:t>
              </a:r>
            </a:p>
          </p:txBody>
        </p:sp>
        <p:cxnSp>
          <p:nvCxnSpPr>
            <p:cNvPr id="239" name="Straight Connector 238"/>
            <p:cNvCxnSpPr/>
            <p:nvPr/>
          </p:nvCxnSpPr>
          <p:spPr>
            <a:xfrm>
              <a:off x="3621841" y="4111699"/>
              <a:ext cx="0" cy="430046"/>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sp>
        <p:nvSpPr>
          <p:cNvPr id="240" name="TextBox 239"/>
          <p:cNvSpPr txBox="1"/>
          <p:nvPr/>
        </p:nvSpPr>
        <p:spPr bwMode="gray">
          <a:xfrm>
            <a:off x="1985439" y="4855904"/>
            <a:ext cx="1535837" cy="369332"/>
          </a:xfrm>
          <a:prstGeom prst="rect">
            <a:avLst/>
          </a:prstGeom>
          <a:noFill/>
        </p:spPr>
        <p:txBody>
          <a:bodyPr wrap="square" lIns="0" tIns="0" rIns="0" bIns="0" rtlCol="0">
            <a:spAutoFit/>
          </a:bodyPr>
          <a:lstStyle/>
          <a:p>
            <a:r>
              <a:rPr lang="en-US" sz="1200" dirty="0">
                <a:solidFill>
                  <a:schemeClr val="bg1"/>
                </a:solidFill>
              </a:rPr>
              <a:t>Focus on collaboration and client delivery</a:t>
            </a:r>
          </a:p>
        </p:txBody>
      </p:sp>
      <p:cxnSp>
        <p:nvCxnSpPr>
          <p:cNvPr id="243" name="Straight Connector 242"/>
          <p:cNvCxnSpPr/>
          <p:nvPr/>
        </p:nvCxnSpPr>
        <p:spPr>
          <a:xfrm>
            <a:off x="1894131" y="4833902"/>
            <a:ext cx="0" cy="430046"/>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850180" y="4850555"/>
            <a:ext cx="2423197" cy="430046"/>
            <a:chOff x="3621841" y="4729618"/>
            <a:chExt cx="2423197" cy="430046"/>
          </a:xfrm>
        </p:grpSpPr>
        <p:sp>
          <p:nvSpPr>
            <p:cNvPr id="241" name="TextBox 240"/>
            <p:cNvSpPr txBox="1"/>
            <p:nvPr/>
          </p:nvSpPr>
          <p:spPr bwMode="gray">
            <a:xfrm>
              <a:off x="3723092" y="4748317"/>
              <a:ext cx="2321946" cy="369332"/>
            </a:xfrm>
            <a:prstGeom prst="rect">
              <a:avLst/>
            </a:prstGeom>
            <a:noFill/>
          </p:spPr>
          <p:txBody>
            <a:bodyPr wrap="square" lIns="0" tIns="0" rIns="0" bIns="0" rtlCol="0">
              <a:spAutoFit/>
            </a:bodyPr>
            <a:lstStyle/>
            <a:p>
              <a:r>
                <a:rPr lang="en-US" sz="1200" dirty="0">
                  <a:solidFill>
                    <a:schemeClr val="bg1"/>
                  </a:solidFill>
                </a:rPr>
                <a:t>~50 PhD resources, and 130 with advanced degrees</a:t>
              </a:r>
            </a:p>
          </p:txBody>
        </p:sp>
        <p:cxnSp>
          <p:nvCxnSpPr>
            <p:cNvPr id="244" name="Straight Connector 243"/>
            <p:cNvCxnSpPr/>
            <p:nvPr/>
          </p:nvCxnSpPr>
          <p:spPr>
            <a:xfrm>
              <a:off x="3621841" y="4729618"/>
              <a:ext cx="0" cy="430046"/>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nvGrpSpPr>
          <p:cNvPr id="246" name="Group 4"/>
          <p:cNvGrpSpPr>
            <a:grpSpLocks noChangeAspect="1"/>
          </p:cNvGrpSpPr>
          <p:nvPr/>
        </p:nvGrpSpPr>
        <p:grpSpPr bwMode="auto">
          <a:xfrm>
            <a:off x="1206337" y="4181621"/>
            <a:ext cx="283042" cy="445641"/>
            <a:chOff x="763" y="2330"/>
            <a:chExt cx="282" cy="444"/>
          </a:xfrm>
        </p:grpSpPr>
        <p:sp>
          <p:nvSpPr>
            <p:cNvPr id="247" name="AutoShape 3"/>
            <p:cNvSpPr>
              <a:spLocks noChangeAspect="1" noChangeArrowheads="1" noTextEdit="1"/>
            </p:cNvSpPr>
            <p:nvPr/>
          </p:nvSpPr>
          <p:spPr bwMode="auto">
            <a:xfrm>
              <a:off x="763" y="2330"/>
              <a:ext cx="282"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5"/>
            <p:cNvSpPr>
              <a:spLocks/>
            </p:cNvSpPr>
            <p:nvPr/>
          </p:nvSpPr>
          <p:spPr bwMode="auto">
            <a:xfrm>
              <a:off x="840" y="2745"/>
              <a:ext cx="128" cy="29"/>
            </a:xfrm>
            <a:custGeom>
              <a:avLst/>
              <a:gdLst>
                <a:gd name="T0" fmla="*/ 20 w 346"/>
                <a:gd name="T1" fmla="*/ 40 h 40"/>
                <a:gd name="T2" fmla="*/ 327 w 346"/>
                <a:gd name="T3" fmla="*/ 40 h 40"/>
                <a:gd name="T4" fmla="*/ 346 w 346"/>
                <a:gd name="T5" fmla="*/ 20 h 40"/>
                <a:gd name="T6" fmla="*/ 327 w 346"/>
                <a:gd name="T7" fmla="*/ 0 h 40"/>
                <a:gd name="T8" fmla="*/ 20 w 346"/>
                <a:gd name="T9" fmla="*/ 0 h 40"/>
                <a:gd name="T10" fmla="*/ 0 w 346"/>
                <a:gd name="T11" fmla="*/ 20 h 40"/>
                <a:gd name="T12" fmla="*/ 20 w 34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46" h="40">
                  <a:moveTo>
                    <a:pt x="20" y="40"/>
                  </a:moveTo>
                  <a:cubicBezTo>
                    <a:pt x="327" y="40"/>
                    <a:pt x="327" y="40"/>
                    <a:pt x="327" y="40"/>
                  </a:cubicBezTo>
                  <a:cubicBezTo>
                    <a:pt x="337" y="40"/>
                    <a:pt x="346" y="31"/>
                    <a:pt x="346" y="20"/>
                  </a:cubicBezTo>
                  <a:cubicBezTo>
                    <a:pt x="346" y="9"/>
                    <a:pt x="337" y="0"/>
                    <a:pt x="327" y="0"/>
                  </a:cubicBezTo>
                  <a:cubicBezTo>
                    <a:pt x="20" y="0"/>
                    <a:pt x="20" y="0"/>
                    <a:pt x="20" y="0"/>
                  </a:cubicBezTo>
                  <a:cubicBezTo>
                    <a:pt x="9" y="0"/>
                    <a:pt x="0" y="9"/>
                    <a:pt x="0" y="20"/>
                  </a:cubicBezTo>
                  <a:cubicBezTo>
                    <a:pt x="0" y="31"/>
                    <a:pt x="9" y="40"/>
                    <a:pt x="20" y="40"/>
                  </a:cubicBezTo>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6"/>
            <p:cNvSpPr>
              <a:spLocks/>
            </p:cNvSpPr>
            <p:nvPr/>
          </p:nvSpPr>
          <p:spPr bwMode="auto">
            <a:xfrm>
              <a:off x="763" y="2330"/>
              <a:ext cx="282" cy="340"/>
            </a:xfrm>
            <a:custGeom>
              <a:avLst/>
              <a:gdLst>
                <a:gd name="T0" fmla="*/ 0 w 763"/>
                <a:gd name="T1" fmla="*/ 382 h 925"/>
                <a:gd name="T2" fmla="*/ 381 w 763"/>
                <a:gd name="T3" fmla="*/ 0 h 925"/>
                <a:gd name="T4" fmla="*/ 763 w 763"/>
                <a:gd name="T5" fmla="*/ 382 h 925"/>
                <a:gd name="T6" fmla="*/ 610 w 763"/>
                <a:gd name="T7" fmla="*/ 756 h 925"/>
                <a:gd name="T8" fmla="*/ 575 w 763"/>
                <a:gd name="T9" fmla="*/ 925 h 925"/>
                <a:gd name="T10" fmla="*/ 408 w 763"/>
                <a:gd name="T11" fmla="*/ 925 h 925"/>
                <a:gd name="T12" fmla="*/ 354 w 763"/>
                <a:gd name="T13" fmla="*/ 925 h 925"/>
                <a:gd name="T14" fmla="*/ 186 w 763"/>
                <a:gd name="T15" fmla="*/ 925 h 925"/>
                <a:gd name="T16" fmla="*/ 153 w 763"/>
                <a:gd name="T17" fmla="*/ 756 h 925"/>
                <a:gd name="T18" fmla="*/ 0 w 763"/>
                <a:gd name="T19" fmla="*/ 382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3" h="925">
                  <a:moveTo>
                    <a:pt x="0" y="382"/>
                  </a:moveTo>
                  <a:cubicBezTo>
                    <a:pt x="0" y="171"/>
                    <a:pt x="170" y="0"/>
                    <a:pt x="381" y="0"/>
                  </a:cubicBezTo>
                  <a:cubicBezTo>
                    <a:pt x="592" y="0"/>
                    <a:pt x="763" y="171"/>
                    <a:pt x="763" y="382"/>
                  </a:cubicBezTo>
                  <a:cubicBezTo>
                    <a:pt x="763" y="395"/>
                    <a:pt x="754" y="571"/>
                    <a:pt x="610" y="756"/>
                  </a:cubicBezTo>
                  <a:cubicBezTo>
                    <a:pt x="568" y="812"/>
                    <a:pt x="575" y="925"/>
                    <a:pt x="575" y="925"/>
                  </a:cubicBezTo>
                  <a:cubicBezTo>
                    <a:pt x="408" y="925"/>
                    <a:pt x="408" y="925"/>
                    <a:pt x="408" y="925"/>
                  </a:cubicBezTo>
                  <a:cubicBezTo>
                    <a:pt x="354" y="925"/>
                    <a:pt x="354" y="925"/>
                    <a:pt x="354" y="925"/>
                  </a:cubicBezTo>
                  <a:cubicBezTo>
                    <a:pt x="186" y="925"/>
                    <a:pt x="186" y="925"/>
                    <a:pt x="186" y="925"/>
                  </a:cubicBezTo>
                  <a:cubicBezTo>
                    <a:pt x="187" y="925"/>
                    <a:pt x="194" y="812"/>
                    <a:pt x="153" y="756"/>
                  </a:cubicBezTo>
                  <a:cubicBezTo>
                    <a:pt x="9" y="571"/>
                    <a:pt x="0" y="395"/>
                    <a:pt x="0" y="382"/>
                  </a:cubicBezTo>
                </a:path>
              </a:pathLst>
            </a:custGeom>
            <a:solidFill>
              <a:srgbClr val="F99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7"/>
            <p:cNvSpPr>
              <a:spLocks/>
            </p:cNvSpPr>
            <p:nvPr/>
          </p:nvSpPr>
          <p:spPr bwMode="auto">
            <a:xfrm>
              <a:off x="763" y="2330"/>
              <a:ext cx="141" cy="340"/>
            </a:xfrm>
            <a:custGeom>
              <a:avLst/>
              <a:gdLst>
                <a:gd name="T0" fmla="*/ 381 w 381"/>
                <a:gd name="T1" fmla="*/ 925 h 925"/>
                <a:gd name="T2" fmla="*/ 186 w 381"/>
                <a:gd name="T3" fmla="*/ 925 h 925"/>
                <a:gd name="T4" fmla="*/ 153 w 381"/>
                <a:gd name="T5" fmla="*/ 756 h 925"/>
                <a:gd name="T6" fmla="*/ 0 w 381"/>
                <a:gd name="T7" fmla="*/ 382 h 925"/>
                <a:gd name="T8" fmla="*/ 381 w 381"/>
                <a:gd name="T9" fmla="*/ 0 h 925"/>
              </a:gdLst>
              <a:ahLst/>
              <a:cxnLst>
                <a:cxn ang="0">
                  <a:pos x="T0" y="T1"/>
                </a:cxn>
                <a:cxn ang="0">
                  <a:pos x="T2" y="T3"/>
                </a:cxn>
                <a:cxn ang="0">
                  <a:pos x="T4" y="T5"/>
                </a:cxn>
                <a:cxn ang="0">
                  <a:pos x="T6" y="T7"/>
                </a:cxn>
                <a:cxn ang="0">
                  <a:pos x="T8" y="T9"/>
                </a:cxn>
              </a:cxnLst>
              <a:rect l="0" t="0" r="r" b="b"/>
              <a:pathLst>
                <a:path w="381" h="925">
                  <a:moveTo>
                    <a:pt x="381" y="925"/>
                  </a:moveTo>
                  <a:cubicBezTo>
                    <a:pt x="186" y="925"/>
                    <a:pt x="186" y="925"/>
                    <a:pt x="186" y="925"/>
                  </a:cubicBezTo>
                  <a:cubicBezTo>
                    <a:pt x="187" y="925"/>
                    <a:pt x="194" y="812"/>
                    <a:pt x="153" y="756"/>
                  </a:cubicBezTo>
                  <a:cubicBezTo>
                    <a:pt x="9" y="571"/>
                    <a:pt x="0" y="395"/>
                    <a:pt x="0" y="382"/>
                  </a:cubicBezTo>
                  <a:cubicBezTo>
                    <a:pt x="0" y="171"/>
                    <a:pt x="170" y="0"/>
                    <a:pt x="381" y="0"/>
                  </a:cubicBezTo>
                </a:path>
              </a:pathLst>
            </a:custGeom>
            <a:solidFill>
              <a:srgbClr val="FFC7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8"/>
            <p:cNvSpPr>
              <a:spLocks/>
            </p:cNvSpPr>
            <p:nvPr/>
          </p:nvSpPr>
          <p:spPr bwMode="auto">
            <a:xfrm>
              <a:off x="904" y="2359"/>
              <a:ext cx="111" cy="111"/>
            </a:xfrm>
            <a:custGeom>
              <a:avLst/>
              <a:gdLst>
                <a:gd name="T0" fmla="*/ 301 w 301"/>
                <a:gd name="T1" fmla="*/ 301 h 301"/>
                <a:gd name="T2" fmla="*/ 267 w 301"/>
                <a:gd name="T3" fmla="*/ 301 h 301"/>
                <a:gd name="T4" fmla="*/ 0 w 301"/>
                <a:gd name="T5" fmla="*/ 34 h 301"/>
                <a:gd name="T6" fmla="*/ 0 w 301"/>
                <a:gd name="T7" fmla="*/ 0 h 301"/>
                <a:gd name="T8" fmla="*/ 301 w 301"/>
                <a:gd name="T9" fmla="*/ 301 h 301"/>
              </a:gdLst>
              <a:ahLst/>
              <a:cxnLst>
                <a:cxn ang="0">
                  <a:pos x="T0" y="T1"/>
                </a:cxn>
                <a:cxn ang="0">
                  <a:pos x="T2" y="T3"/>
                </a:cxn>
                <a:cxn ang="0">
                  <a:pos x="T4" y="T5"/>
                </a:cxn>
                <a:cxn ang="0">
                  <a:pos x="T6" y="T7"/>
                </a:cxn>
                <a:cxn ang="0">
                  <a:pos x="T8" y="T9"/>
                </a:cxn>
              </a:cxnLst>
              <a:rect l="0" t="0" r="r" b="b"/>
              <a:pathLst>
                <a:path w="301" h="301">
                  <a:moveTo>
                    <a:pt x="301" y="301"/>
                  </a:moveTo>
                  <a:cubicBezTo>
                    <a:pt x="267" y="301"/>
                    <a:pt x="267" y="301"/>
                    <a:pt x="267" y="301"/>
                  </a:cubicBezTo>
                  <a:cubicBezTo>
                    <a:pt x="267" y="154"/>
                    <a:pt x="148" y="34"/>
                    <a:pt x="0" y="34"/>
                  </a:cubicBezTo>
                  <a:cubicBezTo>
                    <a:pt x="0" y="0"/>
                    <a:pt x="0" y="0"/>
                    <a:pt x="0" y="0"/>
                  </a:cubicBezTo>
                  <a:cubicBezTo>
                    <a:pt x="166" y="0"/>
                    <a:pt x="301" y="135"/>
                    <a:pt x="301" y="301"/>
                  </a:cubicBezTo>
                </a:path>
              </a:pathLst>
            </a:custGeom>
            <a:solidFill>
              <a:srgbClr val="FFC7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9"/>
            <p:cNvSpPr>
              <a:spLocks/>
            </p:cNvSpPr>
            <p:nvPr/>
          </p:nvSpPr>
          <p:spPr bwMode="auto">
            <a:xfrm>
              <a:off x="923" y="2534"/>
              <a:ext cx="36" cy="147"/>
            </a:xfrm>
            <a:custGeom>
              <a:avLst/>
              <a:gdLst>
                <a:gd name="T0" fmla="*/ 12 w 36"/>
                <a:gd name="T1" fmla="*/ 147 h 147"/>
                <a:gd name="T2" fmla="*/ 0 w 36"/>
                <a:gd name="T3" fmla="*/ 145 h 147"/>
                <a:gd name="T4" fmla="*/ 24 w 36"/>
                <a:gd name="T5" fmla="*/ 0 h 147"/>
                <a:gd name="T6" fmla="*/ 36 w 36"/>
                <a:gd name="T7" fmla="*/ 2 h 147"/>
                <a:gd name="T8" fmla="*/ 12 w 36"/>
                <a:gd name="T9" fmla="*/ 147 h 147"/>
              </a:gdLst>
              <a:ahLst/>
              <a:cxnLst>
                <a:cxn ang="0">
                  <a:pos x="T0" y="T1"/>
                </a:cxn>
                <a:cxn ang="0">
                  <a:pos x="T2" y="T3"/>
                </a:cxn>
                <a:cxn ang="0">
                  <a:pos x="T4" y="T5"/>
                </a:cxn>
                <a:cxn ang="0">
                  <a:pos x="T6" y="T7"/>
                </a:cxn>
                <a:cxn ang="0">
                  <a:pos x="T8" y="T9"/>
                </a:cxn>
              </a:cxnLst>
              <a:rect l="0" t="0" r="r" b="b"/>
              <a:pathLst>
                <a:path w="36" h="147">
                  <a:moveTo>
                    <a:pt x="12" y="147"/>
                  </a:moveTo>
                  <a:lnTo>
                    <a:pt x="0" y="145"/>
                  </a:lnTo>
                  <a:lnTo>
                    <a:pt x="24" y="0"/>
                  </a:lnTo>
                  <a:lnTo>
                    <a:pt x="36" y="2"/>
                  </a:lnTo>
                  <a:lnTo>
                    <a:pt x="12" y="147"/>
                  </a:lnTo>
                  <a:close/>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10"/>
            <p:cNvSpPr>
              <a:spLocks/>
            </p:cNvSpPr>
            <p:nvPr/>
          </p:nvSpPr>
          <p:spPr bwMode="auto">
            <a:xfrm>
              <a:off x="849" y="2534"/>
              <a:ext cx="37" cy="147"/>
            </a:xfrm>
            <a:custGeom>
              <a:avLst/>
              <a:gdLst>
                <a:gd name="T0" fmla="*/ 24 w 37"/>
                <a:gd name="T1" fmla="*/ 147 h 147"/>
                <a:gd name="T2" fmla="*/ 0 w 37"/>
                <a:gd name="T3" fmla="*/ 2 h 147"/>
                <a:gd name="T4" fmla="*/ 12 w 37"/>
                <a:gd name="T5" fmla="*/ 0 h 147"/>
                <a:gd name="T6" fmla="*/ 37 w 37"/>
                <a:gd name="T7" fmla="*/ 145 h 147"/>
                <a:gd name="T8" fmla="*/ 24 w 37"/>
                <a:gd name="T9" fmla="*/ 147 h 147"/>
              </a:gdLst>
              <a:ahLst/>
              <a:cxnLst>
                <a:cxn ang="0">
                  <a:pos x="T0" y="T1"/>
                </a:cxn>
                <a:cxn ang="0">
                  <a:pos x="T2" y="T3"/>
                </a:cxn>
                <a:cxn ang="0">
                  <a:pos x="T4" y="T5"/>
                </a:cxn>
                <a:cxn ang="0">
                  <a:pos x="T6" y="T7"/>
                </a:cxn>
                <a:cxn ang="0">
                  <a:pos x="T8" y="T9"/>
                </a:cxn>
              </a:cxnLst>
              <a:rect l="0" t="0" r="r" b="b"/>
              <a:pathLst>
                <a:path w="37" h="147">
                  <a:moveTo>
                    <a:pt x="24" y="147"/>
                  </a:moveTo>
                  <a:lnTo>
                    <a:pt x="0" y="2"/>
                  </a:lnTo>
                  <a:lnTo>
                    <a:pt x="12" y="0"/>
                  </a:lnTo>
                  <a:lnTo>
                    <a:pt x="37" y="145"/>
                  </a:lnTo>
                  <a:lnTo>
                    <a:pt x="24" y="147"/>
                  </a:lnTo>
                  <a:close/>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11"/>
            <p:cNvSpPr>
              <a:spLocks/>
            </p:cNvSpPr>
            <p:nvPr/>
          </p:nvSpPr>
          <p:spPr bwMode="auto">
            <a:xfrm>
              <a:off x="858" y="2535"/>
              <a:ext cx="94" cy="19"/>
            </a:xfrm>
            <a:custGeom>
              <a:avLst/>
              <a:gdLst>
                <a:gd name="T0" fmla="*/ 253 w 253"/>
                <a:gd name="T1" fmla="*/ 54 h 54"/>
                <a:gd name="T2" fmla="*/ 229 w 253"/>
                <a:gd name="T3" fmla="*/ 31 h 54"/>
                <a:gd name="T4" fmla="*/ 222 w 253"/>
                <a:gd name="T5" fmla="*/ 18 h 54"/>
                <a:gd name="T6" fmla="*/ 214 w 253"/>
                <a:gd name="T7" fmla="*/ 31 h 54"/>
                <a:gd name="T8" fmla="*/ 190 w 253"/>
                <a:gd name="T9" fmla="*/ 54 h 54"/>
                <a:gd name="T10" fmla="*/ 166 w 253"/>
                <a:gd name="T11" fmla="*/ 31 h 54"/>
                <a:gd name="T12" fmla="*/ 158 w 253"/>
                <a:gd name="T13" fmla="*/ 18 h 54"/>
                <a:gd name="T14" fmla="*/ 152 w 253"/>
                <a:gd name="T15" fmla="*/ 29 h 54"/>
                <a:gd name="T16" fmla="*/ 127 w 253"/>
                <a:gd name="T17" fmla="*/ 54 h 54"/>
                <a:gd name="T18" fmla="*/ 104 w 253"/>
                <a:gd name="T19" fmla="*/ 33 h 54"/>
                <a:gd name="T20" fmla="*/ 95 w 253"/>
                <a:gd name="T21" fmla="*/ 19 h 54"/>
                <a:gd name="T22" fmla="*/ 87 w 253"/>
                <a:gd name="T23" fmla="*/ 32 h 54"/>
                <a:gd name="T24" fmla="*/ 63 w 253"/>
                <a:gd name="T25" fmla="*/ 54 h 54"/>
                <a:gd name="T26" fmla="*/ 38 w 253"/>
                <a:gd name="T27" fmla="*/ 30 h 54"/>
                <a:gd name="T28" fmla="*/ 30 w 253"/>
                <a:gd name="T29" fmla="*/ 18 h 54"/>
                <a:gd name="T30" fmla="*/ 22 w 253"/>
                <a:gd name="T31" fmla="*/ 31 h 54"/>
                <a:gd name="T32" fmla="*/ 0 w 253"/>
                <a:gd name="T33" fmla="*/ 54 h 54"/>
                <a:gd name="T34" fmla="*/ 0 w 253"/>
                <a:gd name="T35" fmla="*/ 36 h 54"/>
                <a:gd name="T36" fmla="*/ 6 w 253"/>
                <a:gd name="T37" fmla="*/ 25 h 54"/>
                <a:gd name="T38" fmla="*/ 31 w 253"/>
                <a:gd name="T39" fmla="*/ 0 h 54"/>
                <a:gd name="T40" fmla="*/ 53 w 253"/>
                <a:gd name="T41" fmla="*/ 21 h 54"/>
                <a:gd name="T42" fmla="*/ 63 w 253"/>
                <a:gd name="T43" fmla="*/ 35 h 54"/>
                <a:gd name="T44" fmla="*/ 71 w 253"/>
                <a:gd name="T45" fmla="*/ 22 h 54"/>
                <a:gd name="T46" fmla="*/ 95 w 253"/>
                <a:gd name="T47" fmla="*/ 0 h 54"/>
                <a:gd name="T48" fmla="*/ 120 w 253"/>
                <a:gd name="T49" fmla="*/ 24 h 54"/>
                <a:gd name="T50" fmla="*/ 128 w 253"/>
                <a:gd name="T51" fmla="*/ 36 h 54"/>
                <a:gd name="T52" fmla="*/ 136 w 253"/>
                <a:gd name="T53" fmla="*/ 23 h 54"/>
                <a:gd name="T54" fmla="*/ 158 w 253"/>
                <a:gd name="T55" fmla="*/ 0 h 54"/>
                <a:gd name="T56" fmla="*/ 182 w 253"/>
                <a:gd name="T57" fmla="*/ 23 h 54"/>
                <a:gd name="T58" fmla="*/ 190 w 253"/>
                <a:gd name="T59" fmla="*/ 36 h 54"/>
                <a:gd name="T60" fmla="*/ 198 w 253"/>
                <a:gd name="T61" fmla="*/ 23 h 54"/>
                <a:gd name="T62" fmla="*/ 222 w 253"/>
                <a:gd name="T63" fmla="*/ 0 h 54"/>
                <a:gd name="T64" fmla="*/ 246 w 253"/>
                <a:gd name="T65" fmla="*/ 23 h 54"/>
                <a:gd name="T66" fmla="*/ 253 w 253"/>
                <a:gd name="T67" fmla="*/ 36 h 54"/>
                <a:gd name="T68" fmla="*/ 253 w 253"/>
                <a:gd name="T6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 h="54">
                  <a:moveTo>
                    <a:pt x="253" y="54"/>
                  </a:moveTo>
                  <a:cubicBezTo>
                    <a:pt x="240" y="54"/>
                    <a:pt x="234" y="40"/>
                    <a:pt x="229" y="31"/>
                  </a:cubicBezTo>
                  <a:cubicBezTo>
                    <a:pt x="227" y="27"/>
                    <a:pt x="224" y="18"/>
                    <a:pt x="222" y="18"/>
                  </a:cubicBezTo>
                  <a:cubicBezTo>
                    <a:pt x="219" y="18"/>
                    <a:pt x="216" y="27"/>
                    <a:pt x="214" y="31"/>
                  </a:cubicBezTo>
                  <a:cubicBezTo>
                    <a:pt x="210" y="40"/>
                    <a:pt x="204" y="54"/>
                    <a:pt x="190" y="54"/>
                  </a:cubicBezTo>
                  <a:cubicBezTo>
                    <a:pt x="176" y="54"/>
                    <a:pt x="170" y="40"/>
                    <a:pt x="166" y="31"/>
                  </a:cubicBezTo>
                  <a:cubicBezTo>
                    <a:pt x="164" y="27"/>
                    <a:pt x="160" y="18"/>
                    <a:pt x="158" y="18"/>
                  </a:cubicBezTo>
                  <a:cubicBezTo>
                    <a:pt x="156" y="19"/>
                    <a:pt x="153" y="26"/>
                    <a:pt x="152" y="29"/>
                  </a:cubicBezTo>
                  <a:cubicBezTo>
                    <a:pt x="148" y="39"/>
                    <a:pt x="142" y="54"/>
                    <a:pt x="127" y="54"/>
                  </a:cubicBezTo>
                  <a:cubicBezTo>
                    <a:pt x="117" y="54"/>
                    <a:pt x="111" y="44"/>
                    <a:pt x="104" y="33"/>
                  </a:cubicBezTo>
                  <a:cubicBezTo>
                    <a:pt x="102" y="29"/>
                    <a:pt x="98" y="22"/>
                    <a:pt x="95" y="19"/>
                  </a:cubicBezTo>
                  <a:cubicBezTo>
                    <a:pt x="93" y="22"/>
                    <a:pt x="89" y="28"/>
                    <a:pt x="87" y="32"/>
                  </a:cubicBezTo>
                  <a:cubicBezTo>
                    <a:pt x="80" y="43"/>
                    <a:pt x="73" y="54"/>
                    <a:pt x="63" y="54"/>
                  </a:cubicBezTo>
                  <a:cubicBezTo>
                    <a:pt x="52" y="54"/>
                    <a:pt x="45" y="42"/>
                    <a:pt x="38" y="30"/>
                  </a:cubicBezTo>
                  <a:cubicBezTo>
                    <a:pt x="36" y="27"/>
                    <a:pt x="32" y="21"/>
                    <a:pt x="30" y="18"/>
                  </a:cubicBezTo>
                  <a:cubicBezTo>
                    <a:pt x="28" y="19"/>
                    <a:pt x="26" y="24"/>
                    <a:pt x="22" y="31"/>
                  </a:cubicBezTo>
                  <a:cubicBezTo>
                    <a:pt x="18" y="41"/>
                    <a:pt x="13" y="54"/>
                    <a:pt x="0" y="54"/>
                  </a:cubicBezTo>
                  <a:cubicBezTo>
                    <a:pt x="0" y="36"/>
                    <a:pt x="0" y="36"/>
                    <a:pt x="0" y="36"/>
                  </a:cubicBezTo>
                  <a:cubicBezTo>
                    <a:pt x="2" y="35"/>
                    <a:pt x="4" y="28"/>
                    <a:pt x="6" y="25"/>
                  </a:cubicBezTo>
                  <a:cubicBezTo>
                    <a:pt x="10" y="15"/>
                    <a:pt x="16" y="0"/>
                    <a:pt x="31" y="0"/>
                  </a:cubicBezTo>
                  <a:cubicBezTo>
                    <a:pt x="41" y="0"/>
                    <a:pt x="47" y="10"/>
                    <a:pt x="53" y="21"/>
                  </a:cubicBezTo>
                  <a:cubicBezTo>
                    <a:pt x="56" y="25"/>
                    <a:pt x="60" y="32"/>
                    <a:pt x="63" y="35"/>
                  </a:cubicBezTo>
                  <a:cubicBezTo>
                    <a:pt x="65" y="33"/>
                    <a:pt x="69" y="26"/>
                    <a:pt x="71" y="22"/>
                  </a:cubicBezTo>
                  <a:cubicBezTo>
                    <a:pt x="78" y="11"/>
                    <a:pt x="85" y="0"/>
                    <a:pt x="95" y="0"/>
                  </a:cubicBezTo>
                  <a:cubicBezTo>
                    <a:pt x="106" y="0"/>
                    <a:pt x="113" y="12"/>
                    <a:pt x="120" y="24"/>
                  </a:cubicBezTo>
                  <a:cubicBezTo>
                    <a:pt x="122" y="27"/>
                    <a:pt x="126" y="33"/>
                    <a:pt x="128" y="36"/>
                  </a:cubicBezTo>
                  <a:cubicBezTo>
                    <a:pt x="130" y="35"/>
                    <a:pt x="132" y="31"/>
                    <a:pt x="136" y="23"/>
                  </a:cubicBezTo>
                  <a:cubicBezTo>
                    <a:pt x="139" y="13"/>
                    <a:pt x="145" y="0"/>
                    <a:pt x="158" y="0"/>
                  </a:cubicBezTo>
                  <a:cubicBezTo>
                    <a:pt x="172" y="0"/>
                    <a:pt x="178" y="14"/>
                    <a:pt x="182" y="23"/>
                  </a:cubicBezTo>
                  <a:cubicBezTo>
                    <a:pt x="184" y="28"/>
                    <a:pt x="188" y="36"/>
                    <a:pt x="190" y="36"/>
                  </a:cubicBezTo>
                  <a:cubicBezTo>
                    <a:pt x="192" y="36"/>
                    <a:pt x="196" y="28"/>
                    <a:pt x="198" y="23"/>
                  </a:cubicBezTo>
                  <a:cubicBezTo>
                    <a:pt x="202" y="14"/>
                    <a:pt x="208" y="0"/>
                    <a:pt x="222" y="0"/>
                  </a:cubicBezTo>
                  <a:cubicBezTo>
                    <a:pt x="235" y="0"/>
                    <a:pt x="241" y="14"/>
                    <a:pt x="246" y="23"/>
                  </a:cubicBezTo>
                  <a:cubicBezTo>
                    <a:pt x="247" y="28"/>
                    <a:pt x="251" y="36"/>
                    <a:pt x="253" y="36"/>
                  </a:cubicBezTo>
                  <a:lnTo>
                    <a:pt x="253" y="54"/>
                  </a:lnTo>
                  <a:close/>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12"/>
            <p:cNvSpPr>
              <a:spLocks/>
            </p:cNvSpPr>
            <p:nvPr/>
          </p:nvSpPr>
          <p:spPr bwMode="auto">
            <a:xfrm>
              <a:off x="832" y="2671"/>
              <a:ext cx="144" cy="83"/>
            </a:xfrm>
            <a:custGeom>
              <a:avLst/>
              <a:gdLst>
                <a:gd name="T0" fmla="*/ 389 w 389"/>
                <a:gd name="T1" fmla="*/ 0 h 224"/>
                <a:gd name="T2" fmla="*/ 389 w 389"/>
                <a:gd name="T3" fmla="*/ 199 h 224"/>
                <a:gd name="T4" fmla="*/ 364 w 389"/>
                <a:gd name="T5" fmla="*/ 224 h 224"/>
                <a:gd name="T6" fmla="*/ 25 w 389"/>
                <a:gd name="T7" fmla="*/ 224 h 224"/>
                <a:gd name="T8" fmla="*/ 0 w 389"/>
                <a:gd name="T9" fmla="*/ 199 h 224"/>
                <a:gd name="T10" fmla="*/ 0 w 389"/>
                <a:gd name="T11" fmla="*/ 0 h 224"/>
                <a:gd name="T12" fmla="*/ 389 w 389"/>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389" h="224">
                  <a:moveTo>
                    <a:pt x="389" y="0"/>
                  </a:moveTo>
                  <a:cubicBezTo>
                    <a:pt x="389" y="199"/>
                    <a:pt x="389" y="199"/>
                    <a:pt x="389" y="199"/>
                  </a:cubicBezTo>
                  <a:cubicBezTo>
                    <a:pt x="389" y="213"/>
                    <a:pt x="378" y="224"/>
                    <a:pt x="364" y="224"/>
                  </a:cubicBezTo>
                  <a:cubicBezTo>
                    <a:pt x="25" y="224"/>
                    <a:pt x="25" y="224"/>
                    <a:pt x="25" y="224"/>
                  </a:cubicBezTo>
                  <a:cubicBezTo>
                    <a:pt x="11" y="224"/>
                    <a:pt x="0" y="213"/>
                    <a:pt x="0" y="199"/>
                  </a:cubicBezTo>
                  <a:cubicBezTo>
                    <a:pt x="0" y="0"/>
                    <a:pt x="0" y="0"/>
                    <a:pt x="0" y="0"/>
                  </a:cubicBezTo>
                  <a:lnTo>
                    <a:pt x="389" y="0"/>
                  </a:lnTo>
                  <a:close/>
                </a:path>
              </a:pathLst>
            </a:custGeom>
            <a:solidFill>
              <a:srgbClr val="023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3"/>
            <p:cNvSpPr>
              <a:spLocks/>
            </p:cNvSpPr>
            <p:nvPr/>
          </p:nvSpPr>
          <p:spPr bwMode="auto">
            <a:xfrm>
              <a:off x="822" y="2671"/>
              <a:ext cx="164" cy="14"/>
            </a:xfrm>
            <a:custGeom>
              <a:avLst/>
              <a:gdLst>
                <a:gd name="T0" fmla="*/ 424 w 443"/>
                <a:gd name="T1" fmla="*/ 39 h 39"/>
                <a:gd name="T2" fmla="*/ 19 w 443"/>
                <a:gd name="T3" fmla="*/ 39 h 39"/>
                <a:gd name="T4" fmla="*/ 0 w 443"/>
                <a:gd name="T5" fmla="*/ 20 h 39"/>
                <a:gd name="T6" fmla="*/ 19 w 443"/>
                <a:gd name="T7" fmla="*/ 0 h 39"/>
                <a:gd name="T8" fmla="*/ 424 w 443"/>
                <a:gd name="T9" fmla="*/ 0 h 39"/>
                <a:gd name="T10" fmla="*/ 443 w 443"/>
                <a:gd name="T11" fmla="*/ 20 h 39"/>
                <a:gd name="T12" fmla="*/ 424 w 4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43" h="39">
                  <a:moveTo>
                    <a:pt x="424" y="39"/>
                  </a:moveTo>
                  <a:cubicBezTo>
                    <a:pt x="19" y="39"/>
                    <a:pt x="19" y="39"/>
                    <a:pt x="19" y="39"/>
                  </a:cubicBezTo>
                  <a:cubicBezTo>
                    <a:pt x="8" y="39"/>
                    <a:pt x="0" y="31"/>
                    <a:pt x="0" y="20"/>
                  </a:cubicBezTo>
                  <a:cubicBezTo>
                    <a:pt x="0" y="9"/>
                    <a:pt x="8" y="0"/>
                    <a:pt x="19" y="0"/>
                  </a:cubicBezTo>
                  <a:cubicBezTo>
                    <a:pt x="424" y="0"/>
                    <a:pt x="424" y="0"/>
                    <a:pt x="424" y="0"/>
                  </a:cubicBezTo>
                  <a:cubicBezTo>
                    <a:pt x="434" y="0"/>
                    <a:pt x="443" y="9"/>
                    <a:pt x="443" y="20"/>
                  </a:cubicBezTo>
                  <a:cubicBezTo>
                    <a:pt x="443" y="31"/>
                    <a:pt x="434" y="39"/>
                    <a:pt x="424" y="39"/>
                  </a:cubicBezTo>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4"/>
            <p:cNvSpPr>
              <a:spLocks/>
            </p:cNvSpPr>
            <p:nvPr/>
          </p:nvSpPr>
          <p:spPr bwMode="auto">
            <a:xfrm>
              <a:off x="822" y="2695"/>
              <a:ext cx="164" cy="15"/>
            </a:xfrm>
            <a:custGeom>
              <a:avLst/>
              <a:gdLst>
                <a:gd name="T0" fmla="*/ 424 w 443"/>
                <a:gd name="T1" fmla="*/ 40 h 40"/>
                <a:gd name="T2" fmla="*/ 19 w 443"/>
                <a:gd name="T3" fmla="*/ 40 h 40"/>
                <a:gd name="T4" fmla="*/ 0 w 443"/>
                <a:gd name="T5" fmla="*/ 20 h 40"/>
                <a:gd name="T6" fmla="*/ 19 w 443"/>
                <a:gd name="T7" fmla="*/ 0 h 40"/>
                <a:gd name="T8" fmla="*/ 424 w 443"/>
                <a:gd name="T9" fmla="*/ 0 h 40"/>
                <a:gd name="T10" fmla="*/ 443 w 443"/>
                <a:gd name="T11" fmla="*/ 20 h 40"/>
                <a:gd name="T12" fmla="*/ 424 w 44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443" h="40">
                  <a:moveTo>
                    <a:pt x="424" y="40"/>
                  </a:moveTo>
                  <a:cubicBezTo>
                    <a:pt x="19" y="40"/>
                    <a:pt x="19" y="40"/>
                    <a:pt x="19" y="40"/>
                  </a:cubicBezTo>
                  <a:cubicBezTo>
                    <a:pt x="8" y="40"/>
                    <a:pt x="0" y="31"/>
                    <a:pt x="0" y="20"/>
                  </a:cubicBezTo>
                  <a:cubicBezTo>
                    <a:pt x="0" y="9"/>
                    <a:pt x="8" y="0"/>
                    <a:pt x="19" y="0"/>
                  </a:cubicBezTo>
                  <a:cubicBezTo>
                    <a:pt x="424" y="0"/>
                    <a:pt x="424" y="0"/>
                    <a:pt x="424" y="0"/>
                  </a:cubicBezTo>
                  <a:cubicBezTo>
                    <a:pt x="434" y="0"/>
                    <a:pt x="443" y="9"/>
                    <a:pt x="443" y="20"/>
                  </a:cubicBezTo>
                  <a:cubicBezTo>
                    <a:pt x="443" y="31"/>
                    <a:pt x="434" y="40"/>
                    <a:pt x="424" y="40"/>
                  </a:cubicBezTo>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15"/>
            <p:cNvSpPr>
              <a:spLocks/>
            </p:cNvSpPr>
            <p:nvPr/>
          </p:nvSpPr>
          <p:spPr bwMode="auto">
            <a:xfrm>
              <a:off x="822" y="2719"/>
              <a:ext cx="164" cy="14"/>
            </a:xfrm>
            <a:custGeom>
              <a:avLst/>
              <a:gdLst>
                <a:gd name="T0" fmla="*/ 424 w 443"/>
                <a:gd name="T1" fmla="*/ 39 h 39"/>
                <a:gd name="T2" fmla="*/ 19 w 443"/>
                <a:gd name="T3" fmla="*/ 39 h 39"/>
                <a:gd name="T4" fmla="*/ 0 w 443"/>
                <a:gd name="T5" fmla="*/ 19 h 39"/>
                <a:gd name="T6" fmla="*/ 19 w 443"/>
                <a:gd name="T7" fmla="*/ 0 h 39"/>
                <a:gd name="T8" fmla="*/ 424 w 443"/>
                <a:gd name="T9" fmla="*/ 0 h 39"/>
                <a:gd name="T10" fmla="*/ 443 w 443"/>
                <a:gd name="T11" fmla="*/ 19 h 39"/>
                <a:gd name="T12" fmla="*/ 424 w 4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43" h="39">
                  <a:moveTo>
                    <a:pt x="424" y="39"/>
                  </a:moveTo>
                  <a:cubicBezTo>
                    <a:pt x="19" y="39"/>
                    <a:pt x="19" y="39"/>
                    <a:pt x="19" y="39"/>
                  </a:cubicBezTo>
                  <a:cubicBezTo>
                    <a:pt x="8" y="39"/>
                    <a:pt x="0" y="30"/>
                    <a:pt x="0" y="19"/>
                  </a:cubicBezTo>
                  <a:cubicBezTo>
                    <a:pt x="0" y="8"/>
                    <a:pt x="8" y="0"/>
                    <a:pt x="19" y="0"/>
                  </a:cubicBezTo>
                  <a:cubicBezTo>
                    <a:pt x="424" y="0"/>
                    <a:pt x="424" y="0"/>
                    <a:pt x="424" y="0"/>
                  </a:cubicBezTo>
                  <a:cubicBezTo>
                    <a:pt x="434" y="0"/>
                    <a:pt x="443" y="8"/>
                    <a:pt x="443" y="19"/>
                  </a:cubicBezTo>
                  <a:cubicBezTo>
                    <a:pt x="443" y="30"/>
                    <a:pt x="434" y="39"/>
                    <a:pt x="424" y="39"/>
                  </a:cubicBezTo>
                </a:path>
              </a:pathLst>
            </a:custGeom>
            <a:solidFill>
              <a:srgbClr val="1555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1140224" y="4750697"/>
            <a:ext cx="374447" cy="590929"/>
            <a:chOff x="1140224" y="5022071"/>
            <a:chExt cx="374447" cy="590929"/>
          </a:xfrm>
        </p:grpSpPr>
        <p:sp>
          <p:nvSpPr>
            <p:cNvPr id="260" name="Freeform 736"/>
            <p:cNvSpPr>
              <a:spLocks/>
            </p:cNvSpPr>
            <p:nvPr/>
          </p:nvSpPr>
          <p:spPr bwMode="auto">
            <a:xfrm>
              <a:off x="1149287" y="5034760"/>
              <a:ext cx="355802" cy="305823"/>
            </a:xfrm>
            <a:custGeom>
              <a:avLst/>
              <a:gdLst>
                <a:gd name="T0" fmla="*/ 13 w 1374"/>
                <a:gd name="T1" fmla="*/ 1181 h 1181"/>
                <a:gd name="T2" fmla="*/ 0 w 1374"/>
                <a:gd name="T3" fmla="*/ 1177 h 1181"/>
                <a:gd name="T4" fmla="*/ 94 w 1374"/>
                <a:gd name="T5" fmla="*/ 788 h 1181"/>
                <a:gd name="T6" fmla="*/ 439 w 1374"/>
                <a:gd name="T7" fmla="*/ 744 h 1181"/>
                <a:gd name="T8" fmla="*/ 528 w 1374"/>
                <a:gd name="T9" fmla="*/ 299 h 1181"/>
                <a:gd name="T10" fmla="*/ 833 w 1374"/>
                <a:gd name="T11" fmla="*/ 331 h 1181"/>
                <a:gd name="T12" fmla="*/ 1367 w 1374"/>
                <a:gd name="T13" fmla="*/ 0 h 1181"/>
                <a:gd name="T14" fmla="*/ 1374 w 1374"/>
                <a:gd name="T15" fmla="*/ 11 h 1181"/>
                <a:gd name="T16" fmla="*/ 836 w 1374"/>
                <a:gd name="T17" fmla="*/ 344 h 1181"/>
                <a:gd name="T18" fmla="*/ 834 w 1374"/>
                <a:gd name="T19" fmla="*/ 344 h 1181"/>
                <a:gd name="T20" fmla="*/ 539 w 1374"/>
                <a:gd name="T21" fmla="*/ 314 h 1181"/>
                <a:gd name="T22" fmla="*/ 451 w 1374"/>
                <a:gd name="T23" fmla="*/ 755 h 1181"/>
                <a:gd name="T24" fmla="*/ 105 w 1374"/>
                <a:gd name="T25" fmla="*/ 800 h 1181"/>
                <a:gd name="T26" fmla="*/ 13 w 1374"/>
                <a:gd name="T27"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1181">
                  <a:moveTo>
                    <a:pt x="13" y="1181"/>
                  </a:moveTo>
                  <a:lnTo>
                    <a:pt x="0" y="1177"/>
                  </a:lnTo>
                  <a:lnTo>
                    <a:pt x="94" y="788"/>
                  </a:lnTo>
                  <a:lnTo>
                    <a:pt x="439" y="744"/>
                  </a:lnTo>
                  <a:lnTo>
                    <a:pt x="528" y="299"/>
                  </a:lnTo>
                  <a:lnTo>
                    <a:pt x="833" y="331"/>
                  </a:lnTo>
                  <a:lnTo>
                    <a:pt x="1367" y="0"/>
                  </a:lnTo>
                  <a:lnTo>
                    <a:pt x="1374" y="11"/>
                  </a:lnTo>
                  <a:lnTo>
                    <a:pt x="836" y="344"/>
                  </a:lnTo>
                  <a:lnTo>
                    <a:pt x="834" y="344"/>
                  </a:lnTo>
                  <a:lnTo>
                    <a:pt x="539" y="314"/>
                  </a:lnTo>
                  <a:lnTo>
                    <a:pt x="451" y="755"/>
                  </a:lnTo>
                  <a:lnTo>
                    <a:pt x="105" y="800"/>
                  </a:lnTo>
                  <a:lnTo>
                    <a:pt x="13" y="1181"/>
                  </a:lnTo>
                  <a:close/>
                </a:path>
              </a:pathLst>
            </a:custGeom>
            <a:solidFill>
              <a:schemeClr val="accent2"/>
            </a:solidFill>
            <a:ln w="9525">
              <a:solidFill>
                <a:srgbClr val="00A3A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61" name="Oval 737"/>
            <p:cNvSpPr>
              <a:spLocks noChangeArrowheads="1"/>
            </p:cNvSpPr>
            <p:nvPr/>
          </p:nvSpPr>
          <p:spPr bwMode="auto">
            <a:xfrm>
              <a:off x="1167673" y="5232340"/>
              <a:ext cx="17091" cy="17091"/>
            </a:xfrm>
            <a:prstGeom prst="ellipse">
              <a:avLst/>
            </a:prstGeom>
            <a:solidFill>
              <a:srgbClr val="056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738"/>
            <p:cNvSpPr>
              <a:spLocks noEditPoints="1"/>
            </p:cNvSpPr>
            <p:nvPr/>
          </p:nvSpPr>
          <p:spPr bwMode="auto">
            <a:xfrm>
              <a:off x="1165860" y="5230528"/>
              <a:ext cx="20716" cy="20716"/>
            </a:xfrm>
            <a:custGeom>
              <a:avLst/>
              <a:gdLst>
                <a:gd name="T0" fmla="*/ 111 w 223"/>
                <a:gd name="T1" fmla="*/ 222 h 222"/>
                <a:gd name="T2" fmla="*/ 0 w 223"/>
                <a:gd name="T3" fmla="*/ 111 h 222"/>
                <a:gd name="T4" fmla="*/ 111 w 223"/>
                <a:gd name="T5" fmla="*/ 0 h 222"/>
                <a:gd name="T6" fmla="*/ 223 w 223"/>
                <a:gd name="T7" fmla="*/ 111 h 222"/>
                <a:gd name="T8" fmla="*/ 111 w 223"/>
                <a:gd name="T9" fmla="*/ 222 h 222"/>
                <a:gd name="T10" fmla="*/ 111 w 223"/>
                <a:gd name="T11" fmla="*/ 37 h 222"/>
                <a:gd name="T12" fmla="*/ 37 w 223"/>
                <a:gd name="T13" fmla="*/ 111 h 222"/>
                <a:gd name="T14" fmla="*/ 111 w 223"/>
                <a:gd name="T15" fmla="*/ 185 h 222"/>
                <a:gd name="T16" fmla="*/ 186 w 223"/>
                <a:gd name="T17" fmla="*/ 111 h 222"/>
                <a:gd name="T18" fmla="*/ 111 w 223"/>
                <a:gd name="T19" fmla="*/ 3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22">
                  <a:moveTo>
                    <a:pt x="111" y="222"/>
                  </a:moveTo>
                  <a:cubicBezTo>
                    <a:pt x="50" y="222"/>
                    <a:pt x="0" y="173"/>
                    <a:pt x="0" y="111"/>
                  </a:cubicBezTo>
                  <a:cubicBezTo>
                    <a:pt x="0" y="50"/>
                    <a:pt x="50" y="0"/>
                    <a:pt x="111" y="0"/>
                  </a:cubicBezTo>
                  <a:cubicBezTo>
                    <a:pt x="173" y="0"/>
                    <a:pt x="223" y="50"/>
                    <a:pt x="223" y="111"/>
                  </a:cubicBezTo>
                  <a:cubicBezTo>
                    <a:pt x="223" y="173"/>
                    <a:pt x="173" y="222"/>
                    <a:pt x="111" y="222"/>
                  </a:cubicBezTo>
                  <a:close/>
                  <a:moveTo>
                    <a:pt x="111" y="37"/>
                  </a:moveTo>
                  <a:cubicBezTo>
                    <a:pt x="71" y="37"/>
                    <a:pt x="37" y="70"/>
                    <a:pt x="37" y="111"/>
                  </a:cubicBezTo>
                  <a:cubicBezTo>
                    <a:pt x="37" y="152"/>
                    <a:pt x="71" y="185"/>
                    <a:pt x="111" y="185"/>
                  </a:cubicBezTo>
                  <a:cubicBezTo>
                    <a:pt x="152" y="185"/>
                    <a:pt x="186" y="152"/>
                    <a:pt x="186" y="111"/>
                  </a:cubicBezTo>
                  <a:cubicBezTo>
                    <a:pt x="186" y="70"/>
                    <a:pt x="152" y="37"/>
                    <a:pt x="111" y="37"/>
                  </a:cubicBez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Oval 739"/>
            <p:cNvSpPr>
              <a:spLocks noChangeArrowheads="1"/>
            </p:cNvSpPr>
            <p:nvPr/>
          </p:nvSpPr>
          <p:spPr bwMode="auto">
            <a:xfrm>
              <a:off x="1255458" y="5219134"/>
              <a:ext cx="17350" cy="17091"/>
            </a:xfrm>
            <a:prstGeom prst="ellipse">
              <a:avLst/>
            </a:prstGeom>
            <a:solidFill>
              <a:srgbClr val="056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740"/>
            <p:cNvSpPr>
              <a:spLocks noEditPoints="1"/>
            </p:cNvSpPr>
            <p:nvPr/>
          </p:nvSpPr>
          <p:spPr bwMode="auto">
            <a:xfrm>
              <a:off x="1253905" y="5217321"/>
              <a:ext cx="20716" cy="20716"/>
            </a:xfrm>
            <a:custGeom>
              <a:avLst/>
              <a:gdLst>
                <a:gd name="T0" fmla="*/ 111 w 222"/>
                <a:gd name="T1" fmla="*/ 222 h 222"/>
                <a:gd name="T2" fmla="*/ 0 w 222"/>
                <a:gd name="T3" fmla="*/ 111 h 222"/>
                <a:gd name="T4" fmla="*/ 111 w 222"/>
                <a:gd name="T5" fmla="*/ 0 h 222"/>
                <a:gd name="T6" fmla="*/ 222 w 222"/>
                <a:gd name="T7" fmla="*/ 111 h 222"/>
                <a:gd name="T8" fmla="*/ 111 w 222"/>
                <a:gd name="T9" fmla="*/ 222 h 222"/>
                <a:gd name="T10" fmla="*/ 111 w 222"/>
                <a:gd name="T11" fmla="*/ 37 h 222"/>
                <a:gd name="T12" fmla="*/ 37 w 222"/>
                <a:gd name="T13" fmla="*/ 111 h 222"/>
                <a:gd name="T14" fmla="*/ 111 w 222"/>
                <a:gd name="T15" fmla="*/ 185 h 222"/>
                <a:gd name="T16" fmla="*/ 185 w 222"/>
                <a:gd name="T17" fmla="*/ 111 h 222"/>
                <a:gd name="T18" fmla="*/ 111 w 222"/>
                <a:gd name="T19" fmla="*/ 3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22">
                  <a:moveTo>
                    <a:pt x="111" y="222"/>
                  </a:moveTo>
                  <a:cubicBezTo>
                    <a:pt x="50" y="222"/>
                    <a:pt x="0" y="172"/>
                    <a:pt x="0" y="111"/>
                  </a:cubicBezTo>
                  <a:cubicBezTo>
                    <a:pt x="0" y="50"/>
                    <a:pt x="50" y="0"/>
                    <a:pt x="111" y="0"/>
                  </a:cubicBezTo>
                  <a:cubicBezTo>
                    <a:pt x="173" y="0"/>
                    <a:pt x="222" y="50"/>
                    <a:pt x="222" y="111"/>
                  </a:cubicBezTo>
                  <a:cubicBezTo>
                    <a:pt x="222" y="172"/>
                    <a:pt x="173" y="222"/>
                    <a:pt x="111" y="222"/>
                  </a:cubicBezTo>
                  <a:close/>
                  <a:moveTo>
                    <a:pt x="111" y="37"/>
                  </a:moveTo>
                  <a:cubicBezTo>
                    <a:pt x="70" y="37"/>
                    <a:pt x="37" y="70"/>
                    <a:pt x="37" y="111"/>
                  </a:cubicBezTo>
                  <a:cubicBezTo>
                    <a:pt x="37" y="152"/>
                    <a:pt x="70" y="185"/>
                    <a:pt x="111" y="185"/>
                  </a:cubicBezTo>
                  <a:cubicBezTo>
                    <a:pt x="152" y="185"/>
                    <a:pt x="185" y="152"/>
                    <a:pt x="185" y="111"/>
                  </a:cubicBezTo>
                  <a:cubicBezTo>
                    <a:pt x="185" y="70"/>
                    <a:pt x="152" y="37"/>
                    <a:pt x="111" y="37"/>
                  </a:cubicBez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Oval 741"/>
            <p:cNvSpPr>
              <a:spLocks noChangeArrowheads="1"/>
            </p:cNvSpPr>
            <p:nvPr/>
          </p:nvSpPr>
          <p:spPr bwMode="auto">
            <a:xfrm>
              <a:off x="1142037" y="5329188"/>
              <a:ext cx="17091" cy="17091"/>
            </a:xfrm>
            <a:prstGeom prst="ellipse">
              <a:avLst/>
            </a:prstGeom>
            <a:solidFill>
              <a:srgbClr val="056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742"/>
            <p:cNvSpPr>
              <a:spLocks noEditPoints="1"/>
            </p:cNvSpPr>
            <p:nvPr/>
          </p:nvSpPr>
          <p:spPr bwMode="auto">
            <a:xfrm>
              <a:off x="1140224" y="5327376"/>
              <a:ext cx="20716" cy="20716"/>
            </a:xfrm>
            <a:custGeom>
              <a:avLst/>
              <a:gdLst>
                <a:gd name="T0" fmla="*/ 111 w 223"/>
                <a:gd name="T1" fmla="*/ 222 h 222"/>
                <a:gd name="T2" fmla="*/ 0 w 223"/>
                <a:gd name="T3" fmla="*/ 111 h 222"/>
                <a:gd name="T4" fmla="*/ 111 w 223"/>
                <a:gd name="T5" fmla="*/ 0 h 222"/>
                <a:gd name="T6" fmla="*/ 223 w 223"/>
                <a:gd name="T7" fmla="*/ 111 h 222"/>
                <a:gd name="T8" fmla="*/ 111 w 223"/>
                <a:gd name="T9" fmla="*/ 222 h 222"/>
                <a:gd name="T10" fmla="*/ 111 w 223"/>
                <a:gd name="T11" fmla="*/ 37 h 222"/>
                <a:gd name="T12" fmla="*/ 37 w 223"/>
                <a:gd name="T13" fmla="*/ 111 h 222"/>
                <a:gd name="T14" fmla="*/ 111 w 223"/>
                <a:gd name="T15" fmla="*/ 185 h 222"/>
                <a:gd name="T16" fmla="*/ 186 w 223"/>
                <a:gd name="T17" fmla="*/ 111 h 222"/>
                <a:gd name="T18" fmla="*/ 111 w 223"/>
                <a:gd name="T19" fmla="*/ 3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22">
                  <a:moveTo>
                    <a:pt x="111" y="222"/>
                  </a:moveTo>
                  <a:cubicBezTo>
                    <a:pt x="50" y="222"/>
                    <a:pt x="0" y="172"/>
                    <a:pt x="0" y="111"/>
                  </a:cubicBezTo>
                  <a:cubicBezTo>
                    <a:pt x="0" y="49"/>
                    <a:pt x="50" y="0"/>
                    <a:pt x="111" y="0"/>
                  </a:cubicBezTo>
                  <a:cubicBezTo>
                    <a:pt x="173" y="0"/>
                    <a:pt x="223" y="49"/>
                    <a:pt x="223" y="111"/>
                  </a:cubicBezTo>
                  <a:cubicBezTo>
                    <a:pt x="223" y="172"/>
                    <a:pt x="173" y="222"/>
                    <a:pt x="111" y="222"/>
                  </a:cubicBezTo>
                  <a:close/>
                  <a:moveTo>
                    <a:pt x="111" y="37"/>
                  </a:moveTo>
                  <a:cubicBezTo>
                    <a:pt x="70" y="37"/>
                    <a:pt x="37" y="70"/>
                    <a:pt x="37" y="111"/>
                  </a:cubicBezTo>
                  <a:cubicBezTo>
                    <a:pt x="37" y="152"/>
                    <a:pt x="70" y="185"/>
                    <a:pt x="111" y="185"/>
                  </a:cubicBezTo>
                  <a:cubicBezTo>
                    <a:pt x="152" y="185"/>
                    <a:pt x="186" y="152"/>
                    <a:pt x="186" y="111"/>
                  </a:cubicBezTo>
                  <a:cubicBezTo>
                    <a:pt x="186" y="70"/>
                    <a:pt x="152" y="37"/>
                    <a:pt x="111" y="37"/>
                  </a:cubicBez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Oval 743"/>
            <p:cNvSpPr>
              <a:spLocks noChangeArrowheads="1"/>
            </p:cNvSpPr>
            <p:nvPr/>
          </p:nvSpPr>
          <p:spPr bwMode="auto">
            <a:xfrm>
              <a:off x="1278764" y="5106489"/>
              <a:ext cx="17350" cy="17091"/>
            </a:xfrm>
            <a:prstGeom prst="ellipse">
              <a:avLst/>
            </a:prstGeom>
            <a:solidFill>
              <a:srgbClr val="056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744"/>
            <p:cNvSpPr>
              <a:spLocks noEditPoints="1"/>
            </p:cNvSpPr>
            <p:nvPr/>
          </p:nvSpPr>
          <p:spPr bwMode="auto">
            <a:xfrm>
              <a:off x="1277210" y="5104677"/>
              <a:ext cx="20457" cy="20716"/>
            </a:xfrm>
            <a:custGeom>
              <a:avLst/>
              <a:gdLst>
                <a:gd name="T0" fmla="*/ 111 w 223"/>
                <a:gd name="T1" fmla="*/ 223 h 223"/>
                <a:gd name="T2" fmla="*/ 0 w 223"/>
                <a:gd name="T3" fmla="*/ 111 h 223"/>
                <a:gd name="T4" fmla="*/ 111 w 223"/>
                <a:gd name="T5" fmla="*/ 0 h 223"/>
                <a:gd name="T6" fmla="*/ 223 w 223"/>
                <a:gd name="T7" fmla="*/ 111 h 223"/>
                <a:gd name="T8" fmla="*/ 111 w 223"/>
                <a:gd name="T9" fmla="*/ 223 h 223"/>
                <a:gd name="T10" fmla="*/ 111 w 223"/>
                <a:gd name="T11" fmla="*/ 37 h 223"/>
                <a:gd name="T12" fmla="*/ 37 w 223"/>
                <a:gd name="T13" fmla="*/ 111 h 223"/>
                <a:gd name="T14" fmla="*/ 111 w 223"/>
                <a:gd name="T15" fmla="*/ 186 h 223"/>
                <a:gd name="T16" fmla="*/ 186 w 223"/>
                <a:gd name="T17" fmla="*/ 111 h 223"/>
                <a:gd name="T18" fmla="*/ 111 w 223"/>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23">
                  <a:moveTo>
                    <a:pt x="111" y="223"/>
                  </a:moveTo>
                  <a:cubicBezTo>
                    <a:pt x="50" y="223"/>
                    <a:pt x="0" y="173"/>
                    <a:pt x="0" y="111"/>
                  </a:cubicBezTo>
                  <a:cubicBezTo>
                    <a:pt x="0" y="50"/>
                    <a:pt x="50" y="0"/>
                    <a:pt x="111" y="0"/>
                  </a:cubicBezTo>
                  <a:cubicBezTo>
                    <a:pt x="173" y="0"/>
                    <a:pt x="223" y="50"/>
                    <a:pt x="223" y="111"/>
                  </a:cubicBezTo>
                  <a:cubicBezTo>
                    <a:pt x="223" y="173"/>
                    <a:pt x="173" y="223"/>
                    <a:pt x="111" y="223"/>
                  </a:cubicBezTo>
                  <a:close/>
                  <a:moveTo>
                    <a:pt x="111" y="37"/>
                  </a:moveTo>
                  <a:cubicBezTo>
                    <a:pt x="71" y="37"/>
                    <a:pt x="37" y="71"/>
                    <a:pt x="37" y="111"/>
                  </a:cubicBezTo>
                  <a:cubicBezTo>
                    <a:pt x="37" y="152"/>
                    <a:pt x="71" y="186"/>
                    <a:pt x="111" y="186"/>
                  </a:cubicBezTo>
                  <a:cubicBezTo>
                    <a:pt x="152" y="186"/>
                    <a:pt x="186" y="152"/>
                    <a:pt x="186" y="111"/>
                  </a:cubicBezTo>
                  <a:cubicBezTo>
                    <a:pt x="186" y="71"/>
                    <a:pt x="152" y="37"/>
                    <a:pt x="111" y="37"/>
                  </a:cubicBez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Oval 745"/>
            <p:cNvSpPr>
              <a:spLocks noChangeArrowheads="1"/>
            </p:cNvSpPr>
            <p:nvPr/>
          </p:nvSpPr>
          <p:spPr bwMode="auto">
            <a:xfrm>
              <a:off x="1354638" y="5113222"/>
              <a:ext cx="17091" cy="17091"/>
            </a:xfrm>
            <a:prstGeom prst="ellipse">
              <a:avLst/>
            </a:prstGeom>
            <a:solidFill>
              <a:srgbClr val="056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746"/>
            <p:cNvSpPr>
              <a:spLocks noEditPoints="1"/>
            </p:cNvSpPr>
            <p:nvPr/>
          </p:nvSpPr>
          <p:spPr bwMode="auto">
            <a:xfrm>
              <a:off x="1352825" y="5111410"/>
              <a:ext cx="20716" cy="20716"/>
            </a:xfrm>
            <a:custGeom>
              <a:avLst/>
              <a:gdLst>
                <a:gd name="T0" fmla="*/ 111 w 223"/>
                <a:gd name="T1" fmla="*/ 223 h 223"/>
                <a:gd name="T2" fmla="*/ 0 w 223"/>
                <a:gd name="T3" fmla="*/ 112 h 223"/>
                <a:gd name="T4" fmla="*/ 111 w 223"/>
                <a:gd name="T5" fmla="*/ 0 h 223"/>
                <a:gd name="T6" fmla="*/ 223 w 223"/>
                <a:gd name="T7" fmla="*/ 112 h 223"/>
                <a:gd name="T8" fmla="*/ 111 w 223"/>
                <a:gd name="T9" fmla="*/ 223 h 223"/>
                <a:gd name="T10" fmla="*/ 111 w 223"/>
                <a:gd name="T11" fmla="*/ 37 h 223"/>
                <a:gd name="T12" fmla="*/ 37 w 223"/>
                <a:gd name="T13" fmla="*/ 112 h 223"/>
                <a:gd name="T14" fmla="*/ 111 w 223"/>
                <a:gd name="T15" fmla="*/ 186 h 223"/>
                <a:gd name="T16" fmla="*/ 186 w 223"/>
                <a:gd name="T17" fmla="*/ 112 h 223"/>
                <a:gd name="T18" fmla="*/ 111 w 223"/>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23">
                  <a:moveTo>
                    <a:pt x="111" y="223"/>
                  </a:moveTo>
                  <a:cubicBezTo>
                    <a:pt x="50" y="223"/>
                    <a:pt x="0" y="173"/>
                    <a:pt x="0" y="112"/>
                  </a:cubicBezTo>
                  <a:cubicBezTo>
                    <a:pt x="0" y="50"/>
                    <a:pt x="50" y="0"/>
                    <a:pt x="111" y="0"/>
                  </a:cubicBezTo>
                  <a:cubicBezTo>
                    <a:pt x="173" y="0"/>
                    <a:pt x="223" y="50"/>
                    <a:pt x="223" y="112"/>
                  </a:cubicBezTo>
                  <a:cubicBezTo>
                    <a:pt x="223" y="173"/>
                    <a:pt x="173" y="223"/>
                    <a:pt x="111" y="223"/>
                  </a:cubicBezTo>
                  <a:close/>
                  <a:moveTo>
                    <a:pt x="111" y="37"/>
                  </a:moveTo>
                  <a:cubicBezTo>
                    <a:pt x="70" y="37"/>
                    <a:pt x="37" y="71"/>
                    <a:pt x="37" y="112"/>
                  </a:cubicBezTo>
                  <a:cubicBezTo>
                    <a:pt x="37" y="153"/>
                    <a:pt x="70" y="186"/>
                    <a:pt x="111" y="186"/>
                  </a:cubicBezTo>
                  <a:cubicBezTo>
                    <a:pt x="152" y="186"/>
                    <a:pt x="186" y="153"/>
                    <a:pt x="186" y="112"/>
                  </a:cubicBezTo>
                  <a:cubicBezTo>
                    <a:pt x="186" y="71"/>
                    <a:pt x="152" y="37"/>
                    <a:pt x="111" y="37"/>
                  </a:cubicBez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Oval 747"/>
            <p:cNvSpPr>
              <a:spLocks noChangeArrowheads="1"/>
            </p:cNvSpPr>
            <p:nvPr/>
          </p:nvSpPr>
          <p:spPr bwMode="auto">
            <a:xfrm>
              <a:off x="1485409" y="5023884"/>
              <a:ext cx="27449" cy="27449"/>
            </a:xfrm>
            <a:prstGeom prst="ellipse">
              <a:avLst/>
            </a:prstGeom>
            <a:solidFill>
              <a:srgbClr val="056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748"/>
            <p:cNvSpPr>
              <a:spLocks noEditPoints="1"/>
            </p:cNvSpPr>
            <p:nvPr/>
          </p:nvSpPr>
          <p:spPr bwMode="auto">
            <a:xfrm>
              <a:off x="1483597" y="5022071"/>
              <a:ext cx="31074" cy="31074"/>
            </a:xfrm>
            <a:custGeom>
              <a:avLst/>
              <a:gdLst>
                <a:gd name="T0" fmla="*/ 167 w 334"/>
                <a:gd name="T1" fmla="*/ 334 h 334"/>
                <a:gd name="T2" fmla="*/ 0 w 334"/>
                <a:gd name="T3" fmla="*/ 167 h 334"/>
                <a:gd name="T4" fmla="*/ 167 w 334"/>
                <a:gd name="T5" fmla="*/ 0 h 334"/>
                <a:gd name="T6" fmla="*/ 334 w 334"/>
                <a:gd name="T7" fmla="*/ 167 h 334"/>
                <a:gd name="T8" fmla="*/ 167 w 334"/>
                <a:gd name="T9" fmla="*/ 334 h 334"/>
                <a:gd name="T10" fmla="*/ 167 w 334"/>
                <a:gd name="T11" fmla="*/ 37 h 334"/>
                <a:gd name="T12" fmla="*/ 37 w 334"/>
                <a:gd name="T13" fmla="*/ 167 h 334"/>
                <a:gd name="T14" fmla="*/ 167 w 334"/>
                <a:gd name="T15" fmla="*/ 297 h 334"/>
                <a:gd name="T16" fmla="*/ 297 w 334"/>
                <a:gd name="T17" fmla="*/ 167 h 334"/>
                <a:gd name="T18" fmla="*/ 167 w 334"/>
                <a:gd name="T19" fmla="*/ 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4">
                  <a:moveTo>
                    <a:pt x="167" y="334"/>
                  </a:moveTo>
                  <a:cubicBezTo>
                    <a:pt x="75" y="334"/>
                    <a:pt x="0" y="259"/>
                    <a:pt x="0" y="167"/>
                  </a:cubicBezTo>
                  <a:cubicBezTo>
                    <a:pt x="0" y="75"/>
                    <a:pt x="75" y="0"/>
                    <a:pt x="167" y="0"/>
                  </a:cubicBezTo>
                  <a:cubicBezTo>
                    <a:pt x="259" y="0"/>
                    <a:pt x="334" y="75"/>
                    <a:pt x="334" y="167"/>
                  </a:cubicBezTo>
                  <a:cubicBezTo>
                    <a:pt x="334" y="259"/>
                    <a:pt x="259" y="334"/>
                    <a:pt x="167" y="334"/>
                  </a:cubicBezTo>
                  <a:close/>
                  <a:moveTo>
                    <a:pt x="167" y="37"/>
                  </a:moveTo>
                  <a:cubicBezTo>
                    <a:pt x="96" y="37"/>
                    <a:pt x="37" y="96"/>
                    <a:pt x="37" y="167"/>
                  </a:cubicBezTo>
                  <a:cubicBezTo>
                    <a:pt x="37" y="239"/>
                    <a:pt x="96" y="297"/>
                    <a:pt x="167" y="297"/>
                  </a:cubicBezTo>
                  <a:cubicBezTo>
                    <a:pt x="239" y="297"/>
                    <a:pt x="297" y="239"/>
                    <a:pt x="297" y="167"/>
                  </a:cubicBezTo>
                  <a:cubicBezTo>
                    <a:pt x="297" y="96"/>
                    <a:pt x="239" y="37"/>
                    <a:pt x="167" y="37"/>
                  </a:cubicBez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Oval 749"/>
            <p:cNvSpPr>
              <a:spLocks noChangeArrowheads="1"/>
            </p:cNvSpPr>
            <p:nvPr/>
          </p:nvSpPr>
          <p:spPr bwMode="auto">
            <a:xfrm>
              <a:off x="1407464" y="5600570"/>
              <a:ext cx="65774" cy="7769"/>
            </a:xfrm>
            <a:prstGeom prst="ellipse">
              <a:avLst/>
            </a:prstGeom>
            <a:solidFill>
              <a:srgbClr val="E1D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Oval 750"/>
            <p:cNvSpPr>
              <a:spLocks noChangeArrowheads="1"/>
            </p:cNvSpPr>
            <p:nvPr/>
          </p:nvSpPr>
          <p:spPr bwMode="auto">
            <a:xfrm>
              <a:off x="1344279" y="5605231"/>
              <a:ext cx="65515" cy="7769"/>
            </a:xfrm>
            <a:prstGeom prst="ellipse">
              <a:avLst/>
            </a:prstGeom>
            <a:solidFill>
              <a:srgbClr val="E1D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751"/>
            <p:cNvSpPr>
              <a:spLocks/>
            </p:cNvSpPr>
            <p:nvPr/>
          </p:nvSpPr>
          <p:spPr bwMode="auto">
            <a:xfrm>
              <a:off x="1265299" y="5336439"/>
              <a:ext cx="107207" cy="108501"/>
            </a:xfrm>
            <a:custGeom>
              <a:avLst/>
              <a:gdLst>
                <a:gd name="T0" fmla="*/ 242 w 414"/>
                <a:gd name="T1" fmla="*/ 419 h 419"/>
                <a:gd name="T2" fmla="*/ 0 w 414"/>
                <a:gd name="T3" fmla="*/ 161 h 419"/>
                <a:gd name="T4" fmla="*/ 172 w 414"/>
                <a:gd name="T5" fmla="*/ 0 h 419"/>
                <a:gd name="T6" fmla="*/ 414 w 414"/>
                <a:gd name="T7" fmla="*/ 257 h 419"/>
                <a:gd name="T8" fmla="*/ 242 w 414"/>
                <a:gd name="T9" fmla="*/ 419 h 419"/>
              </a:gdLst>
              <a:ahLst/>
              <a:cxnLst>
                <a:cxn ang="0">
                  <a:pos x="T0" y="T1"/>
                </a:cxn>
                <a:cxn ang="0">
                  <a:pos x="T2" y="T3"/>
                </a:cxn>
                <a:cxn ang="0">
                  <a:pos x="T4" y="T5"/>
                </a:cxn>
                <a:cxn ang="0">
                  <a:pos x="T6" y="T7"/>
                </a:cxn>
                <a:cxn ang="0">
                  <a:pos x="T8" y="T9"/>
                </a:cxn>
              </a:cxnLst>
              <a:rect l="0" t="0" r="r" b="b"/>
              <a:pathLst>
                <a:path w="414" h="419">
                  <a:moveTo>
                    <a:pt x="242" y="419"/>
                  </a:moveTo>
                  <a:lnTo>
                    <a:pt x="0" y="161"/>
                  </a:lnTo>
                  <a:lnTo>
                    <a:pt x="172" y="0"/>
                  </a:lnTo>
                  <a:lnTo>
                    <a:pt x="414" y="257"/>
                  </a:lnTo>
                  <a:lnTo>
                    <a:pt x="242" y="419"/>
                  </a:lnTo>
                  <a:close/>
                </a:path>
              </a:pathLst>
            </a:custGeom>
            <a:solidFill>
              <a:srgbClr val="8345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752"/>
            <p:cNvSpPr>
              <a:spLocks/>
            </p:cNvSpPr>
            <p:nvPr/>
          </p:nvSpPr>
          <p:spPr bwMode="auto">
            <a:xfrm>
              <a:off x="1265299" y="5336439"/>
              <a:ext cx="107207" cy="108501"/>
            </a:xfrm>
            <a:custGeom>
              <a:avLst/>
              <a:gdLst>
                <a:gd name="T0" fmla="*/ 242 w 414"/>
                <a:gd name="T1" fmla="*/ 419 h 419"/>
                <a:gd name="T2" fmla="*/ 0 w 414"/>
                <a:gd name="T3" fmla="*/ 161 h 419"/>
                <a:gd name="T4" fmla="*/ 172 w 414"/>
                <a:gd name="T5" fmla="*/ 0 h 419"/>
                <a:gd name="T6" fmla="*/ 414 w 414"/>
                <a:gd name="T7" fmla="*/ 257 h 419"/>
                <a:gd name="T8" fmla="*/ 242 w 414"/>
                <a:gd name="T9" fmla="*/ 419 h 419"/>
              </a:gdLst>
              <a:ahLst/>
              <a:cxnLst>
                <a:cxn ang="0">
                  <a:pos x="T0" y="T1"/>
                </a:cxn>
                <a:cxn ang="0">
                  <a:pos x="T2" y="T3"/>
                </a:cxn>
                <a:cxn ang="0">
                  <a:pos x="T4" y="T5"/>
                </a:cxn>
                <a:cxn ang="0">
                  <a:pos x="T6" y="T7"/>
                </a:cxn>
                <a:cxn ang="0">
                  <a:pos x="T8" y="T9"/>
                </a:cxn>
              </a:cxnLst>
              <a:rect l="0" t="0" r="r" b="b"/>
              <a:pathLst>
                <a:path w="414" h="419">
                  <a:moveTo>
                    <a:pt x="242" y="419"/>
                  </a:moveTo>
                  <a:lnTo>
                    <a:pt x="0" y="161"/>
                  </a:lnTo>
                  <a:lnTo>
                    <a:pt x="172" y="0"/>
                  </a:lnTo>
                  <a:lnTo>
                    <a:pt x="414" y="257"/>
                  </a:lnTo>
                  <a:lnTo>
                    <a:pt x="242" y="4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753"/>
            <p:cNvSpPr>
              <a:spLocks noEditPoints="1"/>
            </p:cNvSpPr>
            <p:nvPr/>
          </p:nvSpPr>
          <p:spPr bwMode="auto">
            <a:xfrm>
              <a:off x="1310357" y="5336439"/>
              <a:ext cx="62926" cy="82347"/>
            </a:xfrm>
            <a:custGeom>
              <a:avLst/>
              <a:gdLst>
                <a:gd name="T0" fmla="*/ 207 w 243"/>
                <a:gd name="T1" fmla="*/ 287 h 318"/>
                <a:gd name="T2" fmla="*/ 176 w 243"/>
                <a:gd name="T3" fmla="*/ 317 h 318"/>
                <a:gd name="T4" fmla="*/ 177 w 243"/>
                <a:gd name="T5" fmla="*/ 318 h 318"/>
                <a:gd name="T6" fmla="*/ 207 w 243"/>
                <a:gd name="T7" fmla="*/ 287 h 318"/>
                <a:gd name="T8" fmla="*/ 2 w 243"/>
                <a:gd name="T9" fmla="*/ 0 h 318"/>
                <a:gd name="T10" fmla="*/ 0 w 243"/>
                <a:gd name="T11" fmla="*/ 2 h 318"/>
                <a:gd name="T12" fmla="*/ 239 w 243"/>
                <a:gd name="T13" fmla="*/ 256 h 318"/>
                <a:gd name="T14" fmla="*/ 243 w 243"/>
                <a:gd name="T15" fmla="*/ 251 h 318"/>
                <a:gd name="T16" fmla="*/ 2 w 243"/>
                <a:gd name="T1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318">
                  <a:moveTo>
                    <a:pt x="207" y="287"/>
                  </a:moveTo>
                  <a:lnTo>
                    <a:pt x="176" y="317"/>
                  </a:lnTo>
                  <a:lnTo>
                    <a:pt x="177" y="318"/>
                  </a:lnTo>
                  <a:lnTo>
                    <a:pt x="207" y="287"/>
                  </a:lnTo>
                  <a:close/>
                  <a:moveTo>
                    <a:pt x="2" y="0"/>
                  </a:moveTo>
                  <a:lnTo>
                    <a:pt x="0" y="2"/>
                  </a:lnTo>
                  <a:lnTo>
                    <a:pt x="239" y="256"/>
                  </a:lnTo>
                  <a:lnTo>
                    <a:pt x="243" y="251"/>
                  </a:lnTo>
                  <a:lnTo>
                    <a:pt x="2" y="0"/>
                  </a:lnTo>
                  <a:close/>
                </a:path>
              </a:pathLst>
            </a:custGeom>
            <a:solidFill>
              <a:srgbClr val="E1D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754"/>
            <p:cNvSpPr>
              <a:spLocks noEditPoints="1"/>
            </p:cNvSpPr>
            <p:nvPr/>
          </p:nvSpPr>
          <p:spPr bwMode="auto">
            <a:xfrm>
              <a:off x="1310357" y="5336439"/>
              <a:ext cx="62926" cy="82347"/>
            </a:xfrm>
            <a:custGeom>
              <a:avLst/>
              <a:gdLst>
                <a:gd name="T0" fmla="*/ 207 w 243"/>
                <a:gd name="T1" fmla="*/ 287 h 318"/>
                <a:gd name="T2" fmla="*/ 176 w 243"/>
                <a:gd name="T3" fmla="*/ 317 h 318"/>
                <a:gd name="T4" fmla="*/ 177 w 243"/>
                <a:gd name="T5" fmla="*/ 318 h 318"/>
                <a:gd name="T6" fmla="*/ 207 w 243"/>
                <a:gd name="T7" fmla="*/ 287 h 318"/>
                <a:gd name="T8" fmla="*/ 2 w 243"/>
                <a:gd name="T9" fmla="*/ 0 h 318"/>
                <a:gd name="T10" fmla="*/ 0 w 243"/>
                <a:gd name="T11" fmla="*/ 2 h 318"/>
                <a:gd name="T12" fmla="*/ 239 w 243"/>
                <a:gd name="T13" fmla="*/ 256 h 318"/>
                <a:gd name="T14" fmla="*/ 243 w 243"/>
                <a:gd name="T15" fmla="*/ 251 h 318"/>
                <a:gd name="T16" fmla="*/ 2 w 243"/>
                <a:gd name="T1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318">
                  <a:moveTo>
                    <a:pt x="207" y="287"/>
                  </a:moveTo>
                  <a:lnTo>
                    <a:pt x="176" y="317"/>
                  </a:lnTo>
                  <a:lnTo>
                    <a:pt x="177" y="318"/>
                  </a:lnTo>
                  <a:lnTo>
                    <a:pt x="207" y="287"/>
                  </a:lnTo>
                  <a:moveTo>
                    <a:pt x="2" y="0"/>
                  </a:moveTo>
                  <a:lnTo>
                    <a:pt x="0" y="2"/>
                  </a:lnTo>
                  <a:lnTo>
                    <a:pt x="239" y="256"/>
                  </a:lnTo>
                  <a:lnTo>
                    <a:pt x="243" y="25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755"/>
            <p:cNvSpPr>
              <a:spLocks/>
            </p:cNvSpPr>
            <p:nvPr/>
          </p:nvSpPr>
          <p:spPr bwMode="auto">
            <a:xfrm>
              <a:off x="1293007" y="5336957"/>
              <a:ext cx="79240" cy="81570"/>
            </a:xfrm>
            <a:custGeom>
              <a:avLst/>
              <a:gdLst>
                <a:gd name="T0" fmla="*/ 67 w 306"/>
                <a:gd name="T1" fmla="*/ 0 h 315"/>
                <a:gd name="T2" fmla="*/ 0 w 306"/>
                <a:gd name="T3" fmla="*/ 62 h 315"/>
                <a:gd name="T4" fmla="*/ 98 w 306"/>
                <a:gd name="T5" fmla="*/ 221 h 315"/>
                <a:gd name="T6" fmla="*/ 243 w 306"/>
                <a:gd name="T7" fmla="*/ 315 h 315"/>
                <a:gd name="T8" fmla="*/ 274 w 306"/>
                <a:gd name="T9" fmla="*/ 285 h 315"/>
                <a:gd name="T10" fmla="*/ 306 w 306"/>
                <a:gd name="T11" fmla="*/ 254 h 315"/>
                <a:gd name="T12" fmla="*/ 67 w 306"/>
                <a:gd name="T13" fmla="*/ 0 h 315"/>
              </a:gdLst>
              <a:ahLst/>
              <a:cxnLst>
                <a:cxn ang="0">
                  <a:pos x="T0" y="T1"/>
                </a:cxn>
                <a:cxn ang="0">
                  <a:pos x="T2" y="T3"/>
                </a:cxn>
                <a:cxn ang="0">
                  <a:pos x="T4" y="T5"/>
                </a:cxn>
                <a:cxn ang="0">
                  <a:pos x="T6" y="T7"/>
                </a:cxn>
                <a:cxn ang="0">
                  <a:pos x="T8" y="T9"/>
                </a:cxn>
                <a:cxn ang="0">
                  <a:pos x="T10" y="T11"/>
                </a:cxn>
                <a:cxn ang="0">
                  <a:pos x="T12" y="T13"/>
                </a:cxn>
              </a:cxnLst>
              <a:rect l="0" t="0" r="r" b="b"/>
              <a:pathLst>
                <a:path w="306" h="315">
                  <a:moveTo>
                    <a:pt x="67" y="0"/>
                  </a:moveTo>
                  <a:lnTo>
                    <a:pt x="0" y="62"/>
                  </a:lnTo>
                  <a:lnTo>
                    <a:pt x="98" y="221"/>
                  </a:lnTo>
                  <a:lnTo>
                    <a:pt x="243" y="315"/>
                  </a:lnTo>
                  <a:lnTo>
                    <a:pt x="274" y="285"/>
                  </a:lnTo>
                  <a:lnTo>
                    <a:pt x="306" y="254"/>
                  </a:lnTo>
                  <a:lnTo>
                    <a:pt x="67" y="0"/>
                  </a:lnTo>
                  <a:close/>
                </a:path>
              </a:pathLst>
            </a:custGeom>
            <a:solidFill>
              <a:srgbClr val="7742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756"/>
            <p:cNvSpPr>
              <a:spLocks/>
            </p:cNvSpPr>
            <p:nvPr/>
          </p:nvSpPr>
          <p:spPr bwMode="auto">
            <a:xfrm>
              <a:off x="1293007" y="5336957"/>
              <a:ext cx="79240" cy="81570"/>
            </a:xfrm>
            <a:custGeom>
              <a:avLst/>
              <a:gdLst>
                <a:gd name="T0" fmla="*/ 67 w 306"/>
                <a:gd name="T1" fmla="*/ 0 h 315"/>
                <a:gd name="T2" fmla="*/ 0 w 306"/>
                <a:gd name="T3" fmla="*/ 62 h 315"/>
                <a:gd name="T4" fmla="*/ 98 w 306"/>
                <a:gd name="T5" fmla="*/ 221 h 315"/>
                <a:gd name="T6" fmla="*/ 243 w 306"/>
                <a:gd name="T7" fmla="*/ 315 h 315"/>
                <a:gd name="T8" fmla="*/ 274 w 306"/>
                <a:gd name="T9" fmla="*/ 285 h 315"/>
                <a:gd name="T10" fmla="*/ 306 w 306"/>
                <a:gd name="T11" fmla="*/ 254 h 315"/>
                <a:gd name="T12" fmla="*/ 67 w 306"/>
                <a:gd name="T13" fmla="*/ 0 h 315"/>
              </a:gdLst>
              <a:ahLst/>
              <a:cxnLst>
                <a:cxn ang="0">
                  <a:pos x="T0" y="T1"/>
                </a:cxn>
                <a:cxn ang="0">
                  <a:pos x="T2" y="T3"/>
                </a:cxn>
                <a:cxn ang="0">
                  <a:pos x="T4" y="T5"/>
                </a:cxn>
                <a:cxn ang="0">
                  <a:pos x="T6" y="T7"/>
                </a:cxn>
                <a:cxn ang="0">
                  <a:pos x="T8" y="T9"/>
                </a:cxn>
                <a:cxn ang="0">
                  <a:pos x="T10" y="T11"/>
                </a:cxn>
                <a:cxn ang="0">
                  <a:pos x="T12" y="T13"/>
                </a:cxn>
              </a:cxnLst>
              <a:rect l="0" t="0" r="r" b="b"/>
              <a:pathLst>
                <a:path w="306" h="315">
                  <a:moveTo>
                    <a:pt x="67" y="0"/>
                  </a:moveTo>
                  <a:lnTo>
                    <a:pt x="0" y="62"/>
                  </a:lnTo>
                  <a:lnTo>
                    <a:pt x="98" y="221"/>
                  </a:lnTo>
                  <a:lnTo>
                    <a:pt x="243" y="315"/>
                  </a:lnTo>
                  <a:lnTo>
                    <a:pt x="274" y="285"/>
                  </a:lnTo>
                  <a:lnTo>
                    <a:pt x="306" y="254"/>
                  </a:lnTo>
                  <a:lnTo>
                    <a:pt x="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757"/>
            <p:cNvSpPr>
              <a:spLocks/>
            </p:cNvSpPr>
            <p:nvPr/>
          </p:nvSpPr>
          <p:spPr bwMode="auto">
            <a:xfrm>
              <a:off x="1295855" y="5333332"/>
              <a:ext cx="80276" cy="82347"/>
            </a:xfrm>
            <a:custGeom>
              <a:avLst/>
              <a:gdLst>
                <a:gd name="T0" fmla="*/ 69 w 310"/>
                <a:gd name="T1" fmla="*/ 0 h 318"/>
                <a:gd name="T2" fmla="*/ 0 w 310"/>
                <a:gd name="T3" fmla="*/ 65 h 318"/>
                <a:gd name="T4" fmla="*/ 98 w 310"/>
                <a:gd name="T5" fmla="*/ 223 h 318"/>
                <a:gd name="T6" fmla="*/ 244 w 310"/>
                <a:gd name="T7" fmla="*/ 318 h 318"/>
                <a:gd name="T8" fmla="*/ 310 w 310"/>
                <a:gd name="T9" fmla="*/ 252 h 318"/>
                <a:gd name="T10" fmla="*/ 69 w 310"/>
                <a:gd name="T11" fmla="*/ 0 h 318"/>
              </a:gdLst>
              <a:ahLst/>
              <a:cxnLst>
                <a:cxn ang="0">
                  <a:pos x="T0" y="T1"/>
                </a:cxn>
                <a:cxn ang="0">
                  <a:pos x="T2" y="T3"/>
                </a:cxn>
                <a:cxn ang="0">
                  <a:pos x="T4" y="T5"/>
                </a:cxn>
                <a:cxn ang="0">
                  <a:pos x="T6" y="T7"/>
                </a:cxn>
                <a:cxn ang="0">
                  <a:pos x="T8" y="T9"/>
                </a:cxn>
                <a:cxn ang="0">
                  <a:pos x="T10" y="T11"/>
                </a:cxn>
              </a:cxnLst>
              <a:rect l="0" t="0" r="r" b="b"/>
              <a:pathLst>
                <a:path w="310" h="318">
                  <a:moveTo>
                    <a:pt x="69" y="0"/>
                  </a:moveTo>
                  <a:lnTo>
                    <a:pt x="0" y="65"/>
                  </a:lnTo>
                  <a:lnTo>
                    <a:pt x="98" y="223"/>
                  </a:lnTo>
                  <a:lnTo>
                    <a:pt x="244" y="318"/>
                  </a:lnTo>
                  <a:lnTo>
                    <a:pt x="310" y="252"/>
                  </a:lnTo>
                  <a:lnTo>
                    <a:pt x="69" y="0"/>
                  </a:lnTo>
                  <a:close/>
                </a:path>
              </a:pathLst>
            </a:custGeom>
            <a:solidFill>
              <a:srgbClr val="8345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758"/>
            <p:cNvSpPr>
              <a:spLocks/>
            </p:cNvSpPr>
            <p:nvPr/>
          </p:nvSpPr>
          <p:spPr bwMode="auto">
            <a:xfrm>
              <a:off x="1315536" y="5384086"/>
              <a:ext cx="12948" cy="13207"/>
            </a:xfrm>
            <a:custGeom>
              <a:avLst/>
              <a:gdLst>
                <a:gd name="T0" fmla="*/ 30 w 50"/>
                <a:gd name="T1" fmla="*/ 51 h 51"/>
                <a:gd name="T2" fmla="*/ 0 w 50"/>
                <a:gd name="T3" fmla="*/ 19 h 51"/>
                <a:gd name="T4" fmla="*/ 20 w 50"/>
                <a:gd name="T5" fmla="*/ 0 h 51"/>
                <a:gd name="T6" fmla="*/ 50 w 50"/>
                <a:gd name="T7" fmla="*/ 33 h 51"/>
                <a:gd name="T8" fmla="*/ 30 w 50"/>
                <a:gd name="T9" fmla="*/ 51 h 51"/>
              </a:gdLst>
              <a:ahLst/>
              <a:cxnLst>
                <a:cxn ang="0">
                  <a:pos x="T0" y="T1"/>
                </a:cxn>
                <a:cxn ang="0">
                  <a:pos x="T2" y="T3"/>
                </a:cxn>
                <a:cxn ang="0">
                  <a:pos x="T4" y="T5"/>
                </a:cxn>
                <a:cxn ang="0">
                  <a:pos x="T6" y="T7"/>
                </a:cxn>
                <a:cxn ang="0">
                  <a:pos x="T8" y="T9"/>
                </a:cxn>
              </a:cxnLst>
              <a:rect l="0" t="0" r="r" b="b"/>
              <a:pathLst>
                <a:path w="50" h="51">
                  <a:moveTo>
                    <a:pt x="30" y="51"/>
                  </a:moveTo>
                  <a:lnTo>
                    <a:pt x="0" y="19"/>
                  </a:lnTo>
                  <a:lnTo>
                    <a:pt x="20" y="0"/>
                  </a:lnTo>
                  <a:lnTo>
                    <a:pt x="50" y="33"/>
                  </a:lnTo>
                  <a:lnTo>
                    <a:pt x="30" y="51"/>
                  </a:ln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759"/>
            <p:cNvSpPr>
              <a:spLocks/>
            </p:cNvSpPr>
            <p:nvPr/>
          </p:nvSpPr>
          <p:spPr bwMode="auto">
            <a:xfrm>
              <a:off x="1319161" y="5387453"/>
              <a:ext cx="5697" cy="5956"/>
            </a:xfrm>
            <a:custGeom>
              <a:avLst/>
              <a:gdLst>
                <a:gd name="T0" fmla="*/ 12 w 22"/>
                <a:gd name="T1" fmla="*/ 23 h 23"/>
                <a:gd name="T2" fmla="*/ 0 w 22"/>
                <a:gd name="T3" fmla="*/ 9 h 23"/>
                <a:gd name="T4" fmla="*/ 9 w 22"/>
                <a:gd name="T5" fmla="*/ 0 h 23"/>
                <a:gd name="T6" fmla="*/ 22 w 22"/>
                <a:gd name="T7" fmla="*/ 13 h 23"/>
                <a:gd name="T8" fmla="*/ 12 w 22"/>
                <a:gd name="T9" fmla="*/ 23 h 23"/>
              </a:gdLst>
              <a:ahLst/>
              <a:cxnLst>
                <a:cxn ang="0">
                  <a:pos x="T0" y="T1"/>
                </a:cxn>
                <a:cxn ang="0">
                  <a:pos x="T2" y="T3"/>
                </a:cxn>
                <a:cxn ang="0">
                  <a:pos x="T4" y="T5"/>
                </a:cxn>
                <a:cxn ang="0">
                  <a:pos x="T6" y="T7"/>
                </a:cxn>
                <a:cxn ang="0">
                  <a:pos x="T8" y="T9"/>
                </a:cxn>
              </a:cxnLst>
              <a:rect l="0" t="0" r="r" b="b"/>
              <a:pathLst>
                <a:path w="22" h="23">
                  <a:moveTo>
                    <a:pt x="12" y="23"/>
                  </a:moveTo>
                  <a:lnTo>
                    <a:pt x="0" y="9"/>
                  </a:lnTo>
                  <a:lnTo>
                    <a:pt x="9" y="0"/>
                  </a:lnTo>
                  <a:lnTo>
                    <a:pt x="22" y="13"/>
                  </a:lnTo>
                  <a:lnTo>
                    <a:pt x="12" y="23"/>
                  </a:lnTo>
                  <a:close/>
                </a:path>
              </a:pathLst>
            </a:custGeom>
            <a:solidFill>
              <a:srgbClr val="9D95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760"/>
            <p:cNvSpPr>
              <a:spLocks noEditPoints="1"/>
            </p:cNvSpPr>
            <p:nvPr/>
          </p:nvSpPr>
          <p:spPr bwMode="auto">
            <a:xfrm>
              <a:off x="1331850" y="5353012"/>
              <a:ext cx="25119" cy="25118"/>
            </a:xfrm>
            <a:custGeom>
              <a:avLst/>
              <a:gdLst>
                <a:gd name="T0" fmla="*/ 46 w 272"/>
                <a:gd name="T1" fmla="*/ 220 h 272"/>
                <a:gd name="T2" fmla="*/ 52 w 272"/>
                <a:gd name="T3" fmla="*/ 46 h 272"/>
                <a:gd name="T4" fmla="*/ 226 w 272"/>
                <a:gd name="T5" fmla="*/ 52 h 272"/>
                <a:gd name="T6" fmla="*/ 220 w 272"/>
                <a:gd name="T7" fmla="*/ 226 h 272"/>
                <a:gd name="T8" fmla="*/ 46 w 272"/>
                <a:gd name="T9" fmla="*/ 220 h 272"/>
                <a:gd name="T10" fmla="*/ 206 w 272"/>
                <a:gd name="T11" fmla="*/ 70 h 272"/>
                <a:gd name="T12" fmla="*/ 70 w 272"/>
                <a:gd name="T13" fmla="*/ 66 h 272"/>
                <a:gd name="T14" fmla="*/ 66 w 272"/>
                <a:gd name="T15" fmla="*/ 202 h 272"/>
                <a:gd name="T16" fmla="*/ 202 w 272"/>
                <a:gd name="T17" fmla="*/ 206 h 272"/>
                <a:gd name="T18" fmla="*/ 206 w 272"/>
                <a:gd name="T19" fmla="*/ 7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272">
                  <a:moveTo>
                    <a:pt x="46" y="220"/>
                  </a:moveTo>
                  <a:cubicBezTo>
                    <a:pt x="0" y="171"/>
                    <a:pt x="3" y="93"/>
                    <a:pt x="52" y="46"/>
                  </a:cubicBezTo>
                  <a:cubicBezTo>
                    <a:pt x="101" y="0"/>
                    <a:pt x="179" y="3"/>
                    <a:pt x="226" y="52"/>
                  </a:cubicBezTo>
                  <a:cubicBezTo>
                    <a:pt x="272" y="101"/>
                    <a:pt x="269" y="179"/>
                    <a:pt x="220" y="226"/>
                  </a:cubicBezTo>
                  <a:cubicBezTo>
                    <a:pt x="171" y="272"/>
                    <a:pt x="93" y="269"/>
                    <a:pt x="46" y="220"/>
                  </a:cubicBezTo>
                  <a:close/>
                  <a:moveTo>
                    <a:pt x="206" y="70"/>
                  </a:moveTo>
                  <a:cubicBezTo>
                    <a:pt x="170" y="32"/>
                    <a:pt x="109" y="30"/>
                    <a:pt x="70" y="66"/>
                  </a:cubicBezTo>
                  <a:cubicBezTo>
                    <a:pt x="32" y="102"/>
                    <a:pt x="30" y="163"/>
                    <a:pt x="66" y="202"/>
                  </a:cubicBezTo>
                  <a:cubicBezTo>
                    <a:pt x="102" y="240"/>
                    <a:pt x="163" y="242"/>
                    <a:pt x="202" y="206"/>
                  </a:cubicBezTo>
                  <a:cubicBezTo>
                    <a:pt x="240" y="170"/>
                    <a:pt x="242" y="109"/>
                    <a:pt x="206" y="70"/>
                  </a:cubicBezTo>
                  <a:close/>
                </a:path>
              </a:pathLst>
            </a:custGeom>
            <a:solidFill>
              <a:srgbClr val="8345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761"/>
            <p:cNvSpPr>
              <a:spLocks/>
            </p:cNvSpPr>
            <p:nvPr/>
          </p:nvSpPr>
          <p:spPr bwMode="auto">
            <a:xfrm>
              <a:off x="1333921" y="5330483"/>
              <a:ext cx="30298" cy="41173"/>
            </a:xfrm>
            <a:custGeom>
              <a:avLst/>
              <a:gdLst>
                <a:gd name="T0" fmla="*/ 237 w 328"/>
                <a:gd name="T1" fmla="*/ 0 h 446"/>
                <a:gd name="T2" fmla="*/ 118 w 328"/>
                <a:gd name="T3" fmla="*/ 135 h 446"/>
                <a:gd name="T4" fmla="*/ 93 w 328"/>
                <a:gd name="T5" fmla="*/ 347 h 446"/>
                <a:gd name="T6" fmla="*/ 127 w 328"/>
                <a:gd name="T7" fmla="*/ 368 h 446"/>
                <a:gd name="T8" fmla="*/ 168 w 328"/>
                <a:gd name="T9" fmla="*/ 395 h 446"/>
                <a:gd name="T10" fmla="*/ 215 w 328"/>
                <a:gd name="T11" fmla="*/ 394 h 446"/>
                <a:gd name="T12" fmla="*/ 243 w 328"/>
                <a:gd name="T13" fmla="*/ 311 h 446"/>
                <a:gd name="T14" fmla="*/ 269 w 328"/>
                <a:gd name="T15" fmla="*/ 352 h 446"/>
                <a:gd name="T16" fmla="*/ 321 w 328"/>
                <a:gd name="T17" fmla="*/ 405 h 446"/>
                <a:gd name="T18" fmla="*/ 308 w 328"/>
                <a:gd name="T19" fmla="*/ 351 h 446"/>
                <a:gd name="T20" fmla="*/ 269 w 328"/>
                <a:gd name="T21" fmla="*/ 146 h 446"/>
                <a:gd name="T22" fmla="*/ 328 w 328"/>
                <a:gd name="T23" fmla="*/ 74 h 446"/>
                <a:gd name="T24" fmla="*/ 237 w 328"/>
                <a:gd name="T25"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446">
                  <a:moveTo>
                    <a:pt x="237" y="0"/>
                  </a:moveTo>
                  <a:cubicBezTo>
                    <a:pt x="237" y="0"/>
                    <a:pt x="138" y="119"/>
                    <a:pt x="118" y="135"/>
                  </a:cubicBezTo>
                  <a:cubicBezTo>
                    <a:pt x="98" y="150"/>
                    <a:pt x="0" y="357"/>
                    <a:pt x="93" y="347"/>
                  </a:cubicBezTo>
                  <a:cubicBezTo>
                    <a:pt x="93" y="347"/>
                    <a:pt x="104" y="393"/>
                    <a:pt x="127" y="368"/>
                  </a:cubicBezTo>
                  <a:cubicBezTo>
                    <a:pt x="127" y="368"/>
                    <a:pt x="137" y="420"/>
                    <a:pt x="168" y="395"/>
                  </a:cubicBezTo>
                  <a:cubicBezTo>
                    <a:pt x="168" y="395"/>
                    <a:pt x="199" y="446"/>
                    <a:pt x="215" y="394"/>
                  </a:cubicBezTo>
                  <a:cubicBezTo>
                    <a:pt x="231" y="341"/>
                    <a:pt x="246" y="320"/>
                    <a:pt x="243" y="311"/>
                  </a:cubicBezTo>
                  <a:cubicBezTo>
                    <a:pt x="241" y="302"/>
                    <a:pt x="269" y="332"/>
                    <a:pt x="269" y="352"/>
                  </a:cubicBezTo>
                  <a:cubicBezTo>
                    <a:pt x="270" y="373"/>
                    <a:pt x="300" y="429"/>
                    <a:pt x="321" y="405"/>
                  </a:cubicBezTo>
                  <a:cubicBezTo>
                    <a:pt x="321" y="405"/>
                    <a:pt x="306" y="360"/>
                    <a:pt x="308" y="351"/>
                  </a:cubicBezTo>
                  <a:cubicBezTo>
                    <a:pt x="310" y="343"/>
                    <a:pt x="309" y="230"/>
                    <a:pt x="269" y="146"/>
                  </a:cubicBezTo>
                  <a:cubicBezTo>
                    <a:pt x="328" y="74"/>
                    <a:pt x="328" y="74"/>
                    <a:pt x="328" y="74"/>
                  </a:cubicBezTo>
                  <a:lnTo>
                    <a:pt x="237" y="0"/>
                  </a:lnTo>
                  <a:close/>
                </a:path>
              </a:pathLst>
            </a:custGeom>
            <a:solidFill>
              <a:srgbClr val="EBC5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762"/>
            <p:cNvSpPr>
              <a:spLocks/>
            </p:cNvSpPr>
            <p:nvPr/>
          </p:nvSpPr>
          <p:spPr bwMode="auto">
            <a:xfrm>
              <a:off x="1337806" y="5347833"/>
              <a:ext cx="19163" cy="15019"/>
            </a:xfrm>
            <a:custGeom>
              <a:avLst/>
              <a:gdLst>
                <a:gd name="T0" fmla="*/ 192 w 209"/>
                <a:gd name="T1" fmla="*/ 118 h 162"/>
                <a:gd name="T2" fmla="*/ 170 w 209"/>
                <a:gd name="T3" fmla="*/ 111 h 162"/>
                <a:gd name="T4" fmla="*/ 146 w 209"/>
                <a:gd name="T5" fmla="*/ 85 h 162"/>
                <a:gd name="T6" fmla="*/ 126 w 209"/>
                <a:gd name="T7" fmla="*/ 114 h 162"/>
                <a:gd name="T8" fmla="*/ 131 w 209"/>
                <a:gd name="T9" fmla="*/ 73 h 162"/>
                <a:gd name="T10" fmla="*/ 93 w 209"/>
                <a:gd name="T11" fmla="*/ 101 h 162"/>
                <a:gd name="T12" fmla="*/ 54 w 209"/>
                <a:gd name="T13" fmla="*/ 89 h 162"/>
                <a:gd name="T14" fmla="*/ 113 w 209"/>
                <a:gd name="T15" fmla="*/ 19 h 162"/>
                <a:gd name="T16" fmla="*/ 172 w 209"/>
                <a:gd name="T17" fmla="*/ 40 h 162"/>
                <a:gd name="T18" fmla="*/ 178 w 209"/>
                <a:gd name="T19" fmla="*/ 79 h 162"/>
                <a:gd name="T20" fmla="*/ 184 w 209"/>
                <a:gd name="T21" fmla="*/ 86 h 162"/>
                <a:gd name="T22" fmla="*/ 192 w 209"/>
                <a:gd name="T23" fmla="*/ 11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62">
                  <a:moveTo>
                    <a:pt x="192" y="118"/>
                  </a:moveTo>
                  <a:cubicBezTo>
                    <a:pt x="192" y="118"/>
                    <a:pt x="188" y="75"/>
                    <a:pt x="170" y="111"/>
                  </a:cubicBezTo>
                  <a:cubicBezTo>
                    <a:pt x="170" y="111"/>
                    <a:pt x="181" y="63"/>
                    <a:pt x="146" y="85"/>
                  </a:cubicBezTo>
                  <a:cubicBezTo>
                    <a:pt x="126" y="114"/>
                    <a:pt x="126" y="114"/>
                    <a:pt x="126" y="114"/>
                  </a:cubicBezTo>
                  <a:cubicBezTo>
                    <a:pt x="126" y="114"/>
                    <a:pt x="148" y="81"/>
                    <a:pt x="131" y="73"/>
                  </a:cubicBezTo>
                  <a:cubicBezTo>
                    <a:pt x="114" y="64"/>
                    <a:pt x="93" y="101"/>
                    <a:pt x="93" y="101"/>
                  </a:cubicBezTo>
                  <a:cubicBezTo>
                    <a:pt x="93" y="101"/>
                    <a:pt x="107" y="16"/>
                    <a:pt x="54" y="89"/>
                  </a:cubicBezTo>
                  <a:cubicBezTo>
                    <a:pt x="0" y="162"/>
                    <a:pt x="66" y="11"/>
                    <a:pt x="113" y="19"/>
                  </a:cubicBezTo>
                  <a:cubicBezTo>
                    <a:pt x="161" y="28"/>
                    <a:pt x="166" y="0"/>
                    <a:pt x="172" y="40"/>
                  </a:cubicBezTo>
                  <a:cubicBezTo>
                    <a:pt x="178" y="79"/>
                    <a:pt x="173" y="73"/>
                    <a:pt x="178" y="79"/>
                  </a:cubicBezTo>
                  <a:cubicBezTo>
                    <a:pt x="184" y="86"/>
                    <a:pt x="184" y="86"/>
                    <a:pt x="184" y="86"/>
                  </a:cubicBezTo>
                  <a:cubicBezTo>
                    <a:pt x="184" y="86"/>
                    <a:pt x="209" y="102"/>
                    <a:pt x="192" y="118"/>
                  </a:cubicBezTo>
                  <a:close/>
                </a:path>
              </a:pathLst>
            </a:custGeom>
            <a:solidFill>
              <a:srgbClr val="EBC5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763"/>
            <p:cNvSpPr>
              <a:spLocks/>
            </p:cNvSpPr>
            <p:nvPr/>
          </p:nvSpPr>
          <p:spPr bwMode="auto">
            <a:xfrm>
              <a:off x="1347646" y="5335403"/>
              <a:ext cx="14760" cy="8804"/>
            </a:xfrm>
            <a:custGeom>
              <a:avLst/>
              <a:gdLst>
                <a:gd name="T0" fmla="*/ 7 w 57"/>
                <a:gd name="T1" fmla="*/ 0 h 34"/>
                <a:gd name="T2" fmla="*/ 0 w 57"/>
                <a:gd name="T3" fmla="*/ 14 h 34"/>
                <a:gd name="T4" fmla="*/ 50 w 57"/>
                <a:gd name="T5" fmla="*/ 34 h 34"/>
                <a:gd name="T6" fmla="*/ 57 w 57"/>
                <a:gd name="T7" fmla="*/ 16 h 34"/>
                <a:gd name="T8" fmla="*/ 7 w 57"/>
                <a:gd name="T9" fmla="*/ 0 h 34"/>
              </a:gdLst>
              <a:ahLst/>
              <a:cxnLst>
                <a:cxn ang="0">
                  <a:pos x="T0" y="T1"/>
                </a:cxn>
                <a:cxn ang="0">
                  <a:pos x="T2" y="T3"/>
                </a:cxn>
                <a:cxn ang="0">
                  <a:pos x="T4" y="T5"/>
                </a:cxn>
                <a:cxn ang="0">
                  <a:pos x="T6" y="T7"/>
                </a:cxn>
                <a:cxn ang="0">
                  <a:pos x="T8" y="T9"/>
                </a:cxn>
              </a:cxnLst>
              <a:rect l="0" t="0" r="r" b="b"/>
              <a:pathLst>
                <a:path w="57" h="34">
                  <a:moveTo>
                    <a:pt x="7" y="0"/>
                  </a:moveTo>
                  <a:lnTo>
                    <a:pt x="0" y="14"/>
                  </a:lnTo>
                  <a:lnTo>
                    <a:pt x="50" y="34"/>
                  </a:lnTo>
                  <a:lnTo>
                    <a:pt x="57" y="16"/>
                  </a:lnTo>
                  <a:lnTo>
                    <a:pt x="7" y="0"/>
                  </a:ln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764"/>
            <p:cNvSpPr>
              <a:spLocks/>
            </p:cNvSpPr>
            <p:nvPr/>
          </p:nvSpPr>
          <p:spPr bwMode="auto">
            <a:xfrm>
              <a:off x="1489552" y="5050556"/>
              <a:ext cx="18127" cy="31074"/>
            </a:xfrm>
            <a:custGeom>
              <a:avLst/>
              <a:gdLst>
                <a:gd name="T0" fmla="*/ 24 w 195"/>
                <a:gd name="T1" fmla="*/ 333 h 333"/>
                <a:gd name="T2" fmla="*/ 120 w 195"/>
                <a:gd name="T3" fmla="*/ 195 h 333"/>
                <a:gd name="T4" fmla="*/ 133 w 195"/>
                <a:gd name="T5" fmla="*/ 165 h 333"/>
                <a:gd name="T6" fmla="*/ 133 w 195"/>
                <a:gd name="T7" fmla="*/ 164 h 333"/>
                <a:gd name="T8" fmla="*/ 189 w 195"/>
                <a:gd name="T9" fmla="*/ 37 h 333"/>
                <a:gd name="T10" fmla="*/ 141 w 195"/>
                <a:gd name="T11" fmla="*/ 35 h 333"/>
                <a:gd name="T12" fmla="*/ 75 w 195"/>
                <a:gd name="T13" fmla="*/ 133 h 333"/>
                <a:gd name="T14" fmla="*/ 0 w 195"/>
                <a:gd name="T15" fmla="*/ 325 h 333"/>
                <a:gd name="T16" fmla="*/ 24 w 195"/>
                <a:gd name="T1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333">
                  <a:moveTo>
                    <a:pt x="24" y="333"/>
                  </a:moveTo>
                  <a:cubicBezTo>
                    <a:pt x="24" y="333"/>
                    <a:pt x="65" y="234"/>
                    <a:pt x="120" y="195"/>
                  </a:cubicBezTo>
                  <a:cubicBezTo>
                    <a:pt x="120" y="195"/>
                    <a:pt x="125" y="183"/>
                    <a:pt x="133" y="165"/>
                  </a:cubicBezTo>
                  <a:cubicBezTo>
                    <a:pt x="133" y="164"/>
                    <a:pt x="133" y="164"/>
                    <a:pt x="133" y="164"/>
                  </a:cubicBezTo>
                  <a:cubicBezTo>
                    <a:pt x="152" y="120"/>
                    <a:pt x="184" y="45"/>
                    <a:pt x="189" y="37"/>
                  </a:cubicBezTo>
                  <a:cubicBezTo>
                    <a:pt x="195" y="26"/>
                    <a:pt x="162" y="0"/>
                    <a:pt x="141" y="35"/>
                  </a:cubicBezTo>
                  <a:cubicBezTo>
                    <a:pt x="121" y="71"/>
                    <a:pt x="75" y="133"/>
                    <a:pt x="75" y="133"/>
                  </a:cubicBezTo>
                  <a:cubicBezTo>
                    <a:pt x="0" y="325"/>
                    <a:pt x="0" y="325"/>
                    <a:pt x="0" y="325"/>
                  </a:cubicBezTo>
                  <a:lnTo>
                    <a:pt x="24" y="333"/>
                  </a:lnTo>
                  <a:close/>
                </a:path>
              </a:pathLst>
            </a:custGeom>
            <a:solidFill>
              <a:srgbClr val="DBB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765"/>
            <p:cNvSpPr>
              <a:spLocks/>
            </p:cNvSpPr>
            <p:nvPr/>
          </p:nvSpPr>
          <p:spPr bwMode="auto">
            <a:xfrm>
              <a:off x="1505090" y="5054181"/>
              <a:ext cx="2072" cy="2590"/>
            </a:xfrm>
            <a:custGeom>
              <a:avLst/>
              <a:gdLst>
                <a:gd name="T0" fmla="*/ 21 w 21"/>
                <a:gd name="T1" fmla="*/ 0 h 28"/>
                <a:gd name="T2" fmla="*/ 0 w 21"/>
                <a:gd name="T3" fmla="*/ 19 h 28"/>
                <a:gd name="T4" fmla="*/ 7 w 21"/>
                <a:gd name="T5" fmla="*/ 28 h 28"/>
                <a:gd name="T6" fmla="*/ 21 w 21"/>
                <a:gd name="T7" fmla="*/ 0 h 28"/>
              </a:gdLst>
              <a:ahLst/>
              <a:cxnLst>
                <a:cxn ang="0">
                  <a:pos x="T0" y="T1"/>
                </a:cxn>
                <a:cxn ang="0">
                  <a:pos x="T2" y="T3"/>
                </a:cxn>
                <a:cxn ang="0">
                  <a:pos x="T4" y="T5"/>
                </a:cxn>
                <a:cxn ang="0">
                  <a:pos x="T6" y="T7"/>
                </a:cxn>
              </a:cxnLst>
              <a:rect l="0" t="0" r="r" b="b"/>
              <a:pathLst>
                <a:path w="21" h="28">
                  <a:moveTo>
                    <a:pt x="21" y="0"/>
                  </a:moveTo>
                  <a:cubicBezTo>
                    <a:pt x="21" y="0"/>
                    <a:pt x="5" y="0"/>
                    <a:pt x="0" y="19"/>
                  </a:cubicBezTo>
                  <a:cubicBezTo>
                    <a:pt x="7" y="28"/>
                    <a:pt x="7" y="28"/>
                    <a:pt x="7" y="28"/>
                  </a:cubicBezTo>
                  <a:lnTo>
                    <a:pt x="21" y="0"/>
                  </a:lnTo>
                  <a:close/>
                </a:path>
              </a:pathLst>
            </a:custGeom>
            <a:solidFill>
              <a:srgbClr val="DB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766"/>
            <p:cNvSpPr>
              <a:spLocks/>
            </p:cNvSpPr>
            <p:nvPr/>
          </p:nvSpPr>
          <p:spPr bwMode="auto">
            <a:xfrm>
              <a:off x="1477641" y="5038126"/>
              <a:ext cx="27449" cy="43763"/>
            </a:xfrm>
            <a:custGeom>
              <a:avLst/>
              <a:gdLst>
                <a:gd name="T0" fmla="*/ 264 w 296"/>
                <a:gd name="T1" fmla="*/ 288 h 472"/>
                <a:gd name="T2" fmla="*/ 272 w 296"/>
                <a:gd name="T3" fmla="*/ 145 h 472"/>
                <a:gd name="T4" fmla="*/ 264 w 296"/>
                <a:gd name="T5" fmla="*/ 2 h 472"/>
                <a:gd name="T6" fmla="*/ 216 w 296"/>
                <a:gd name="T7" fmla="*/ 188 h 472"/>
                <a:gd name="T8" fmla="*/ 187 w 296"/>
                <a:gd name="T9" fmla="*/ 159 h 472"/>
                <a:gd name="T10" fmla="*/ 156 w 296"/>
                <a:gd name="T11" fmla="*/ 181 h 472"/>
                <a:gd name="T12" fmla="*/ 130 w 296"/>
                <a:gd name="T13" fmla="*/ 162 h 472"/>
                <a:gd name="T14" fmla="*/ 107 w 296"/>
                <a:gd name="T15" fmla="*/ 181 h 472"/>
                <a:gd name="T16" fmla="*/ 87 w 296"/>
                <a:gd name="T17" fmla="*/ 168 h 472"/>
                <a:gd name="T18" fmla="*/ 41 w 296"/>
                <a:gd name="T19" fmla="*/ 260 h 472"/>
                <a:gd name="T20" fmla="*/ 0 w 296"/>
                <a:gd name="T21" fmla="*/ 439 h 472"/>
                <a:gd name="T22" fmla="*/ 127 w 296"/>
                <a:gd name="T23" fmla="*/ 472 h 472"/>
                <a:gd name="T24" fmla="*/ 243 w 296"/>
                <a:gd name="T25" fmla="*/ 342 h 472"/>
                <a:gd name="T26" fmla="*/ 264 w 296"/>
                <a:gd name="T27" fmla="*/ 28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472">
                  <a:moveTo>
                    <a:pt x="264" y="288"/>
                  </a:moveTo>
                  <a:cubicBezTo>
                    <a:pt x="264" y="288"/>
                    <a:pt x="271" y="170"/>
                    <a:pt x="272" y="145"/>
                  </a:cubicBezTo>
                  <a:cubicBezTo>
                    <a:pt x="274" y="120"/>
                    <a:pt x="296" y="5"/>
                    <a:pt x="264" y="2"/>
                  </a:cubicBezTo>
                  <a:cubicBezTo>
                    <a:pt x="231" y="0"/>
                    <a:pt x="220" y="157"/>
                    <a:pt x="216" y="188"/>
                  </a:cubicBezTo>
                  <a:cubicBezTo>
                    <a:pt x="216" y="188"/>
                    <a:pt x="216" y="160"/>
                    <a:pt x="187" y="159"/>
                  </a:cubicBezTo>
                  <a:cubicBezTo>
                    <a:pt x="158" y="158"/>
                    <a:pt x="156" y="181"/>
                    <a:pt x="156" y="181"/>
                  </a:cubicBezTo>
                  <a:cubicBezTo>
                    <a:pt x="156" y="181"/>
                    <a:pt x="151" y="161"/>
                    <a:pt x="130" y="162"/>
                  </a:cubicBezTo>
                  <a:cubicBezTo>
                    <a:pt x="110" y="162"/>
                    <a:pt x="107" y="181"/>
                    <a:pt x="107" y="181"/>
                  </a:cubicBezTo>
                  <a:cubicBezTo>
                    <a:pt x="107" y="181"/>
                    <a:pt x="101" y="165"/>
                    <a:pt x="87" y="168"/>
                  </a:cubicBezTo>
                  <a:cubicBezTo>
                    <a:pt x="74" y="170"/>
                    <a:pt x="45" y="177"/>
                    <a:pt x="41" y="260"/>
                  </a:cubicBezTo>
                  <a:cubicBezTo>
                    <a:pt x="41" y="260"/>
                    <a:pt x="32" y="366"/>
                    <a:pt x="0" y="439"/>
                  </a:cubicBezTo>
                  <a:cubicBezTo>
                    <a:pt x="127" y="472"/>
                    <a:pt x="127" y="472"/>
                    <a:pt x="127" y="472"/>
                  </a:cubicBezTo>
                  <a:cubicBezTo>
                    <a:pt x="127" y="472"/>
                    <a:pt x="214" y="372"/>
                    <a:pt x="243" y="342"/>
                  </a:cubicBezTo>
                  <a:cubicBezTo>
                    <a:pt x="256" y="328"/>
                    <a:pt x="263" y="299"/>
                    <a:pt x="264" y="288"/>
                  </a:cubicBezTo>
                  <a:close/>
                </a:path>
              </a:pathLst>
            </a:custGeom>
            <a:solidFill>
              <a:srgbClr val="EBC5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767"/>
            <p:cNvSpPr>
              <a:spLocks/>
            </p:cNvSpPr>
            <p:nvPr/>
          </p:nvSpPr>
          <p:spPr bwMode="auto">
            <a:xfrm>
              <a:off x="1500170" y="5038385"/>
              <a:ext cx="3366" cy="3107"/>
            </a:xfrm>
            <a:custGeom>
              <a:avLst/>
              <a:gdLst>
                <a:gd name="T0" fmla="*/ 0 w 34"/>
                <a:gd name="T1" fmla="*/ 24 h 31"/>
                <a:gd name="T2" fmla="*/ 21 w 34"/>
                <a:gd name="T3" fmla="*/ 2 h 31"/>
                <a:gd name="T4" fmla="*/ 31 w 34"/>
                <a:gd name="T5" fmla="*/ 31 h 31"/>
                <a:gd name="T6" fmla="*/ 0 w 34"/>
                <a:gd name="T7" fmla="*/ 24 h 31"/>
              </a:gdLst>
              <a:ahLst/>
              <a:cxnLst>
                <a:cxn ang="0">
                  <a:pos x="T0" y="T1"/>
                </a:cxn>
                <a:cxn ang="0">
                  <a:pos x="T2" y="T3"/>
                </a:cxn>
                <a:cxn ang="0">
                  <a:pos x="T4" y="T5"/>
                </a:cxn>
                <a:cxn ang="0">
                  <a:pos x="T6" y="T7"/>
                </a:cxn>
              </a:cxnLst>
              <a:rect l="0" t="0" r="r" b="b"/>
              <a:pathLst>
                <a:path w="34" h="31">
                  <a:moveTo>
                    <a:pt x="0" y="24"/>
                  </a:moveTo>
                  <a:cubicBezTo>
                    <a:pt x="4" y="10"/>
                    <a:pt x="13" y="0"/>
                    <a:pt x="21" y="2"/>
                  </a:cubicBezTo>
                  <a:cubicBezTo>
                    <a:pt x="30" y="4"/>
                    <a:pt x="34" y="17"/>
                    <a:pt x="31" y="31"/>
                  </a:cubicBezTo>
                  <a:lnTo>
                    <a:pt x="0" y="24"/>
                  </a:lnTo>
                  <a:close/>
                </a:path>
              </a:pathLst>
            </a:custGeom>
            <a:solidFill>
              <a:srgbClr val="DB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768"/>
            <p:cNvSpPr>
              <a:spLocks/>
            </p:cNvSpPr>
            <p:nvPr/>
          </p:nvSpPr>
          <p:spPr bwMode="auto">
            <a:xfrm>
              <a:off x="1477641" y="5073861"/>
              <a:ext cx="13983" cy="9322"/>
            </a:xfrm>
            <a:custGeom>
              <a:avLst/>
              <a:gdLst>
                <a:gd name="T0" fmla="*/ 0 w 54"/>
                <a:gd name="T1" fmla="*/ 21 h 36"/>
                <a:gd name="T2" fmla="*/ 5 w 54"/>
                <a:gd name="T3" fmla="*/ 0 h 36"/>
                <a:gd name="T4" fmla="*/ 54 w 54"/>
                <a:gd name="T5" fmla="*/ 15 h 36"/>
                <a:gd name="T6" fmla="*/ 50 w 54"/>
                <a:gd name="T7" fmla="*/ 36 h 36"/>
                <a:gd name="T8" fmla="*/ 0 w 54"/>
                <a:gd name="T9" fmla="*/ 21 h 36"/>
              </a:gdLst>
              <a:ahLst/>
              <a:cxnLst>
                <a:cxn ang="0">
                  <a:pos x="T0" y="T1"/>
                </a:cxn>
                <a:cxn ang="0">
                  <a:pos x="T2" y="T3"/>
                </a:cxn>
                <a:cxn ang="0">
                  <a:pos x="T4" y="T5"/>
                </a:cxn>
                <a:cxn ang="0">
                  <a:pos x="T6" y="T7"/>
                </a:cxn>
                <a:cxn ang="0">
                  <a:pos x="T8" y="T9"/>
                </a:cxn>
              </a:cxnLst>
              <a:rect l="0" t="0" r="r" b="b"/>
              <a:pathLst>
                <a:path w="54" h="36">
                  <a:moveTo>
                    <a:pt x="0" y="21"/>
                  </a:moveTo>
                  <a:lnTo>
                    <a:pt x="5" y="0"/>
                  </a:lnTo>
                  <a:lnTo>
                    <a:pt x="54" y="15"/>
                  </a:lnTo>
                  <a:lnTo>
                    <a:pt x="50" y="36"/>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769"/>
            <p:cNvSpPr>
              <a:spLocks/>
            </p:cNvSpPr>
            <p:nvPr/>
          </p:nvSpPr>
          <p:spPr bwMode="auto">
            <a:xfrm>
              <a:off x="1387266" y="5334108"/>
              <a:ext cx="34441" cy="54898"/>
            </a:xfrm>
            <a:custGeom>
              <a:avLst/>
              <a:gdLst>
                <a:gd name="T0" fmla="*/ 370 w 370"/>
                <a:gd name="T1" fmla="*/ 255 h 591"/>
                <a:gd name="T2" fmla="*/ 0 w 370"/>
                <a:gd name="T3" fmla="*/ 591 h 591"/>
                <a:gd name="T4" fmla="*/ 186 w 370"/>
                <a:gd name="T5" fmla="*/ 14 h 591"/>
                <a:gd name="T6" fmla="*/ 370 w 370"/>
                <a:gd name="T7" fmla="*/ 255 h 591"/>
              </a:gdLst>
              <a:ahLst/>
              <a:cxnLst>
                <a:cxn ang="0">
                  <a:pos x="T0" y="T1"/>
                </a:cxn>
                <a:cxn ang="0">
                  <a:pos x="T2" y="T3"/>
                </a:cxn>
                <a:cxn ang="0">
                  <a:pos x="T4" y="T5"/>
                </a:cxn>
                <a:cxn ang="0">
                  <a:pos x="T6" y="T7"/>
                </a:cxn>
              </a:cxnLst>
              <a:rect l="0" t="0" r="r" b="b"/>
              <a:pathLst>
                <a:path w="370" h="591">
                  <a:moveTo>
                    <a:pt x="370" y="255"/>
                  </a:moveTo>
                  <a:cubicBezTo>
                    <a:pt x="370" y="255"/>
                    <a:pt x="69" y="383"/>
                    <a:pt x="0" y="591"/>
                  </a:cubicBezTo>
                  <a:cubicBezTo>
                    <a:pt x="0" y="591"/>
                    <a:pt x="45" y="0"/>
                    <a:pt x="186" y="14"/>
                  </a:cubicBezTo>
                  <a:cubicBezTo>
                    <a:pt x="328" y="28"/>
                    <a:pt x="370" y="255"/>
                    <a:pt x="370" y="255"/>
                  </a:cubicBezTo>
                  <a:close/>
                </a:path>
              </a:pathLst>
            </a:custGeom>
            <a:solidFill>
              <a:srgbClr val="1C49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770"/>
            <p:cNvSpPr>
              <a:spLocks/>
            </p:cNvSpPr>
            <p:nvPr/>
          </p:nvSpPr>
          <p:spPr bwMode="auto">
            <a:xfrm>
              <a:off x="1434136" y="5075415"/>
              <a:ext cx="57747" cy="158738"/>
            </a:xfrm>
            <a:custGeom>
              <a:avLst/>
              <a:gdLst>
                <a:gd name="T0" fmla="*/ 0 w 223"/>
                <a:gd name="T1" fmla="*/ 548 h 613"/>
                <a:gd name="T2" fmla="*/ 105 w 223"/>
                <a:gd name="T3" fmla="*/ 252 h 613"/>
                <a:gd name="T4" fmla="*/ 165 w 223"/>
                <a:gd name="T5" fmla="*/ 0 h 613"/>
                <a:gd name="T6" fmla="*/ 223 w 223"/>
                <a:gd name="T7" fmla="*/ 22 h 613"/>
                <a:gd name="T8" fmla="*/ 186 w 223"/>
                <a:gd name="T9" fmla="*/ 279 h 613"/>
                <a:gd name="T10" fmla="*/ 97 w 223"/>
                <a:gd name="T11" fmla="*/ 613 h 613"/>
                <a:gd name="T12" fmla="*/ 0 w 223"/>
                <a:gd name="T13" fmla="*/ 548 h 613"/>
              </a:gdLst>
              <a:ahLst/>
              <a:cxnLst>
                <a:cxn ang="0">
                  <a:pos x="T0" y="T1"/>
                </a:cxn>
                <a:cxn ang="0">
                  <a:pos x="T2" y="T3"/>
                </a:cxn>
                <a:cxn ang="0">
                  <a:pos x="T4" y="T5"/>
                </a:cxn>
                <a:cxn ang="0">
                  <a:pos x="T6" y="T7"/>
                </a:cxn>
                <a:cxn ang="0">
                  <a:pos x="T8" y="T9"/>
                </a:cxn>
                <a:cxn ang="0">
                  <a:pos x="T10" y="T11"/>
                </a:cxn>
                <a:cxn ang="0">
                  <a:pos x="T12" y="T13"/>
                </a:cxn>
              </a:cxnLst>
              <a:rect l="0" t="0" r="r" b="b"/>
              <a:pathLst>
                <a:path w="223" h="613">
                  <a:moveTo>
                    <a:pt x="0" y="548"/>
                  </a:moveTo>
                  <a:lnTo>
                    <a:pt x="105" y="252"/>
                  </a:lnTo>
                  <a:lnTo>
                    <a:pt x="165" y="0"/>
                  </a:lnTo>
                  <a:lnTo>
                    <a:pt x="223" y="22"/>
                  </a:lnTo>
                  <a:lnTo>
                    <a:pt x="186" y="279"/>
                  </a:lnTo>
                  <a:lnTo>
                    <a:pt x="97" y="613"/>
                  </a:lnTo>
                  <a:lnTo>
                    <a:pt x="0" y="548"/>
                  </a:lnTo>
                  <a:close/>
                </a:path>
              </a:pathLst>
            </a:custGeom>
            <a:solidFill>
              <a:srgbClr val="212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771"/>
            <p:cNvSpPr>
              <a:spLocks/>
            </p:cNvSpPr>
            <p:nvPr/>
          </p:nvSpPr>
          <p:spPr bwMode="auto">
            <a:xfrm>
              <a:off x="1417822" y="5571050"/>
              <a:ext cx="19680" cy="27449"/>
            </a:xfrm>
            <a:custGeom>
              <a:avLst/>
              <a:gdLst>
                <a:gd name="T0" fmla="*/ 7 w 76"/>
                <a:gd name="T1" fmla="*/ 106 h 106"/>
                <a:gd name="T2" fmla="*/ 76 w 76"/>
                <a:gd name="T3" fmla="*/ 104 h 106"/>
                <a:gd name="T4" fmla="*/ 58 w 76"/>
                <a:gd name="T5" fmla="*/ 0 h 106"/>
                <a:gd name="T6" fmla="*/ 0 w 76"/>
                <a:gd name="T7" fmla="*/ 15 h 106"/>
                <a:gd name="T8" fmla="*/ 7 w 76"/>
                <a:gd name="T9" fmla="*/ 106 h 106"/>
              </a:gdLst>
              <a:ahLst/>
              <a:cxnLst>
                <a:cxn ang="0">
                  <a:pos x="T0" y="T1"/>
                </a:cxn>
                <a:cxn ang="0">
                  <a:pos x="T2" y="T3"/>
                </a:cxn>
                <a:cxn ang="0">
                  <a:pos x="T4" y="T5"/>
                </a:cxn>
                <a:cxn ang="0">
                  <a:pos x="T6" y="T7"/>
                </a:cxn>
                <a:cxn ang="0">
                  <a:pos x="T8" y="T9"/>
                </a:cxn>
              </a:cxnLst>
              <a:rect l="0" t="0" r="r" b="b"/>
              <a:pathLst>
                <a:path w="76" h="106">
                  <a:moveTo>
                    <a:pt x="7" y="106"/>
                  </a:moveTo>
                  <a:lnTo>
                    <a:pt x="76" y="104"/>
                  </a:lnTo>
                  <a:lnTo>
                    <a:pt x="58" y="0"/>
                  </a:lnTo>
                  <a:lnTo>
                    <a:pt x="0" y="15"/>
                  </a:lnTo>
                  <a:lnTo>
                    <a:pt x="7" y="106"/>
                  </a:lnTo>
                  <a:close/>
                </a:path>
              </a:pathLst>
            </a:custGeom>
            <a:solidFill>
              <a:srgbClr val="EBC5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772"/>
            <p:cNvSpPr>
              <a:spLocks/>
            </p:cNvSpPr>
            <p:nvPr/>
          </p:nvSpPr>
          <p:spPr bwMode="auto">
            <a:xfrm>
              <a:off x="1413161" y="5586328"/>
              <a:ext cx="57488" cy="22270"/>
            </a:xfrm>
            <a:custGeom>
              <a:avLst/>
              <a:gdLst>
                <a:gd name="T0" fmla="*/ 276 w 620"/>
                <a:gd name="T1" fmla="*/ 11 h 241"/>
                <a:gd name="T2" fmla="*/ 489 w 620"/>
                <a:gd name="T3" fmla="*/ 118 h 241"/>
                <a:gd name="T4" fmla="*/ 577 w 620"/>
                <a:gd name="T5" fmla="*/ 129 h 241"/>
                <a:gd name="T6" fmla="*/ 602 w 620"/>
                <a:gd name="T7" fmla="*/ 203 h 241"/>
                <a:gd name="T8" fmla="*/ 0 w 620"/>
                <a:gd name="T9" fmla="*/ 183 h 241"/>
                <a:gd name="T10" fmla="*/ 37 w 620"/>
                <a:gd name="T11" fmla="*/ 7 h 241"/>
                <a:gd name="T12" fmla="*/ 276 w 620"/>
                <a:gd name="T13" fmla="*/ 11 h 241"/>
              </a:gdLst>
              <a:ahLst/>
              <a:cxnLst>
                <a:cxn ang="0">
                  <a:pos x="T0" y="T1"/>
                </a:cxn>
                <a:cxn ang="0">
                  <a:pos x="T2" y="T3"/>
                </a:cxn>
                <a:cxn ang="0">
                  <a:pos x="T4" y="T5"/>
                </a:cxn>
                <a:cxn ang="0">
                  <a:pos x="T6" y="T7"/>
                </a:cxn>
                <a:cxn ang="0">
                  <a:pos x="T8" y="T9"/>
                </a:cxn>
                <a:cxn ang="0">
                  <a:pos x="T10" y="T11"/>
                </a:cxn>
                <a:cxn ang="0">
                  <a:pos x="T12" y="T13"/>
                </a:cxn>
              </a:cxnLst>
              <a:rect l="0" t="0" r="r" b="b"/>
              <a:pathLst>
                <a:path w="620" h="241">
                  <a:moveTo>
                    <a:pt x="276" y="11"/>
                  </a:moveTo>
                  <a:cubicBezTo>
                    <a:pt x="276" y="11"/>
                    <a:pt x="471" y="126"/>
                    <a:pt x="489" y="118"/>
                  </a:cubicBezTo>
                  <a:cubicBezTo>
                    <a:pt x="489" y="118"/>
                    <a:pt x="570" y="136"/>
                    <a:pt x="577" y="129"/>
                  </a:cubicBezTo>
                  <a:cubicBezTo>
                    <a:pt x="577" y="129"/>
                    <a:pt x="620" y="184"/>
                    <a:pt x="602" y="203"/>
                  </a:cubicBezTo>
                  <a:cubicBezTo>
                    <a:pt x="602" y="203"/>
                    <a:pt x="275" y="241"/>
                    <a:pt x="0" y="183"/>
                  </a:cubicBezTo>
                  <a:cubicBezTo>
                    <a:pt x="0" y="183"/>
                    <a:pt x="36" y="14"/>
                    <a:pt x="37" y="7"/>
                  </a:cubicBezTo>
                  <a:cubicBezTo>
                    <a:pt x="38" y="0"/>
                    <a:pt x="94" y="76"/>
                    <a:pt x="276" y="11"/>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773"/>
            <p:cNvSpPr>
              <a:spLocks/>
            </p:cNvSpPr>
            <p:nvPr/>
          </p:nvSpPr>
          <p:spPr bwMode="auto">
            <a:xfrm>
              <a:off x="1395293" y="5340582"/>
              <a:ext cx="66033" cy="244451"/>
            </a:xfrm>
            <a:custGeom>
              <a:avLst/>
              <a:gdLst>
                <a:gd name="T0" fmla="*/ 256 w 711"/>
                <a:gd name="T1" fmla="*/ 34 h 2634"/>
                <a:gd name="T2" fmla="*/ 161 w 711"/>
                <a:gd name="T3" fmla="*/ 443 h 2634"/>
                <a:gd name="T4" fmla="*/ 234 w 711"/>
                <a:gd name="T5" fmla="*/ 2634 h 2634"/>
                <a:gd name="T6" fmla="*/ 450 w 711"/>
                <a:gd name="T7" fmla="*/ 2621 h 2634"/>
                <a:gd name="T8" fmla="*/ 711 w 711"/>
                <a:gd name="T9" fmla="*/ 0 h 2634"/>
                <a:gd name="T10" fmla="*/ 256 w 711"/>
                <a:gd name="T11" fmla="*/ 34 h 2634"/>
              </a:gdLst>
              <a:ahLst/>
              <a:cxnLst>
                <a:cxn ang="0">
                  <a:pos x="T0" y="T1"/>
                </a:cxn>
                <a:cxn ang="0">
                  <a:pos x="T2" y="T3"/>
                </a:cxn>
                <a:cxn ang="0">
                  <a:pos x="T4" y="T5"/>
                </a:cxn>
                <a:cxn ang="0">
                  <a:pos x="T6" y="T7"/>
                </a:cxn>
                <a:cxn ang="0">
                  <a:pos x="T8" y="T9"/>
                </a:cxn>
                <a:cxn ang="0">
                  <a:pos x="T10" y="T11"/>
                </a:cxn>
              </a:cxnLst>
              <a:rect l="0" t="0" r="r" b="b"/>
              <a:pathLst>
                <a:path w="711" h="2634">
                  <a:moveTo>
                    <a:pt x="256" y="34"/>
                  </a:moveTo>
                  <a:cubicBezTo>
                    <a:pt x="256" y="34"/>
                    <a:pt x="0" y="96"/>
                    <a:pt x="161" y="443"/>
                  </a:cubicBezTo>
                  <a:cubicBezTo>
                    <a:pt x="234" y="2634"/>
                    <a:pt x="234" y="2634"/>
                    <a:pt x="234" y="2634"/>
                  </a:cubicBezTo>
                  <a:cubicBezTo>
                    <a:pt x="450" y="2621"/>
                    <a:pt x="450" y="2621"/>
                    <a:pt x="450" y="2621"/>
                  </a:cubicBezTo>
                  <a:cubicBezTo>
                    <a:pt x="711" y="0"/>
                    <a:pt x="711" y="0"/>
                    <a:pt x="711" y="0"/>
                  </a:cubicBezTo>
                  <a:lnTo>
                    <a:pt x="256" y="34"/>
                  </a:lnTo>
                  <a:close/>
                </a:path>
              </a:pathLst>
            </a:custGeom>
            <a:solidFill>
              <a:srgbClr val="1B2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774"/>
            <p:cNvSpPr>
              <a:spLocks/>
            </p:cNvSpPr>
            <p:nvPr/>
          </p:nvSpPr>
          <p:spPr bwMode="auto">
            <a:xfrm>
              <a:off x="1365255" y="5560951"/>
              <a:ext cx="21234" cy="22788"/>
            </a:xfrm>
            <a:custGeom>
              <a:avLst/>
              <a:gdLst>
                <a:gd name="T0" fmla="*/ 67 w 82"/>
                <a:gd name="T1" fmla="*/ 88 h 88"/>
                <a:gd name="T2" fmla="*/ 82 w 82"/>
                <a:gd name="T3" fmla="*/ 31 h 88"/>
                <a:gd name="T4" fmla="*/ 23 w 82"/>
                <a:gd name="T5" fmla="*/ 0 h 88"/>
                <a:gd name="T6" fmla="*/ 0 w 82"/>
                <a:gd name="T7" fmla="*/ 68 h 88"/>
                <a:gd name="T8" fmla="*/ 67 w 82"/>
                <a:gd name="T9" fmla="*/ 88 h 88"/>
              </a:gdLst>
              <a:ahLst/>
              <a:cxnLst>
                <a:cxn ang="0">
                  <a:pos x="T0" y="T1"/>
                </a:cxn>
                <a:cxn ang="0">
                  <a:pos x="T2" y="T3"/>
                </a:cxn>
                <a:cxn ang="0">
                  <a:pos x="T4" y="T5"/>
                </a:cxn>
                <a:cxn ang="0">
                  <a:pos x="T6" y="T7"/>
                </a:cxn>
                <a:cxn ang="0">
                  <a:pos x="T8" y="T9"/>
                </a:cxn>
              </a:cxnLst>
              <a:rect l="0" t="0" r="r" b="b"/>
              <a:pathLst>
                <a:path w="82" h="88">
                  <a:moveTo>
                    <a:pt x="67" y="88"/>
                  </a:moveTo>
                  <a:lnTo>
                    <a:pt x="82" y="31"/>
                  </a:lnTo>
                  <a:lnTo>
                    <a:pt x="23" y="0"/>
                  </a:lnTo>
                  <a:lnTo>
                    <a:pt x="0" y="68"/>
                  </a:lnTo>
                  <a:lnTo>
                    <a:pt x="67" y="88"/>
                  </a:lnTo>
                  <a:close/>
                </a:path>
              </a:pathLst>
            </a:custGeom>
            <a:solidFill>
              <a:srgbClr val="EBC5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775"/>
            <p:cNvSpPr>
              <a:spLocks/>
            </p:cNvSpPr>
            <p:nvPr/>
          </p:nvSpPr>
          <p:spPr bwMode="auto">
            <a:xfrm>
              <a:off x="1354897" y="5569755"/>
              <a:ext cx="52568" cy="41432"/>
            </a:xfrm>
            <a:custGeom>
              <a:avLst/>
              <a:gdLst>
                <a:gd name="T0" fmla="*/ 328 w 565"/>
                <a:gd name="T1" fmla="*/ 118 h 448"/>
                <a:gd name="T2" fmla="*/ 473 w 565"/>
                <a:gd name="T3" fmla="*/ 323 h 448"/>
                <a:gd name="T4" fmla="*/ 549 w 565"/>
                <a:gd name="T5" fmla="*/ 370 h 448"/>
                <a:gd name="T6" fmla="*/ 541 w 565"/>
                <a:gd name="T7" fmla="*/ 448 h 448"/>
                <a:gd name="T8" fmla="*/ 0 w 565"/>
                <a:gd name="T9" fmla="*/ 181 h 448"/>
                <a:gd name="T10" fmla="*/ 132 w 565"/>
                <a:gd name="T11" fmla="*/ 6 h 448"/>
                <a:gd name="T12" fmla="*/ 328 w 565"/>
                <a:gd name="T13" fmla="*/ 118 h 448"/>
              </a:gdLst>
              <a:ahLst/>
              <a:cxnLst>
                <a:cxn ang="0">
                  <a:pos x="T0" y="T1"/>
                </a:cxn>
                <a:cxn ang="0">
                  <a:pos x="T2" y="T3"/>
                </a:cxn>
                <a:cxn ang="0">
                  <a:pos x="T4" y="T5"/>
                </a:cxn>
                <a:cxn ang="0">
                  <a:pos x="T6" y="T7"/>
                </a:cxn>
                <a:cxn ang="0">
                  <a:pos x="T8" y="T9"/>
                </a:cxn>
                <a:cxn ang="0">
                  <a:pos x="T10" y="T11"/>
                </a:cxn>
                <a:cxn ang="0">
                  <a:pos x="T12" y="T13"/>
                </a:cxn>
              </a:cxnLst>
              <a:rect l="0" t="0" r="r" b="b"/>
              <a:pathLst>
                <a:path w="565" h="448">
                  <a:moveTo>
                    <a:pt x="328" y="118"/>
                  </a:moveTo>
                  <a:cubicBezTo>
                    <a:pt x="328" y="118"/>
                    <a:pt x="454" y="324"/>
                    <a:pt x="473" y="323"/>
                  </a:cubicBezTo>
                  <a:cubicBezTo>
                    <a:pt x="473" y="323"/>
                    <a:pt x="540" y="373"/>
                    <a:pt x="549" y="370"/>
                  </a:cubicBezTo>
                  <a:cubicBezTo>
                    <a:pt x="549" y="370"/>
                    <a:pt x="565" y="437"/>
                    <a:pt x="541" y="448"/>
                  </a:cubicBezTo>
                  <a:cubicBezTo>
                    <a:pt x="541" y="448"/>
                    <a:pt x="227" y="348"/>
                    <a:pt x="0" y="181"/>
                  </a:cubicBezTo>
                  <a:cubicBezTo>
                    <a:pt x="0" y="181"/>
                    <a:pt x="128" y="12"/>
                    <a:pt x="132" y="6"/>
                  </a:cubicBezTo>
                  <a:cubicBezTo>
                    <a:pt x="136" y="0"/>
                    <a:pt x="146" y="114"/>
                    <a:pt x="328" y="118"/>
                  </a:cubicBez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776"/>
            <p:cNvSpPr>
              <a:spLocks/>
            </p:cNvSpPr>
            <p:nvPr/>
          </p:nvSpPr>
          <p:spPr bwMode="auto">
            <a:xfrm>
              <a:off x="1429734" y="5308472"/>
              <a:ext cx="9581" cy="12430"/>
            </a:xfrm>
            <a:custGeom>
              <a:avLst/>
              <a:gdLst>
                <a:gd name="T0" fmla="*/ 0 w 37"/>
                <a:gd name="T1" fmla="*/ 44 h 48"/>
                <a:gd name="T2" fmla="*/ 13 w 37"/>
                <a:gd name="T3" fmla="*/ 0 h 48"/>
                <a:gd name="T4" fmla="*/ 37 w 37"/>
                <a:gd name="T5" fmla="*/ 3 h 48"/>
                <a:gd name="T6" fmla="*/ 27 w 37"/>
                <a:gd name="T7" fmla="*/ 48 h 48"/>
                <a:gd name="T8" fmla="*/ 0 w 37"/>
                <a:gd name="T9" fmla="*/ 44 h 48"/>
              </a:gdLst>
              <a:ahLst/>
              <a:cxnLst>
                <a:cxn ang="0">
                  <a:pos x="T0" y="T1"/>
                </a:cxn>
                <a:cxn ang="0">
                  <a:pos x="T2" y="T3"/>
                </a:cxn>
                <a:cxn ang="0">
                  <a:pos x="T4" y="T5"/>
                </a:cxn>
                <a:cxn ang="0">
                  <a:pos x="T6" y="T7"/>
                </a:cxn>
                <a:cxn ang="0">
                  <a:pos x="T8" y="T9"/>
                </a:cxn>
              </a:cxnLst>
              <a:rect l="0" t="0" r="r" b="b"/>
              <a:pathLst>
                <a:path w="37" h="48">
                  <a:moveTo>
                    <a:pt x="0" y="44"/>
                  </a:moveTo>
                  <a:lnTo>
                    <a:pt x="13" y="0"/>
                  </a:lnTo>
                  <a:lnTo>
                    <a:pt x="37" y="3"/>
                  </a:lnTo>
                  <a:lnTo>
                    <a:pt x="27" y="48"/>
                  </a:lnTo>
                  <a:lnTo>
                    <a:pt x="0" y="44"/>
                  </a:lnTo>
                  <a:close/>
                </a:path>
              </a:pathLst>
            </a:custGeom>
            <a:solidFill>
              <a:srgbClr val="A955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777"/>
            <p:cNvSpPr>
              <a:spLocks/>
            </p:cNvSpPr>
            <p:nvPr/>
          </p:nvSpPr>
          <p:spPr bwMode="auto">
            <a:xfrm>
              <a:off x="1409795" y="5196346"/>
              <a:ext cx="76909" cy="142942"/>
            </a:xfrm>
            <a:custGeom>
              <a:avLst/>
              <a:gdLst>
                <a:gd name="T0" fmla="*/ 13 w 827"/>
                <a:gd name="T1" fmla="*/ 1542 h 1542"/>
                <a:gd name="T2" fmla="*/ 551 w 827"/>
                <a:gd name="T3" fmla="*/ 1509 h 1542"/>
                <a:gd name="T4" fmla="*/ 533 w 827"/>
                <a:gd name="T5" fmla="*/ 224 h 1542"/>
                <a:gd name="T6" fmla="*/ 260 w 827"/>
                <a:gd name="T7" fmla="*/ 0 h 1542"/>
                <a:gd name="T8" fmla="*/ 0 w 827"/>
                <a:gd name="T9" fmla="*/ 1298 h 1542"/>
                <a:gd name="T10" fmla="*/ 13 w 827"/>
                <a:gd name="T11" fmla="*/ 1542 h 1542"/>
              </a:gdLst>
              <a:ahLst/>
              <a:cxnLst>
                <a:cxn ang="0">
                  <a:pos x="T0" y="T1"/>
                </a:cxn>
                <a:cxn ang="0">
                  <a:pos x="T2" y="T3"/>
                </a:cxn>
                <a:cxn ang="0">
                  <a:pos x="T4" y="T5"/>
                </a:cxn>
                <a:cxn ang="0">
                  <a:pos x="T6" y="T7"/>
                </a:cxn>
                <a:cxn ang="0">
                  <a:pos x="T8" y="T9"/>
                </a:cxn>
                <a:cxn ang="0">
                  <a:pos x="T10" y="T11"/>
                </a:cxn>
              </a:cxnLst>
              <a:rect l="0" t="0" r="r" b="b"/>
              <a:pathLst>
                <a:path w="827" h="1542">
                  <a:moveTo>
                    <a:pt x="13" y="1542"/>
                  </a:moveTo>
                  <a:cubicBezTo>
                    <a:pt x="551" y="1509"/>
                    <a:pt x="551" y="1509"/>
                    <a:pt x="551" y="1509"/>
                  </a:cubicBezTo>
                  <a:cubicBezTo>
                    <a:pt x="551" y="1509"/>
                    <a:pt x="827" y="737"/>
                    <a:pt x="533" y="224"/>
                  </a:cubicBezTo>
                  <a:cubicBezTo>
                    <a:pt x="461" y="46"/>
                    <a:pt x="260" y="0"/>
                    <a:pt x="260" y="0"/>
                  </a:cubicBezTo>
                  <a:cubicBezTo>
                    <a:pt x="0" y="1298"/>
                    <a:pt x="0" y="1298"/>
                    <a:pt x="0" y="1298"/>
                  </a:cubicBezTo>
                  <a:lnTo>
                    <a:pt x="13" y="1542"/>
                  </a:lnTo>
                  <a:close/>
                </a:path>
              </a:pathLst>
            </a:cu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778"/>
            <p:cNvSpPr>
              <a:spLocks/>
            </p:cNvSpPr>
            <p:nvPr/>
          </p:nvSpPr>
          <p:spPr bwMode="auto">
            <a:xfrm>
              <a:off x="1445012" y="5201784"/>
              <a:ext cx="13725" cy="9581"/>
            </a:xfrm>
            <a:custGeom>
              <a:avLst/>
              <a:gdLst>
                <a:gd name="T0" fmla="*/ 31 w 53"/>
                <a:gd name="T1" fmla="*/ 0 h 37"/>
                <a:gd name="T2" fmla="*/ 53 w 53"/>
                <a:gd name="T3" fmla="*/ 13 h 37"/>
                <a:gd name="T4" fmla="*/ 51 w 53"/>
                <a:gd name="T5" fmla="*/ 37 h 37"/>
                <a:gd name="T6" fmla="*/ 0 w 53"/>
                <a:gd name="T7" fmla="*/ 15 h 37"/>
                <a:gd name="T8" fmla="*/ 31 w 53"/>
                <a:gd name="T9" fmla="*/ 0 h 37"/>
              </a:gdLst>
              <a:ahLst/>
              <a:cxnLst>
                <a:cxn ang="0">
                  <a:pos x="T0" y="T1"/>
                </a:cxn>
                <a:cxn ang="0">
                  <a:pos x="T2" y="T3"/>
                </a:cxn>
                <a:cxn ang="0">
                  <a:pos x="T4" y="T5"/>
                </a:cxn>
                <a:cxn ang="0">
                  <a:pos x="T6" y="T7"/>
                </a:cxn>
                <a:cxn ang="0">
                  <a:pos x="T8" y="T9"/>
                </a:cxn>
              </a:cxnLst>
              <a:rect l="0" t="0" r="r" b="b"/>
              <a:pathLst>
                <a:path w="53" h="37">
                  <a:moveTo>
                    <a:pt x="31" y="0"/>
                  </a:moveTo>
                  <a:lnTo>
                    <a:pt x="53" y="13"/>
                  </a:lnTo>
                  <a:lnTo>
                    <a:pt x="51" y="37"/>
                  </a:lnTo>
                  <a:lnTo>
                    <a:pt x="0" y="15"/>
                  </a:lnTo>
                  <a:lnTo>
                    <a:pt x="31" y="0"/>
                  </a:lnTo>
                  <a:close/>
                </a:path>
              </a:pathLst>
            </a:custGeom>
            <a:solidFill>
              <a:srgbClr val="1B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779"/>
            <p:cNvSpPr>
              <a:spLocks/>
            </p:cNvSpPr>
            <p:nvPr/>
          </p:nvSpPr>
          <p:spPr bwMode="auto">
            <a:xfrm>
              <a:off x="1407723" y="5124875"/>
              <a:ext cx="64997" cy="89597"/>
            </a:xfrm>
            <a:custGeom>
              <a:avLst/>
              <a:gdLst>
                <a:gd name="T0" fmla="*/ 218 w 700"/>
                <a:gd name="T1" fmla="*/ 798 h 966"/>
                <a:gd name="T2" fmla="*/ 251 w 700"/>
                <a:gd name="T3" fmla="*/ 602 h 966"/>
                <a:gd name="T4" fmla="*/ 122 w 700"/>
                <a:gd name="T5" fmla="*/ 107 h 966"/>
                <a:gd name="T6" fmla="*/ 465 w 700"/>
                <a:gd name="T7" fmla="*/ 232 h 966"/>
                <a:gd name="T8" fmla="*/ 632 w 700"/>
                <a:gd name="T9" fmla="*/ 278 h 966"/>
                <a:gd name="T10" fmla="*/ 582 w 700"/>
                <a:gd name="T11" fmla="*/ 353 h 966"/>
                <a:gd name="T12" fmla="*/ 670 w 700"/>
                <a:gd name="T13" fmla="*/ 483 h 966"/>
                <a:gd name="T14" fmla="*/ 558 w 700"/>
                <a:gd name="T15" fmla="*/ 648 h 966"/>
                <a:gd name="T16" fmla="*/ 455 w 700"/>
                <a:gd name="T17" fmla="*/ 966 h 966"/>
                <a:gd name="T18" fmla="*/ 218 w 700"/>
                <a:gd name="T19" fmla="*/ 798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0" h="966">
                  <a:moveTo>
                    <a:pt x="218" y="798"/>
                  </a:moveTo>
                  <a:cubicBezTo>
                    <a:pt x="218" y="798"/>
                    <a:pt x="327" y="691"/>
                    <a:pt x="251" y="602"/>
                  </a:cubicBezTo>
                  <a:cubicBezTo>
                    <a:pt x="176" y="512"/>
                    <a:pt x="0" y="162"/>
                    <a:pt x="122" y="107"/>
                  </a:cubicBezTo>
                  <a:cubicBezTo>
                    <a:pt x="244" y="52"/>
                    <a:pt x="247" y="0"/>
                    <a:pt x="465" y="232"/>
                  </a:cubicBezTo>
                  <a:cubicBezTo>
                    <a:pt x="632" y="278"/>
                    <a:pt x="632" y="278"/>
                    <a:pt x="632" y="278"/>
                  </a:cubicBezTo>
                  <a:cubicBezTo>
                    <a:pt x="582" y="353"/>
                    <a:pt x="582" y="353"/>
                    <a:pt x="582" y="353"/>
                  </a:cubicBezTo>
                  <a:cubicBezTo>
                    <a:pt x="582" y="353"/>
                    <a:pt x="700" y="445"/>
                    <a:pt x="670" y="483"/>
                  </a:cubicBezTo>
                  <a:cubicBezTo>
                    <a:pt x="670" y="483"/>
                    <a:pt x="656" y="542"/>
                    <a:pt x="558" y="648"/>
                  </a:cubicBezTo>
                  <a:cubicBezTo>
                    <a:pt x="558" y="648"/>
                    <a:pt x="457" y="938"/>
                    <a:pt x="455" y="966"/>
                  </a:cubicBezTo>
                  <a:lnTo>
                    <a:pt x="218" y="798"/>
                  </a:lnTo>
                  <a:close/>
                </a:path>
              </a:pathLst>
            </a:custGeom>
            <a:solidFill>
              <a:srgbClr val="EBC5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780"/>
            <p:cNvSpPr>
              <a:spLocks/>
            </p:cNvSpPr>
            <p:nvPr/>
          </p:nvSpPr>
          <p:spPr bwMode="auto">
            <a:xfrm>
              <a:off x="1401508" y="5196087"/>
              <a:ext cx="58524" cy="139834"/>
            </a:xfrm>
            <a:custGeom>
              <a:avLst/>
              <a:gdLst>
                <a:gd name="T0" fmla="*/ 178 w 630"/>
                <a:gd name="T1" fmla="*/ 1506 h 1506"/>
                <a:gd name="T2" fmla="*/ 547 w 630"/>
                <a:gd name="T3" fmla="*/ 214 h 1506"/>
                <a:gd name="T4" fmla="*/ 307 w 630"/>
                <a:gd name="T5" fmla="*/ 0 h 1506"/>
                <a:gd name="T6" fmla="*/ 0 w 630"/>
                <a:gd name="T7" fmla="*/ 1174 h 1506"/>
                <a:gd name="T8" fmla="*/ 178 w 630"/>
                <a:gd name="T9" fmla="*/ 1506 h 1506"/>
              </a:gdLst>
              <a:ahLst/>
              <a:cxnLst>
                <a:cxn ang="0">
                  <a:pos x="T0" y="T1"/>
                </a:cxn>
                <a:cxn ang="0">
                  <a:pos x="T2" y="T3"/>
                </a:cxn>
                <a:cxn ang="0">
                  <a:pos x="T4" y="T5"/>
                </a:cxn>
                <a:cxn ang="0">
                  <a:pos x="T6" y="T7"/>
                </a:cxn>
                <a:cxn ang="0">
                  <a:pos x="T8" y="T9"/>
                </a:cxn>
              </a:cxnLst>
              <a:rect l="0" t="0" r="r" b="b"/>
              <a:pathLst>
                <a:path w="630" h="1506">
                  <a:moveTo>
                    <a:pt x="178" y="1506"/>
                  </a:moveTo>
                  <a:cubicBezTo>
                    <a:pt x="630" y="1190"/>
                    <a:pt x="630" y="422"/>
                    <a:pt x="547" y="214"/>
                  </a:cubicBezTo>
                  <a:cubicBezTo>
                    <a:pt x="465" y="6"/>
                    <a:pt x="307" y="0"/>
                    <a:pt x="307" y="0"/>
                  </a:cubicBezTo>
                  <a:cubicBezTo>
                    <a:pt x="307" y="0"/>
                    <a:pt x="45" y="381"/>
                    <a:pt x="0" y="1174"/>
                  </a:cubicBezTo>
                  <a:lnTo>
                    <a:pt x="178" y="1506"/>
                  </a:lnTo>
                  <a:close/>
                </a:path>
              </a:pathLst>
            </a:custGeom>
            <a:solidFill>
              <a:srgbClr val="212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781"/>
            <p:cNvSpPr>
              <a:spLocks/>
            </p:cNvSpPr>
            <p:nvPr/>
          </p:nvSpPr>
          <p:spPr bwMode="auto">
            <a:xfrm>
              <a:off x="1367585" y="5330483"/>
              <a:ext cx="94259" cy="249889"/>
            </a:xfrm>
            <a:custGeom>
              <a:avLst/>
              <a:gdLst>
                <a:gd name="T0" fmla="*/ 501 w 1016"/>
                <a:gd name="T1" fmla="*/ 0 h 2692"/>
                <a:gd name="T2" fmla="*/ 1016 w 1016"/>
                <a:gd name="T3" fmla="*/ 54 h 2692"/>
                <a:gd name="T4" fmla="*/ 715 w 1016"/>
                <a:gd name="T5" fmla="*/ 1405 h 2692"/>
                <a:gd name="T6" fmla="*/ 190 w 1016"/>
                <a:gd name="T7" fmla="*/ 2692 h 2692"/>
                <a:gd name="T8" fmla="*/ 0 w 1016"/>
                <a:gd name="T9" fmla="*/ 2551 h 2692"/>
                <a:gd name="T10" fmla="*/ 331 w 1016"/>
                <a:gd name="T11" fmla="*/ 1247 h 2692"/>
                <a:gd name="T12" fmla="*/ 501 w 1016"/>
                <a:gd name="T13" fmla="*/ 0 h 2692"/>
              </a:gdLst>
              <a:ahLst/>
              <a:cxnLst>
                <a:cxn ang="0">
                  <a:pos x="T0" y="T1"/>
                </a:cxn>
                <a:cxn ang="0">
                  <a:pos x="T2" y="T3"/>
                </a:cxn>
                <a:cxn ang="0">
                  <a:pos x="T4" y="T5"/>
                </a:cxn>
                <a:cxn ang="0">
                  <a:pos x="T6" y="T7"/>
                </a:cxn>
                <a:cxn ang="0">
                  <a:pos x="T8" y="T9"/>
                </a:cxn>
                <a:cxn ang="0">
                  <a:pos x="T10" y="T11"/>
                </a:cxn>
                <a:cxn ang="0">
                  <a:pos x="T12" y="T13"/>
                </a:cxn>
              </a:cxnLst>
              <a:rect l="0" t="0" r="r" b="b"/>
              <a:pathLst>
                <a:path w="1016" h="2692">
                  <a:moveTo>
                    <a:pt x="501" y="0"/>
                  </a:moveTo>
                  <a:cubicBezTo>
                    <a:pt x="1016" y="54"/>
                    <a:pt x="1016" y="54"/>
                    <a:pt x="1016" y="54"/>
                  </a:cubicBezTo>
                  <a:cubicBezTo>
                    <a:pt x="1016" y="54"/>
                    <a:pt x="973" y="614"/>
                    <a:pt x="715" y="1405"/>
                  </a:cubicBezTo>
                  <a:cubicBezTo>
                    <a:pt x="639" y="1635"/>
                    <a:pt x="190" y="2692"/>
                    <a:pt x="190" y="2692"/>
                  </a:cubicBezTo>
                  <a:cubicBezTo>
                    <a:pt x="190" y="2692"/>
                    <a:pt x="49" y="2671"/>
                    <a:pt x="0" y="2551"/>
                  </a:cubicBezTo>
                  <a:cubicBezTo>
                    <a:pt x="0" y="2551"/>
                    <a:pt x="325" y="1363"/>
                    <a:pt x="331" y="1247"/>
                  </a:cubicBezTo>
                  <a:cubicBezTo>
                    <a:pt x="363" y="656"/>
                    <a:pt x="262" y="169"/>
                    <a:pt x="501" y="0"/>
                  </a:cubicBezTo>
                  <a:close/>
                </a:path>
              </a:pathLst>
            </a:custGeom>
            <a:solidFill>
              <a:srgbClr val="203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782"/>
            <p:cNvSpPr>
              <a:spLocks/>
            </p:cNvSpPr>
            <p:nvPr/>
          </p:nvSpPr>
          <p:spPr bwMode="auto">
            <a:xfrm>
              <a:off x="1347905" y="5196087"/>
              <a:ext cx="96590" cy="146826"/>
            </a:xfrm>
            <a:custGeom>
              <a:avLst/>
              <a:gdLst>
                <a:gd name="T0" fmla="*/ 886 w 1041"/>
                <a:gd name="T1" fmla="*/ 0 h 1582"/>
                <a:gd name="T2" fmla="*/ 0 w 1041"/>
                <a:gd name="T3" fmla="*/ 1518 h 1582"/>
                <a:gd name="T4" fmla="*/ 163 w 1041"/>
                <a:gd name="T5" fmla="*/ 1582 h 1582"/>
                <a:gd name="T6" fmla="*/ 1041 w 1041"/>
                <a:gd name="T7" fmla="*/ 405 h 1582"/>
                <a:gd name="T8" fmla="*/ 886 w 1041"/>
                <a:gd name="T9" fmla="*/ 0 h 1582"/>
              </a:gdLst>
              <a:ahLst/>
              <a:cxnLst>
                <a:cxn ang="0">
                  <a:pos x="T0" y="T1"/>
                </a:cxn>
                <a:cxn ang="0">
                  <a:pos x="T2" y="T3"/>
                </a:cxn>
                <a:cxn ang="0">
                  <a:pos x="T4" y="T5"/>
                </a:cxn>
                <a:cxn ang="0">
                  <a:pos x="T6" y="T7"/>
                </a:cxn>
                <a:cxn ang="0">
                  <a:pos x="T8" y="T9"/>
                </a:cxn>
              </a:cxnLst>
              <a:rect l="0" t="0" r="r" b="b"/>
              <a:pathLst>
                <a:path w="1041" h="1582">
                  <a:moveTo>
                    <a:pt x="886" y="0"/>
                  </a:moveTo>
                  <a:cubicBezTo>
                    <a:pt x="886" y="0"/>
                    <a:pt x="100" y="993"/>
                    <a:pt x="0" y="1518"/>
                  </a:cubicBezTo>
                  <a:cubicBezTo>
                    <a:pt x="163" y="1582"/>
                    <a:pt x="163" y="1582"/>
                    <a:pt x="163" y="1582"/>
                  </a:cubicBezTo>
                  <a:cubicBezTo>
                    <a:pt x="163" y="1582"/>
                    <a:pt x="661" y="668"/>
                    <a:pt x="1041" y="405"/>
                  </a:cubicBezTo>
                  <a:lnTo>
                    <a:pt x="886" y="0"/>
                  </a:lnTo>
                  <a:close/>
                </a:path>
              </a:pathLst>
            </a:custGeom>
            <a:solidFill>
              <a:srgbClr val="212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783"/>
            <p:cNvSpPr>
              <a:spLocks/>
            </p:cNvSpPr>
            <p:nvPr/>
          </p:nvSpPr>
          <p:spPr bwMode="auto">
            <a:xfrm>
              <a:off x="1402544" y="5330224"/>
              <a:ext cx="59300" cy="14242"/>
            </a:xfrm>
            <a:custGeom>
              <a:avLst/>
              <a:gdLst>
                <a:gd name="T0" fmla="*/ 223 w 229"/>
                <a:gd name="T1" fmla="*/ 55 h 55"/>
                <a:gd name="T2" fmla="*/ 0 w 229"/>
                <a:gd name="T3" fmla="*/ 29 h 55"/>
                <a:gd name="T4" fmla="*/ 12 w 229"/>
                <a:gd name="T5" fmla="*/ 0 h 55"/>
                <a:gd name="T6" fmla="*/ 229 w 229"/>
                <a:gd name="T7" fmla="*/ 22 h 55"/>
                <a:gd name="T8" fmla="*/ 223 w 229"/>
                <a:gd name="T9" fmla="*/ 55 h 55"/>
              </a:gdLst>
              <a:ahLst/>
              <a:cxnLst>
                <a:cxn ang="0">
                  <a:pos x="T0" y="T1"/>
                </a:cxn>
                <a:cxn ang="0">
                  <a:pos x="T2" y="T3"/>
                </a:cxn>
                <a:cxn ang="0">
                  <a:pos x="T4" y="T5"/>
                </a:cxn>
                <a:cxn ang="0">
                  <a:pos x="T6" y="T7"/>
                </a:cxn>
                <a:cxn ang="0">
                  <a:pos x="T8" y="T9"/>
                </a:cxn>
              </a:cxnLst>
              <a:rect l="0" t="0" r="r" b="b"/>
              <a:pathLst>
                <a:path w="229" h="55">
                  <a:moveTo>
                    <a:pt x="223" y="55"/>
                  </a:moveTo>
                  <a:lnTo>
                    <a:pt x="0" y="29"/>
                  </a:lnTo>
                  <a:lnTo>
                    <a:pt x="12" y="0"/>
                  </a:lnTo>
                  <a:lnTo>
                    <a:pt x="229" y="22"/>
                  </a:lnTo>
                  <a:lnTo>
                    <a:pt x="223" y="55"/>
                  </a:lnTo>
                  <a:close/>
                </a:path>
              </a:pathLst>
            </a:custGeom>
            <a:solidFill>
              <a:srgbClr val="1E1E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784"/>
            <p:cNvSpPr>
              <a:spLocks/>
            </p:cNvSpPr>
            <p:nvPr/>
          </p:nvSpPr>
          <p:spPr bwMode="auto">
            <a:xfrm>
              <a:off x="1376390" y="5257459"/>
              <a:ext cx="81311" cy="131548"/>
            </a:xfrm>
            <a:custGeom>
              <a:avLst/>
              <a:gdLst>
                <a:gd name="T0" fmla="*/ 575 w 874"/>
                <a:gd name="T1" fmla="*/ 121 h 1417"/>
                <a:gd name="T2" fmla="*/ 416 w 874"/>
                <a:gd name="T3" fmla="*/ 874 h 1417"/>
                <a:gd name="T4" fmla="*/ 117 w 874"/>
                <a:gd name="T5" fmla="*/ 1417 h 1417"/>
                <a:gd name="T6" fmla="*/ 479 w 874"/>
                <a:gd name="T7" fmla="*/ 259 h 1417"/>
                <a:gd name="T8" fmla="*/ 575 w 874"/>
                <a:gd name="T9" fmla="*/ 121 h 1417"/>
              </a:gdLst>
              <a:ahLst/>
              <a:cxnLst>
                <a:cxn ang="0">
                  <a:pos x="T0" y="T1"/>
                </a:cxn>
                <a:cxn ang="0">
                  <a:pos x="T2" y="T3"/>
                </a:cxn>
                <a:cxn ang="0">
                  <a:pos x="T4" y="T5"/>
                </a:cxn>
                <a:cxn ang="0">
                  <a:pos x="T6" y="T7"/>
                </a:cxn>
                <a:cxn ang="0">
                  <a:pos x="T8" y="T9"/>
                </a:cxn>
              </a:cxnLst>
              <a:rect l="0" t="0" r="r" b="b"/>
              <a:pathLst>
                <a:path w="874" h="1417">
                  <a:moveTo>
                    <a:pt x="575" y="121"/>
                  </a:moveTo>
                  <a:cubicBezTo>
                    <a:pt x="575" y="121"/>
                    <a:pt x="874" y="510"/>
                    <a:pt x="416" y="874"/>
                  </a:cubicBezTo>
                  <a:cubicBezTo>
                    <a:pt x="416" y="874"/>
                    <a:pt x="154" y="1173"/>
                    <a:pt x="117" y="1417"/>
                  </a:cubicBezTo>
                  <a:cubicBezTo>
                    <a:pt x="117" y="1417"/>
                    <a:pt x="0" y="651"/>
                    <a:pt x="479" y="259"/>
                  </a:cubicBezTo>
                  <a:cubicBezTo>
                    <a:pt x="796" y="0"/>
                    <a:pt x="575" y="121"/>
                    <a:pt x="575" y="121"/>
                  </a:cubicBezTo>
                  <a:close/>
                </a:path>
              </a:pathLst>
            </a:custGeom>
            <a:solidFill>
              <a:srgbClr val="212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785"/>
            <p:cNvSpPr>
              <a:spLocks/>
            </p:cNvSpPr>
            <p:nvPr/>
          </p:nvSpPr>
          <p:spPr bwMode="auto">
            <a:xfrm>
              <a:off x="1449156" y="5333849"/>
              <a:ext cx="3884" cy="10617"/>
            </a:xfrm>
            <a:custGeom>
              <a:avLst/>
              <a:gdLst>
                <a:gd name="T0" fmla="*/ 6 w 15"/>
                <a:gd name="T1" fmla="*/ 0 h 41"/>
                <a:gd name="T2" fmla="*/ 0 w 15"/>
                <a:gd name="T3" fmla="*/ 41 h 41"/>
                <a:gd name="T4" fmla="*/ 9 w 15"/>
                <a:gd name="T5" fmla="*/ 41 h 41"/>
                <a:gd name="T6" fmla="*/ 15 w 15"/>
                <a:gd name="T7" fmla="*/ 0 h 41"/>
                <a:gd name="T8" fmla="*/ 6 w 15"/>
                <a:gd name="T9" fmla="*/ 0 h 41"/>
              </a:gdLst>
              <a:ahLst/>
              <a:cxnLst>
                <a:cxn ang="0">
                  <a:pos x="T0" y="T1"/>
                </a:cxn>
                <a:cxn ang="0">
                  <a:pos x="T2" y="T3"/>
                </a:cxn>
                <a:cxn ang="0">
                  <a:pos x="T4" y="T5"/>
                </a:cxn>
                <a:cxn ang="0">
                  <a:pos x="T6" y="T7"/>
                </a:cxn>
                <a:cxn ang="0">
                  <a:pos x="T8" y="T9"/>
                </a:cxn>
              </a:cxnLst>
              <a:rect l="0" t="0" r="r" b="b"/>
              <a:pathLst>
                <a:path w="15" h="41">
                  <a:moveTo>
                    <a:pt x="6" y="0"/>
                  </a:moveTo>
                  <a:lnTo>
                    <a:pt x="0" y="41"/>
                  </a:lnTo>
                  <a:lnTo>
                    <a:pt x="9" y="41"/>
                  </a:lnTo>
                  <a:lnTo>
                    <a:pt x="15" y="0"/>
                  </a:lnTo>
                  <a:lnTo>
                    <a:pt x="6" y="0"/>
                  </a:lnTo>
                  <a:close/>
                </a:path>
              </a:pathLst>
            </a:custGeom>
            <a:solidFill>
              <a:srgbClr val="212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786"/>
            <p:cNvSpPr>
              <a:spLocks/>
            </p:cNvSpPr>
            <p:nvPr/>
          </p:nvSpPr>
          <p:spPr bwMode="auto">
            <a:xfrm>
              <a:off x="1423260" y="5331519"/>
              <a:ext cx="4661" cy="10099"/>
            </a:xfrm>
            <a:custGeom>
              <a:avLst/>
              <a:gdLst>
                <a:gd name="T0" fmla="*/ 10 w 18"/>
                <a:gd name="T1" fmla="*/ 0 h 39"/>
                <a:gd name="T2" fmla="*/ 0 w 18"/>
                <a:gd name="T3" fmla="*/ 38 h 39"/>
                <a:gd name="T4" fmla="*/ 8 w 18"/>
                <a:gd name="T5" fmla="*/ 39 h 39"/>
                <a:gd name="T6" fmla="*/ 18 w 18"/>
                <a:gd name="T7" fmla="*/ 1 h 39"/>
                <a:gd name="T8" fmla="*/ 11 w 18"/>
                <a:gd name="T9" fmla="*/ 0 h 39"/>
                <a:gd name="T10" fmla="*/ 10 w 18"/>
                <a:gd name="T11" fmla="*/ 0 h 39"/>
              </a:gdLst>
              <a:ahLst/>
              <a:cxnLst>
                <a:cxn ang="0">
                  <a:pos x="T0" y="T1"/>
                </a:cxn>
                <a:cxn ang="0">
                  <a:pos x="T2" y="T3"/>
                </a:cxn>
                <a:cxn ang="0">
                  <a:pos x="T4" y="T5"/>
                </a:cxn>
                <a:cxn ang="0">
                  <a:pos x="T6" y="T7"/>
                </a:cxn>
                <a:cxn ang="0">
                  <a:pos x="T8" y="T9"/>
                </a:cxn>
                <a:cxn ang="0">
                  <a:pos x="T10" y="T11"/>
                </a:cxn>
              </a:cxnLst>
              <a:rect l="0" t="0" r="r" b="b"/>
              <a:pathLst>
                <a:path w="18" h="39">
                  <a:moveTo>
                    <a:pt x="10" y="0"/>
                  </a:moveTo>
                  <a:lnTo>
                    <a:pt x="0" y="38"/>
                  </a:lnTo>
                  <a:lnTo>
                    <a:pt x="8" y="39"/>
                  </a:lnTo>
                  <a:lnTo>
                    <a:pt x="18" y="1"/>
                  </a:lnTo>
                  <a:lnTo>
                    <a:pt x="11" y="0"/>
                  </a:lnTo>
                  <a:lnTo>
                    <a:pt x="10" y="0"/>
                  </a:lnTo>
                  <a:close/>
                </a:path>
              </a:pathLst>
            </a:custGeom>
            <a:solidFill>
              <a:srgbClr val="212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787"/>
            <p:cNvSpPr>
              <a:spLocks/>
            </p:cNvSpPr>
            <p:nvPr/>
          </p:nvSpPr>
          <p:spPr bwMode="auto">
            <a:xfrm>
              <a:off x="1423260" y="5331519"/>
              <a:ext cx="4661" cy="10099"/>
            </a:xfrm>
            <a:custGeom>
              <a:avLst/>
              <a:gdLst>
                <a:gd name="T0" fmla="*/ 10 w 18"/>
                <a:gd name="T1" fmla="*/ 0 h 39"/>
                <a:gd name="T2" fmla="*/ 0 w 18"/>
                <a:gd name="T3" fmla="*/ 38 h 39"/>
                <a:gd name="T4" fmla="*/ 8 w 18"/>
                <a:gd name="T5" fmla="*/ 39 h 39"/>
                <a:gd name="T6" fmla="*/ 18 w 18"/>
                <a:gd name="T7" fmla="*/ 1 h 39"/>
                <a:gd name="T8" fmla="*/ 11 w 18"/>
                <a:gd name="T9" fmla="*/ 0 h 39"/>
              </a:gdLst>
              <a:ahLst/>
              <a:cxnLst>
                <a:cxn ang="0">
                  <a:pos x="T0" y="T1"/>
                </a:cxn>
                <a:cxn ang="0">
                  <a:pos x="T2" y="T3"/>
                </a:cxn>
                <a:cxn ang="0">
                  <a:pos x="T4" y="T5"/>
                </a:cxn>
                <a:cxn ang="0">
                  <a:pos x="T6" y="T7"/>
                </a:cxn>
                <a:cxn ang="0">
                  <a:pos x="T8" y="T9"/>
                </a:cxn>
              </a:cxnLst>
              <a:rect l="0" t="0" r="r" b="b"/>
              <a:pathLst>
                <a:path w="18" h="39">
                  <a:moveTo>
                    <a:pt x="10" y="0"/>
                  </a:moveTo>
                  <a:lnTo>
                    <a:pt x="0" y="38"/>
                  </a:lnTo>
                  <a:lnTo>
                    <a:pt x="8" y="39"/>
                  </a:lnTo>
                  <a:lnTo>
                    <a:pt x="18"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788"/>
            <p:cNvSpPr>
              <a:spLocks/>
            </p:cNvSpPr>
            <p:nvPr/>
          </p:nvSpPr>
          <p:spPr bwMode="auto">
            <a:xfrm>
              <a:off x="1447084" y="5204114"/>
              <a:ext cx="30557" cy="104617"/>
            </a:xfrm>
            <a:custGeom>
              <a:avLst/>
              <a:gdLst>
                <a:gd name="T0" fmla="*/ 8 w 331"/>
                <a:gd name="T1" fmla="*/ 0 h 1128"/>
                <a:gd name="T2" fmla="*/ 176 w 331"/>
                <a:gd name="T3" fmla="*/ 1061 h 1128"/>
                <a:gd name="T4" fmla="*/ 104 w 331"/>
                <a:gd name="T5" fmla="*/ 1128 h 1128"/>
                <a:gd name="T6" fmla="*/ 79 w 331"/>
                <a:gd name="T7" fmla="*/ 1006 h 1128"/>
                <a:gd name="T8" fmla="*/ 0 w 331"/>
                <a:gd name="T9" fmla="*/ 22 h 1128"/>
                <a:gd name="T10" fmla="*/ 8 w 331"/>
                <a:gd name="T11" fmla="*/ 0 h 1128"/>
              </a:gdLst>
              <a:ahLst/>
              <a:cxnLst>
                <a:cxn ang="0">
                  <a:pos x="T0" y="T1"/>
                </a:cxn>
                <a:cxn ang="0">
                  <a:pos x="T2" y="T3"/>
                </a:cxn>
                <a:cxn ang="0">
                  <a:pos x="T4" y="T5"/>
                </a:cxn>
                <a:cxn ang="0">
                  <a:pos x="T6" y="T7"/>
                </a:cxn>
                <a:cxn ang="0">
                  <a:pos x="T8" y="T9"/>
                </a:cxn>
                <a:cxn ang="0">
                  <a:pos x="T10" y="T11"/>
                </a:cxn>
              </a:cxnLst>
              <a:rect l="0" t="0" r="r" b="b"/>
              <a:pathLst>
                <a:path w="331" h="1128">
                  <a:moveTo>
                    <a:pt x="8" y="0"/>
                  </a:moveTo>
                  <a:cubicBezTo>
                    <a:pt x="8" y="0"/>
                    <a:pt x="331" y="224"/>
                    <a:pt x="176" y="1061"/>
                  </a:cubicBezTo>
                  <a:cubicBezTo>
                    <a:pt x="104" y="1128"/>
                    <a:pt x="104" y="1128"/>
                    <a:pt x="104" y="1128"/>
                  </a:cubicBezTo>
                  <a:cubicBezTo>
                    <a:pt x="79" y="1006"/>
                    <a:pt x="79" y="1006"/>
                    <a:pt x="79" y="1006"/>
                  </a:cubicBezTo>
                  <a:cubicBezTo>
                    <a:pt x="79" y="1006"/>
                    <a:pt x="255" y="393"/>
                    <a:pt x="0" y="22"/>
                  </a:cubicBezTo>
                  <a:lnTo>
                    <a:pt x="8" y="0"/>
                  </a:lnTo>
                  <a:close/>
                </a:path>
              </a:pathLst>
            </a:custGeom>
            <a:solidFill>
              <a:srgbClr val="D00D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Oval 789"/>
            <p:cNvSpPr>
              <a:spLocks noChangeArrowheads="1"/>
            </p:cNvSpPr>
            <p:nvPr/>
          </p:nvSpPr>
          <p:spPr bwMode="auto">
            <a:xfrm>
              <a:off x="1487481" y="5081889"/>
              <a:ext cx="2072" cy="23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Oval 790"/>
            <p:cNvSpPr>
              <a:spLocks noChangeArrowheads="1"/>
            </p:cNvSpPr>
            <p:nvPr/>
          </p:nvSpPr>
          <p:spPr bwMode="auto">
            <a:xfrm>
              <a:off x="1487222" y="5085514"/>
              <a:ext cx="1813" cy="207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791"/>
            <p:cNvSpPr>
              <a:spLocks/>
            </p:cNvSpPr>
            <p:nvPr/>
          </p:nvSpPr>
          <p:spPr bwMode="auto">
            <a:xfrm>
              <a:off x="1390632" y="5114776"/>
              <a:ext cx="47130" cy="75355"/>
            </a:xfrm>
            <a:custGeom>
              <a:avLst/>
              <a:gdLst>
                <a:gd name="T0" fmla="*/ 482 w 509"/>
                <a:gd name="T1" fmla="*/ 621 h 812"/>
                <a:gd name="T2" fmla="*/ 472 w 509"/>
                <a:gd name="T3" fmla="*/ 504 h 812"/>
                <a:gd name="T4" fmla="*/ 494 w 509"/>
                <a:gd name="T5" fmla="*/ 455 h 812"/>
                <a:gd name="T6" fmla="*/ 417 w 509"/>
                <a:gd name="T7" fmla="*/ 356 h 812"/>
                <a:gd name="T8" fmla="*/ 488 w 509"/>
                <a:gd name="T9" fmla="*/ 185 h 812"/>
                <a:gd name="T10" fmla="*/ 83 w 509"/>
                <a:gd name="T11" fmla="*/ 115 h 812"/>
                <a:gd name="T12" fmla="*/ 158 w 509"/>
                <a:gd name="T13" fmla="*/ 150 h 812"/>
                <a:gd name="T14" fmla="*/ 143 w 509"/>
                <a:gd name="T15" fmla="*/ 174 h 812"/>
                <a:gd name="T16" fmla="*/ 129 w 509"/>
                <a:gd name="T17" fmla="*/ 182 h 812"/>
                <a:gd name="T18" fmla="*/ 137 w 509"/>
                <a:gd name="T19" fmla="*/ 183 h 812"/>
                <a:gd name="T20" fmla="*/ 12 w 509"/>
                <a:gd name="T21" fmla="*/ 489 h 812"/>
                <a:gd name="T22" fmla="*/ 101 w 509"/>
                <a:gd name="T23" fmla="*/ 642 h 812"/>
                <a:gd name="T24" fmla="*/ 509 w 509"/>
                <a:gd name="T25" fmla="*/ 788 h 812"/>
                <a:gd name="T26" fmla="*/ 482 w 509"/>
                <a:gd name="T27" fmla="*/ 62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 h="812">
                  <a:moveTo>
                    <a:pt x="482" y="621"/>
                  </a:moveTo>
                  <a:cubicBezTo>
                    <a:pt x="482" y="621"/>
                    <a:pt x="337" y="534"/>
                    <a:pt x="472" y="504"/>
                  </a:cubicBezTo>
                  <a:cubicBezTo>
                    <a:pt x="494" y="455"/>
                    <a:pt x="494" y="455"/>
                    <a:pt x="494" y="455"/>
                  </a:cubicBezTo>
                  <a:cubicBezTo>
                    <a:pt x="417" y="356"/>
                    <a:pt x="417" y="356"/>
                    <a:pt x="417" y="356"/>
                  </a:cubicBezTo>
                  <a:cubicBezTo>
                    <a:pt x="488" y="185"/>
                    <a:pt x="488" y="185"/>
                    <a:pt x="488" y="185"/>
                  </a:cubicBezTo>
                  <a:cubicBezTo>
                    <a:pt x="488" y="185"/>
                    <a:pt x="331" y="0"/>
                    <a:pt x="83" y="115"/>
                  </a:cubicBezTo>
                  <a:cubicBezTo>
                    <a:pt x="83" y="115"/>
                    <a:pt x="124" y="132"/>
                    <a:pt x="158" y="150"/>
                  </a:cubicBezTo>
                  <a:cubicBezTo>
                    <a:pt x="154" y="156"/>
                    <a:pt x="149" y="164"/>
                    <a:pt x="143" y="174"/>
                  </a:cubicBezTo>
                  <a:cubicBezTo>
                    <a:pt x="137" y="175"/>
                    <a:pt x="133" y="178"/>
                    <a:pt x="129" y="182"/>
                  </a:cubicBezTo>
                  <a:cubicBezTo>
                    <a:pt x="129" y="182"/>
                    <a:pt x="132" y="182"/>
                    <a:pt x="137" y="183"/>
                  </a:cubicBezTo>
                  <a:cubicBezTo>
                    <a:pt x="85" y="264"/>
                    <a:pt x="24" y="441"/>
                    <a:pt x="12" y="489"/>
                  </a:cubicBezTo>
                  <a:cubicBezTo>
                    <a:pt x="0" y="537"/>
                    <a:pt x="50" y="606"/>
                    <a:pt x="101" y="642"/>
                  </a:cubicBezTo>
                  <a:cubicBezTo>
                    <a:pt x="144" y="691"/>
                    <a:pt x="343" y="812"/>
                    <a:pt x="509" y="788"/>
                  </a:cubicBezTo>
                  <a:cubicBezTo>
                    <a:pt x="509" y="788"/>
                    <a:pt x="503" y="643"/>
                    <a:pt x="482" y="621"/>
                  </a:cubicBezTo>
                  <a:close/>
                </a:path>
              </a:pathLst>
            </a:custGeom>
            <a:solidFill>
              <a:srgbClr val="493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Oval 792"/>
            <p:cNvSpPr>
              <a:spLocks noChangeArrowheads="1"/>
            </p:cNvSpPr>
            <p:nvPr/>
          </p:nvSpPr>
          <p:spPr bwMode="auto">
            <a:xfrm>
              <a:off x="1358263" y="5336698"/>
              <a:ext cx="2848" cy="2590"/>
            </a:xfrm>
            <a:prstGeom prst="ellipse">
              <a:avLst/>
            </a:pr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Oval 793"/>
            <p:cNvSpPr>
              <a:spLocks noChangeArrowheads="1"/>
            </p:cNvSpPr>
            <p:nvPr/>
          </p:nvSpPr>
          <p:spPr bwMode="auto">
            <a:xfrm>
              <a:off x="1361888" y="5332037"/>
              <a:ext cx="2331" cy="2331"/>
            </a:xfrm>
            <a:prstGeom prst="ellipse">
              <a:avLst/>
            </a:prstGeom>
            <a:solidFill>
              <a:srgbClr val="E6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794"/>
            <p:cNvSpPr>
              <a:spLocks/>
            </p:cNvSpPr>
            <p:nvPr/>
          </p:nvSpPr>
          <p:spPr bwMode="auto">
            <a:xfrm>
              <a:off x="1426886" y="5192979"/>
              <a:ext cx="30039" cy="32628"/>
            </a:xfrm>
            <a:custGeom>
              <a:avLst/>
              <a:gdLst>
                <a:gd name="T0" fmla="*/ 43 w 325"/>
                <a:gd name="T1" fmla="*/ 0 h 350"/>
                <a:gd name="T2" fmla="*/ 325 w 325"/>
                <a:gd name="T3" fmla="*/ 193 h 350"/>
                <a:gd name="T4" fmla="*/ 258 w 325"/>
                <a:gd name="T5" fmla="*/ 350 h 350"/>
                <a:gd name="T6" fmla="*/ 0 w 325"/>
                <a:gd name="T7" fmla="*/ 65 h 350"/>
                <a:gd name="T8" fmla="*/ 43 w 325"/>
                <a:gd name="T9" fmla="*/ 0 h 350"/>
              </a:gdLst>
              <a:ahLst/>
              <a:cxnLst>
                <a:cxn ang="0">
                  <a:pos x="T0" y="T1"/>
                </a:cxn>
                <a:cxn ang="0">
                  <a:pos x="T2" y="T3"/>
                </a:cxn>
                <a:cxn ang="0">
                  <a:pos x="T4" y="T5"/>
                </a:cxn>
                <a:cxn ang="0">
                  <a:pos x="T6" y="T7"/>
                </a:cxn>
                <a:cxn ang="0">
                  <a:pos x="T8" y="T9"/>
                </a:cxn>
              </a:cxnLst>
              <a:rect l="0" t="0" r="r" b="b"/>
              <a:pathLst>
                <a:path w="325" h="350">
                  <a:moveTo>
                    <a:pt x="43" y="0"/>
                  </a:moveTo>
                  <a:cubicBezTo>
                    <a:pt x="43" y="0"/>
                    <a:pt x="264" y="132"/>
                    <a:pt x="325" y="193"/>
                  </a:cubicBezTo>
                  <a:cubicBezTo>
                    <a:pt x="258" y="350"/>
                    <a:pt x="258" y="350"/>
                    <a:pt x="258" y="350"/>
                  </a:cubicBezTo>
                  <a:cubicBezTo>
                    <a:pt x="0" y="65"/>
                    <a:pt x="0" y="65"/>
                    <a:pt x="0" y="65"/>
                  </a:cubicBezTo>
                  <a:lnTo>
                    <a:pt x="43" y="0"/>
                  </a:lnTo>
                  <a:close/>
                </a:path>
              </a:pathLst>
            </a:custGeom>
            <a:solidFill>
              <a:srgbClr val="1D2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3" name="TextBox 392"/>
          <p:cNvSpPr txBox="1"/>
          <p:nvPr/>
        </p:nvSpPr>
        <p:spPr>
          <a:xfrm>
            <a:off x="993431" y="5571786"/>
            <a:ext cx="5365218" cy="318046"/>
          </a:xfrm>
          <a:prstGeom prst="rect">
            <a:avLst/>
          </a:prstGeom>
          <a:solidFill>
            <a:srgbClr val="0091DA"/>
          </a:solidFill>
          <a:ln w="6350">
            <a:noFill/>
          </a:ln>
        </p:spPr>
        <p:txBody>
          <a:bodyPr wrap="none" lIns="91440" tIns="43200" rIns="43200" bIns="43200" rtlCol="0" anchor="ctr">
            <a:noAutofit/>
          </a:bodyPr>
          <a:lstStyle>
            <a:defPPr>
              <a:defRPr lang="en-US"/>
            </a:defPPr>
            <a:lvl1pPr>
              <a:defRPr sz="1400" b="1">
                <a:solidFill>
                  <a:schemeClr val="bg1"/>
                </a:solidFill>
              </a:defRPr>
            </a:lvl1pPr>
          </a:lstStyle>
          <a:p>
            <a:r>
              <a:rPr lang="en-US" dirty="0"/>
              <a:t>Partnerships and Alliances</a:t>
            </a:r>
          </a:p>
        </p:txBody>
      </p:sp>
      <p:grpSp>
        <p:nvGrpSpPr>
          <p:cNvPr id="394" name="Group 393"/>
          <p:cNvGrpSpPr/>
          <p:nvPr/>
        </p:nvGrpSpPr>
        <p:grpSpPr>
          <a:xfrm>
            <a:off x="3517877" y="5410769"/>
            <a:ext cx="640080" cy="640080"/>
            <a:chOff x="3651027" y="5417577"/>
            <a:chExt cx="640080" cy="640080"/>
          </a:xfrm>
        </p:grpSpPr>
        <p:sp>
          <p:nvSpPr>
            <p:cNvPr id="450" name="Oval 449"/>
            <p:cNvSpPr/>
            <p:nvPr/>
          </p:nvSpPr>
          <p:spPr>
            <a:xfrm rot="5400000" flipV="1">
              <a:off x="3651027" y="5417577"/>
              <a:ext cx="640080" cy="640080"/>
            </a:xfrm>
            <a:prstGeom prst="ellips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pic>
          <p:nvPicPr>
            <p:cNvPr id="451" name="Picture 450"/>
            <p:cNvPicPr>
              <a:picLocks noChangeAspect="1"/>
            </p:cNvPicPr>
            <p:nvPr/>
          </p:nvPicPr>
          <p:blipFill>
            <a:blip r:embed="rId5"/>
            <a:stretch>
              <a:fillRect/>
            </a:stretch>
          </p:blipFill>
          <p:spPr>
            <a:xfrm>
              <a:off x="3742722" y="5502787"/>
              <a:ext cx="446766" cy="437361"/>
            </a:xfrm>
            <a:prstGeom prst="rect">
              <a:avLst/>
            </a:prstGeom>
          </p:spPr>
        </p:pic>
      </p:grpSp>
      <p:grpSp>
        <p:nvGrpSpPr>
          <p:cNvPr id="444" name="Group 443"/>
          <p:cNvGrpSpPr/>
          <p:nvPr/>
        </p:nvGrpSpPr>
        <p:grpSpPr>
          <a:xfrm>
            <a:off x="5476471" y="5410769"/>
            <a:ext cx="640080" cy="640080"/>
            <a:chOff x="5879408" y="5417577"/>
            <a:chExt cx="640080" cy="640080"/>
          </a:xfrm>
        </p:grpSpPr>
        <p:sp>
          <p:nvSpPr>
            <p:cNvPr id="448" name="Oval 447"/>
            <p:cNvSpPr/>
            <p:nvPr/>
          </p:nvSpPr>
          <p:spPr>
            <a:xfrm rot="5400000" flipV="1">
              <a:off x="5879408" y="5417577"/>
              <a:ext cx="640080" cy="640080"/>
            </a:xfrm>
            <a:prstGeom prst="ellips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pic>
          <p:nvPicPr>
            <p:cNvPr id="449" name="Picture 448"/>
            <p:cNvPicPr>
              <a:picLocks noChangeAspect="1"/>
            </p:cNvPicPr>
            <p:nvPr/>
          </p:nvPicPr>
          <p:blipFill>
            <a:blip r:embed="rId6">
              <a:clrChange>
                <a:clrFrom>
                  <a:srgbClr val="F4F4F4"/>
                </a:clrFrom>
                <a:clrTo>
                  <a:srgbClr val="F4F4F4">
                    <a:alpha val="0"/>
                  </a:srgbClr>
                </a:clrTo>
              </a:clrChange>
            </a:blip>
            <a:stretch>
              <a:fillRect/>
            </a:stretch>
          </p:blipFill>
          <p:spPr>
            <a:xfrm>
              <a:off x="5977650" y="5542377"/>
              <a:ext cx="415780" cy="390023"/>
            </a:xfrm>
            <a:prstGeom prst="rect">
              <a:avLst/>
            </a:prstGeom>
          </p:spPr>
        </p:pic>
      </p:grpSp>
      <p:grpSp>
        <p:nvGrpSpPr>
          <p:cNvPr id="445" name="Group 444"/>
          <p:cNvGrpSpPr/>
          <p:nvPr/>
        </p:nvGrpSpPr>
        <p:grpSpPr>
          <a:xfrm>
            <a:off x="4497174" y="5410769"/>
            <a:ext cx="640080" cy="640080"/>
            <a:chOff x="4790344" y="5417577"/>
            <a:chExt cx="640080" cy="640080"/>
          </a:xfrm>
        </p:grpSpPr>
        <p:sp>
          <p:nvSpPr>
            <p:cNvPr id="446" name="Oval 445"/>
            <p:cNvSpPr/>
            <p:nvPr/>
          </p:nvSpPr>
          <p:spPr>
            <a:xfrm rot="5400000" flipV="1">
              <a:off x="4790344" y="5417577"/>
              <a:ext cx="640080" cy="640080"/>
            </a:xfrm>
            <a:prstGeom prst="ellips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pic>
          <p:nvPicPr>
            <p:cNvPr id="447" name="Picture 4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4799" y="5596761"/>
              <a:ext cx="478610" cy="299879"/>
            </a:xfrm>
            <a:prstGeom prst="rect">
              <a:avLst/>
            </a:prstGeom>
          </p:spPr>
        </p:pic>
      </p:grpSp>
      <p:grpSp>
        <p:nvGrpSpPr>
          <p:cNvPr id="19" name="Group 18"/>
          <p:cNvGrpSpPr/>
          <p:nvPr/>
        </p:nvGrpSpPr>
        <p:grpSpPr>
          <a:xfrm>
            <a:off x="995363" y="3752549"/>
            <a:ext cx="5212080" cy="280812"/>
            <a:chOff x="995363" y="3813512"/>
            <a:chExt cx="5212080" cy="280812"/>
          </a:xfrm>
        </p:grpSpPr>
        <p:sp>
          <p:nvSpPr>
            <p:cNvPr id="245" name="TextBox 244"/>
            <p:cNvSpPr txBox="1"/>
            <p:nvPr/>
          </p:nvSpPr>
          <p:spPr>
            <a:xfrm>
              <a:off x="995364" y="3813512"/>
              <a:ext cx="3713902" cy="215444"/>
            </a:xfrm>
            <a:prstGeom prst="rect">
              <a:avLst/>
            </a:prstGeom>
            <a:noFill/>
            <a:ln w="6350">
              <a:noFill/>
            </a:ln>
          </p:spPr>
          <p:txBody>
            <a:bodyPr wrap="none" lIns="0" tIns="0" rIns="0" bIns="0" rtlCol="0" anchor="ctr">
              <a:spAutoFit/>
            </a:bodyPr>
            <a:lstStyle/>
            <a:p>
              <a:r>
                <a:rPr lang="en-US" sz="1400" b="1" dirty="0">
                  <a:solidFill>
                    <a:srgbClr val="00A3A1"/>
                  </a:solidFill>
                </a:rPr>
                <a:t>KPMG US Lighthouse Data &amp; Analytics </a:t>
              </a:r>
              <a:r>
                <a:rPr lang="en-US" sz="1400" b="1" dirty="0" err="1">
                  <a:solidFill>
                    <a:srgbClr val="00A3A1"/>
                  </a:solidFill>
                </a:rPr>
                <a:t>CoE</a:t>
              </a:r>
              <a:endParaRPr lang="en-US" sz="1400" b="1" dirty="0">
                <a:solidFill>
                  <a:srgbClr val="00A3A1"/>
                </a:solidFill>
              </a:endParaRPr>
            </a:p>
          </p:txBody>
        </p:sp>
        <p:grpSp>
          <p:nvGrpSpPr>
            <p:cNvPr id="452" name="Group 451"/>
            <p:cNvGrpSpPr/>
            <p:nvPr/>
          </p:nvGrpSpPr>
          <p:grpSpPr>
            <a:xfrm>
              <a:off x="995363" y="4076006"/>
              <a:ext cx="5212080" cy="18318"/>
              <a:chOff x="6408685" y="932963"/>
              <a:chExt cx="4248000" cy="18318"/>
            </a:xfrm>
          </p:grpSpPr>
          <p:cxnSp>
            <p:nvCxnSpPr>
              <p:cNvPr id="453" name="Straight Connector 452">
                <a:extLst>
                  <a:ext uri="{FF2B5EF4-FFF2-40B4-BE49-F238E27FC236}">
                    <a16:creationId xmlns="" xmlns:a16="http://schemas.microsoft.com/office/drawing/2014/main" id="{77335E50-C0D4-4B53-A145-D410A4076A9A}"/>
                  </a:ext>
                </a:extLst>
              </p:cNvPr>
              <p:cNvCxnSpPr>
                <a:cxnSpLocks/>
              </p:cNvCxnSpPr>
              <p:nvPr/>
            </p:nvCxnSpPr>
            <p:spPr>
              <a:xfrm>
                <a:off x="6408685" y="951281"/>
                <a:ext cx="4248000"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 xmlns:a16="http://schemas.microsoft.com/office/drawing/2014/main" id="{F7456F68-40A5-4D29-B7C2-7E7D493B5CAD}"/>
                  </a:ext>
                </a:extLst>
              </p:cNvPr>
              <p:cNvCxnSpPr>
                <a:cxnSpLocks/>
              </p:cNvCxnSpPr>
              <p:nvPr/>
            </p:nvCxnSpPr>
            <p:spPr>
              <a:xfrm>
                <a:off x="6408686" y="932963"/>
                <a:ext cx="1767751"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455" name="Group 454"/>
          <p:cNvGrpSpPr/>
          <p:nvPr/>
        </p:nvGrpSpPr>
        <p:grpSpPr>
          <a:xfrm>
            <a:off x="995363" y="1819746"/>
            <a:ext cx="5212080" cy="280812"/>
            <a:chOff x="995363" y="3813512"/>
            <a:chExt cx="5212080" cy="280812"/>
          </a:xfrm>
        </p:grpSpPr>
        <p:sp>
          <p:nvSpPr>
            <p:cNvPr id="456" name="TextBox 455"/>
            <p:cNvSpPr txBox="1"/>
            <p:nvPr/>
          </p:nvSpPr>
          <p:spPr>
            <a:xfrm>
              <a:off x="995364" y="3813512"/>
              <a:ext cx="1931619" cy="215444"/>
            </a:xfrm>
            <a:prstGeom prst="rect">
              <a:avLst/>
            </a:prstGeom>
            <a:noFill/>
            <a:ln w="6350">
              <a:noFill/>
            </a:ln>
          </p:spPr>
          <p:txBody>
            <a:bodyPr wrap="none" lIns="0" tIns="0" rIns="0" bIns="0" rtlCol="0" anchor="ctr">
              <a:spAutoFit/>
            </a:bodyPr>
            <a:lstStyle/>
            <a:p>
              <a:r>
                <a:rPr lang="en-US" sz="1400" b="1" dirty="0">
                  <a:solidFill>
                    <a:srgbClr val="00A3A1"/>
                  </a:solidFill>
                </a:rPr>
                <a:t>KPMG is a Global Firm</a:t>
              </a:r>
            </a:p>
          </p:txBody>
        </p:sp>
        <p:grpSp>
          <p:nvGrpSpPr>
            <p:cNvPr id="457" name="Group 456"/>
            <p:cNvGrpSpPr/>
            <p:nvPr/>
          </p:nvGrpSpPr>
          <p:grpSpPr>
            <a:xfrm>
              <a:off x="995363" y="4076006"/>
              <a:ext cx="5212080" cy="18318"/>
              <a:chOff x="6408685" y="932963"/>
              <a:chExt cx="4248000" cy="18318"/>
            </a:xfrm>
          </p:grpSpPr>
          <p:cxnSp>
            <p:nvCxnSpPr>
              <p:cNvPr id="458" name="Straight Connector 457">
                <a:extLst>
                  <a:ext uri="{FF2B5EF4-FFF2-40B4-BE49-F238E27FC236}">
                    <a16:creationId xmlns="" xmlns:a16="http://schemas.microsoft.com/office/drawing/2014/main" id="{77335E50-C0D4-4B53-A145-D410A4076A9A}"/>
                  </a:ext>
                </a:extLst>
              </p:cNvPr>
              <p:cNvCxnSpPr>
                <a:cxnSpLocks/>
              </p:cNvCxnSpPr>
              <p:nvPr/>
            </p:nvCxnSpPr>
            <p:spPr>
              <a:xfrm>
                <a:off x="6408685" y="951281"/>
                <a:ext cx="4248000"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 xmlns:a16="http://schemas.microsoft.com/office/drawing/2014/main" id="{F7456F68-40A5-4D29-B7C2-7E7D493B5CAD}"/>
                  </a:ext>
                </a:extLst>
              </p:cNvPr>
              <p:cNvCxnSpPr>
                <a:cxnSpLocks/>
              </p:cNvCxnSpPr>
              <p:nvPr/>
            </p:nvCxnSpPr>
            <p:spPr>
              <a:xfrm>
                <a:off x="6408686" y="932963"/>
                <a:ext cx="1767751"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252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489" y="431800"/>
            <a:ext cx="6407110" cy="533400"/>
          </a:xfrm>
        </p:spPr>
        <p:txBody>
          <a:bodyPr/>
          <a:lstStyle/>
          <a:p>
            <a:r>
              <a:rPr lang="en-US" dirty="0"/>
              <a:t>How do we serve clients?</a:t>
            </a:r>
          </a:p>
        </p:txBody>
      </p:sp>
      <p:grpSp>
        <p:nvGrpSpPr>
          <p:cNvPr id="3" name="Group 2"/>
          <p:cNvGrpSpPr/>
          <p:nvPr/>
        </p:nvGrpSpPr>
        <p:grpSpPr>
          <a:xfrm>
            <a:off x="4786489" y="1457854"/>
            <a:ext cx="6407110" cy="3689653"/>
            <a:chOff x="998400" y="1322387"/>
            <a:chExt cx="6215200" cy="3689653"/>
          </a:xfrm>
        </p:grpSpPr>
        <p:grpSp>
          <p:nvGrpSpPr>
            <p:cNvPr id="4" name="Group 3"/>
            <p:cNvGrpSpPr/>
            <p:nvPr/>
          </p:nvGrpSpPr>
          <p:grpSpPr>
            <a:xfrm>
              <a:off x="1719988" y="3365592"/>
              <a:ext cx="4676775" cy="589182"/>
              <a:chOff x="1719988" y="3365592"/>
              <a:chExt cx="4676775" cy="589182"/>
            </a:xfrm>
          </p:grpSpPr>
          <p:cxnSp>
            <p:nvCxnSpPr>
              <p:cNvPr id="167" name="Straight Connector 166"/>
              <p:cNvCxnSpPr/>
              <p:nvPr/>
            </p:nvCxnSpPr>
            <p:spPr>
              <a:xfrm>
                <a:off x="6396763" y="3420022"/>
                <a:ext cx="0" cy="534752"/>
              </a:xfrm>
              <a:prstGeom prst="line">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719988" y="3365592"/>
                <a:ext cx="0" cy="534752"/>
              </a:xfrm>
              <a:prstGeom prst="line">
                <a:avLst/>
              </a:prstGeom>
              <a:ln w="1905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95" name="Freeform 93"/>
            <p:cNvSpPr>
              <a:spLocks/>
            </p:cNvSpPr>
            <p:nvPr/>
          </p:nvSpPr>
          <p:spPr bwMode="auto">
            <a:xfrm>
              <a:off x="3962401" y="1347788"/>
              <a:ext cx="2135188" cy="1106487"/>
            </a:xfrm>
            <a:custGeom>
              <a:avLst/>
              <a:gdLst>
                <a:gd name="T0" fmla="*/ 3 w 1345"/>
                <a:gd name="T1" fmla="*/ 0 h 697"/>
                <a:gd name="T2" fmla="*/ 0 w 1345"/>
                <a:gd name="T3" fmla="*/ 697 h 697"/>
                <a:gd name="T4" fmla="*/ 1345 w 1345"/>
                <a:gd name="T5" fmla="*/ 456 h 697"/>
                <a:gd name="T6" fmla="*/ 1345 w 1345"/>
                <a:gd name="T7" fmla="*/ 273 h 697"/>
                <a:gd name="T8" fmla="*/ 1324 w 1345"/>
                <a:gd name="T9" fmla="*/ 273 h 697"/>
                <a:gd name="T10" fmla="*/ 1324 w 1345"/>
                <a:gd name="T11" fmla="*/ 267 h 697"/>
                <a:gd name="T12" fmla="*/ 3 w 1345"/>
                <a:gd name="T13" fmla="*/ 0 h 697"/>
              </a:gdLst>
              <a:ahLst/>
              <a:cxnLst>
                <a:cxn ang="0">
                  <a:pos x="T0" y="T1"/>
                </a:cxn>
                <a:cxn ang="0">
                  <a:pos x="T2" y="T3"/>
                </a:cxn>
                <a:cxn ang="0">
                  <a:pos x="T4" y="T5"/>
                </a:cxn>
                <a:cxn ang="0">
                  <a:pos x="T6" y="T7"/>
                </a:cxn>
                <a:cxn ang="0">
                  <a:pos x="T8" y="T9"/>
                </a:cxn>
                <a:cxn ang="0">
                  <a:pos x="T10" y="T11"/>
                </a:cxn>
                <a:cxn ang="0">
                  <a:pos x="T12" y="T13"/>
                </a:cxn>
              </a:cxnLst>
              <a:rect l="0" t="0" r="r" b="b"/>
              <a:pathLst>
                <a:path w="1345" h="697">
                  <a:moveTo>
                    <a:pt x="3" y="0"/>
                  </a:moveTo>
                  <a:lnTo>
                    <a:pt x="0" y="697"/>
                  </a:lnTo>
                  <a:lnTo>
                    <a:pt x="1345" y="456"/>
                  </a:lnTo>
                  <a:lnTo>
                    <a:pt x="1345" y="273"/>
                  </a:lnTo>
                  <a:lnTo>
                    <a:pt x="1324" y="273"/>
                  </a:lnTo>
                  <a:lnTo>
                    <a:pt x="1324" y="26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71"/>
            <p:cNvSpPr/>
            <p:nvPr/>
          </p:nvSpPr>
          <p:spPr>
            <a:xfrm>
              <a:off x="998400" y="1322387"/>
              <a:ext cx="6108107" cy="615553"/>
            </a:xfrm>
            <a:prstGeom prst="rect">
              <a:avLst/>
            </a:prstGeom>
          </p:spPr>
          <p:txBody>
            <a:bodyPr wrap="square" lIns="0" tIns="0" rIns="0" bIns="0">
              <a:spAutoFit/>
            </a:bodyPr>
            <a:lstStyle/>
            <a:p>
              <a:r>
                <a:rPr lang="en-US" sz="2000" b="1" dirty="0">
                  <a:solidFill>
                    <a:srgbClr val="00338D"/>
                  </a:solidFill>
                </a:rPr>
                <a:t>The Lighthouse specializes in two broad categories of advanced analytics engagements</a:t>
              </a:r>
              <a:r>
                <a:rPr lang="en-US" sz="2000" b="1" dirty="0" smtClean="0">
                  <a:solidFill>
                    <a:srgbClr val="00338D"/>
                  </a:solidFill>
                </a:rPr>
                <a:t>.</a:t>
              </a:r>
              <a:endParaRPr lang="en-US" sz="2000" b="1" dirty="0">
                <a:solidFill>
                  <a:srgbClr val="00338D"/>
                </a:solidFill>
              </a:endParaRPr>
            </a:p>
          </p:txBody>
        </p:sp>
        <p:grpSp>
          <p:nvGrpSpPr>
            <p:cNvPr id="6" name="Group 5"/>
            <p:cNvGrpSpPr/>
            <p:nvPr/>
          </p:nvGrpSpPr>
          <p:grpSpPr>
            <a:xfrm>
              <a:off x="998400" y="2359701"/>
              <a:ext cx="6215200" cy="954322"/>
              <a:chOff x="995362" y="2102681"/>
              <a:chExt cx="5050149" cy="954322"/>
            </a:xfrm>
          </p:grpSpPr>
          <p:sp>
            <p:nvSpPr>
              <p:cNvPr id="141" name="Rectangle 140"/>
              <p:cNvSpPr/>
              <p:nvPr/>
            </p:nvSpPr>
            <p:spPr>
              <a:xfrm>
                <a:off x="995362" y="2454274"/>
                <a:ext cx="5050149" cy="60272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 tIns="54610" rIns="54610" bIns="54610" rtlCol="0" anchor="t">
                <a:spAutoFit/>
              </a:bodyPr>
              <a:lstStyle/>
              <a:p>
                <a:r>
                  <a:rPr lang="en-US" sz="1600" kern="0" dirty="0">
                    <a:solidFill>
                      <a:schemeClr val="bg1"/>
                    </a:solidFill>
                    <a:cs typeface="Arial"/>
                  </a:rPr>
                  <a:t>Deployment of technology‑enabled analytics solutions to answer our clients’ specific business problems</a:t>
                </a:r>
              </a:p>
            </p:txBody>
          </p:sp>
          <p:sp>
            <p:nvSpPr>
              <p:cNvPr id="142" name="Rectangle 141"/>
              <p:cNvSpPr/>
              <p:nvPr/>
            </p:nvSpPr>
            <p:spPr>
              <a:xfrm>
                <a:off x="995363" y="2102681"/>
                <a:ext cx="5050148" cy="35159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US" sz="1600" b="1" kern="0" dirty="0" smtClean="0">
                    <a:solidFill>
                      <a:schemeClr val="bg1"/>
                    </a:solidFill>
                    <a:cs typeface="Arial"/>
                  </a:rPr>
                  <a:t>Modeling </a:t>
                </a:r>
                <a:r>
                  <a:rPr lang="en-US" sz="1600" b="1" kern="0" dirty="0">
                    <a:solidFill>
                      <a:schemeClr val="bg1"/>
                    </a:solidFill>
                    <a:cs typeface="Arial"/>
                  </a:rPr>
                  <a:t>&amp; Engineering</a:t>
                </a:r>
              </a:p>
            </p:txBody>
          </p:sp>
        </p:grpSp>
        <p:grpSp>
          <p:nvGrpSpPr>
            <p:cNvPr id="5" name="Group 4"/>
            <p:cNvGrpSpPr/>
            <p:nvPr/>
          </p:nvGrpSpPr>
          <p:grpSpPr>
            <a:xfrm>
              <a:off x="998400" y="3962348"/>
              <a:ext cx="6215200" cy="1049692"/>
              <a:chOff x="995362" y="3591756"/>
              <a:chExt cx="5050149" cy="1049692"/>
            </a:xfrm>
          </p:grpSpPr>
          <p:sp>
            <p:nvSpPr>
              <p:cNvPr id="143" name="Rectangle 142"/>
              <p:cNvSpPr/>
              <p:nvPr/>
            </p:nvSpPr>
            <p:spPr>
              <a:xfrm>
                <a:off x="995362" y="3943350"/>
                <a:ext cx="5050149" cy="698098"/>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 tIns="54610" rIns="54610" bIns="54610" rtlCol="0" anchor="t"/>
              <a:lstStyle/>
              <a:p>
                <a:r>
                  <a:rPr lang="en-US" sz="1600" kern="0" dirty="0">
                    <a:solidFill>
                      <a:schemeClr val="bg1"/>
                    </a:solidFill>
                    <a:cs typeface="Arial"/>
                  </a:rPr>
                  <a:t>D&amp;A strategy and transformation services that assist clients in developing their own in‑house D&amp;A capabilities</a:t>
                </a:r>
              </a:p>
            </p:txBody>
          </p:sp>
          <p:sp>
            <p:nvSpPr>
              <p:cNvPr id="144" name="Rectangle 143"/>
              <p:cNvSpPr/>
              <p:nvPr/>
            </p:nvSpPr>
            <p:spPr>
              <a:xfrm>
                <a:off x="995363" y="3591756"/>
                <a:ext cx="5050148" cy="35159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r>
                  <a:rPr lang="en-US" sz="1600" b="1" kern="0" dirty="0" smtClean="0">
                    <a:solidFill>
                      <a:schemeClr val="bg1"/>
                    </a:solidFill>
                    <a:cs typeface="Arial"/>
                  </a:rPr>
                  <a:t>Strategic </a:t>
                </a:r>
                <a:r>
                  <a:rPr lang="en-US" sz="1600" b="1" kern="0" dirty="0">
                    <a:solidFill>
                      <a:schemeClr val="bg1"/>
                    </a:solidFill>
                    <a:cs typeface="Arial"/>
                  </a:rPr>
                  <a:t>Transformation</a:t>
                </a:r>
              </a:p>
            </p:txBody>
          </p:sp>
        </p:grpSp>
        <p:grpSp>
          <p:nvGrpSpPr>
            <p:cNvPr id="149" name="Group 25"/>
            <p:cNvGrpSpPr>
              <a:grpSpLocks noChangeAspect="1"/>
            </p:cNvGrpSpPr>
            <p:nvPr/>
          </p:nvGrpSpPr>
          <p:grpSpPr bwMode="auto">
            <a:xfrm>
              <a:off x="6818926" y="3993770"/>
              <a:ext cx="287581" cy="288750"/>
              <a:chOff x="3677" y="811"/>
              <a:chExt cx="492" cy="494"/>
            </a:xfrm>
            <a:solidFill>
              <a:schemeClr val="bg1"/>
            </a:solidFill>
          </p:grpSpPr>
          <p:sp>
            <p:nvSpPr>
              <p:cNvPr id="150" name="Freeform 26"/>
              <p:cNvSpPr>
                <a:spLocks/>
              </p:cNvSpPr>
              <p:nvPr/>
            </p:nvSpPr>
            <p:spPr bwMode="auto">
              <a:xfrm>
                <a:off x="3677" y="811"/>
                <a:ext cx="241" cy="241"/>
              </a:xfrm>
              <a:custGeom>
                <a:avLst/>
                <a:gdLst/>
                <a:ahLst/>
                <a:cxnLst>
                  <a:cxn ang="0">
                    <a:pos x="32" y="89"/>
                  </a:cxn>
                  <a:cxn ang="0">
                    <a:pos x="13" y="89"/>
                  </a:cxn>
                  <a:cxn ang="0">
                    <a:pos x="13" y="13"/>
                  </a:cxn>
                  <a:cxn ang="0">
                    <a:pos x="89" y="13"/>
                  </a:cxn>
                  <a:cxn ang="0">
                    <a:pos x="89" y="89"/>
                  </a:cxn>
                  <a:cxn ang="0">
                    <a:pos x="58" y="89"/>
                  </a:cxn>
                  <a:cxn ang="0">
                    <a:pos x="55" y="102"/>
                  </a:cxn>
                  <a:cxn ang="0">
                    <a:pos x="102" y="102"/>
                  </a:cxn>
                  <a:cxn ang="0">
                    <a:pos x="102" y="0"/>
                  </a:cxn>
                  <a:cxn ang="0">
                    <a:pos x="0" y="0"/>
                  </a:cxn>
                  <a:cxn ang="0">
                    <a:pos x="0" y="102"/>
                  </a:cxn>
                  <a:cxn ang="0">
                    <a:pos x="23" y="102"/>
                  </a:cxn>
                  <a:cxn ang="0">
                    <a:pos x="32" y="89"/>
                  </a:cxn>
                </a:cxnLst>
                <a:rect l="0" t="0" r="r" b="b"/>
                <a:pathLst>
                  <a:path w="102" h="102">
                    <a:moveTo>
                      <a:pt x="32" y="89"/>
                    </a:moveTo>
                    <a:cubicBezTo>
                      <a:pt x="13" y="89"/>
                      <a:pt x="13" y="89"/>
                      <a:pt x="13" y="89"/>
                    </a:cubicBezTo>
                    <a:cubicBezTo>
                      <a:pt x="13" y="13"/>
                      <a:pt x="13" y="13"/>
                      <a:pt x="13" y="13"/>
                    </a:cubicBezTo>
                    <a:cubicBezTo>
                      <a:pt x="89" y="13"/>
                      <a:pt x="89" y="13"/>
                      <a:pt x="89" y="13"/>
                    </a:cubicBezTo>
                    <a:cubicBezTo>
                      <a:pt x="89" y="89"/>
                      <a:pt x="89" y="89"/>
                      <a:pt x="89" y="89"/>
                    </a:cubicBezTo>
                    <a:cubicBezTo>
                      <a:pt x="58" y="89"/>
                      <a:pt x="58" y="89"/>
                      <a:pt x="58" y="89"/>
                    </a:cubicBezTo>
                    <a:cubicBezTo>
                      <a:pt x="57" y="93"/>
                      <a:pt x="56" y="98"/>
                      <a:pt x="55" y="102"/>
                    </a:cubicBezTo>
                    <a:cubicBezTo>
                      <a:pt x="102" y="102"/>
                      <a:pt x="102" y="102"/>
                      <a:pt x="102" y="102"/>
                    </a:cubicBezTo>
                    <a:cubicBezTo>
                      <a:pt x="102" y="0"/>
                      <a:pt x="102" y="0"/>
                      <a:pt x="102" y="0"/>
                    </a:cubicBezTo>
                    <a:cubicBezTo>
                      <a:pt x="0" y="0"/>
                      <a:pt x="0" y="0"/>
                      <a:pt x="0" y="0"/>
                    </a:cubicBezTo>
                    <a:cubicBezTo>
                      <a:pt x="0" y="102"/>
                      <a:pt x="0" y="102"/>
                      <a:pt x="0" y="102"/>
                    </a:cubicBezTo>
                    <a:cubicBezTo>
                      <a:pt x="23" y="102"/>
                      <a:pt x="23" y="102"/>
                      <a:pt x="23" y="102"/>
                    </a:cubicBezTo>
                    <a:cubicBezTo>
                      <a:pt x="25" y="98"/>
                      <a:pt x="29" y="93"/>
                      <a:pt x="32"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p:cNvSpPr>
                <a:spLocks/>
              </p:cNvSpPr>
              <p:nvPr/>
            </p:nvSpPr>
            <p:spPr bwMode="auto">
              <a:xfrm>
                <a:off x="3928" y="1064"/>
                <a:ext cx="241" cy="241"/>
              </a:xfrm>
              <a:custGeom>
                <a:avLst/>
                <a:gdLst/>
                <a:ahLst/>
                <a:cxnLst>
                  <a:cxn ang="0">
                    <a:pos x="0" y="0"/>
                  </a:cxn>
                  <a:cxn ang="0">
                    <a:pos x="0" y="43"/>
                  </a:cxn>
                  <a:cxn ang="0">
                    <a:pos x="30" y="69"/>
                  </a:cxn>
                  <a:cxn ang="0">
                    <a:pos x="30" y="31"/>
                  </a:cxn>
                  <a:cxn ang="0">
                    <a:pos x="210" y="31"/>
                  </a:cxn>
                  <a:cxn ang="0">
                    <a:pos x="210" y="210"/>
                  </a:cxn>
                  <a:cxn ang="0">
                    <a:pos x="30" y="210"/>
                  </a:cxn>
                  <a:cxn ang="0">
                    <a:pos x="30" y="161"/>
                  </a:cxn>
                  <a:cxn ang="0">
                    <a:pos x="0" y="184"/>
                  </a:cxn>
                  <a:cxn ang="0">
                    <a:pos x="0" y="241"/>
                  </a:cxn>
                  <a:cxn ang="0">
                    <a:pos x="241" y="241"/>
                  </a:cxn>
                  <a:cxn ang="0">
                    <a:pos x="241" y="0"/>
                  </a:cxn>
                  <a:cxn ang="0">
                    <a:pos x="0" y="0"/>
                  </a:cxn>
                </a:cxnLst>
                <a:rect l="0" t="0" r="r" b="b"/>
                <a:pathLst>
                  <a:path w="241" h="241">
                    <a:moveTo>
                      <a:pt x="0" y="0"/>
                    </a:moveTo>
                    <a:lnTo>
                      <a:pt x="0" y="43"/>
                    </a:lnTo>
                    <a:lnTo>
                      <a:pt x="30" y="69"/>
                    </a:lnTo>
                    <a:lnTo>
                      <a:pt x="30" y="31"/>
                    </a:lnTo>
                    <a:lnTo>
                      <a:pt x="210" y="31"/>
                    </a:lnTo>
                    <a:lnTo>
                      <a:pt x="210" y="210"/>
                    </a:lnTo>
                    <a:lnTo>
                      <a:pt x="30" y="210"/>
                    </a:lnTo>
                    <a:lnTo>
                      <a:pt x="30" y="161"/>
                    </a:lnTo>
                    <a:lnTo>
                      <a:pt x="0" y="184"/>
                    </a:lnTo>
                    <a:lnTo>
                      <a:pt x="0" y="241"/>
                    </a:lnTo>
                    <a:lnTo>
                      <a:pt x="241" y="241"/>
                    </a:lnTo>
                    <a:lnTo>
                      <a:pt x="241"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p:cNvSpPr>
                <a:spLocks/>
              </p:cNvSpPr>
              <p:nvPr/>
            </p:nvSpPr>
            <p:spPr bwMode="auto">
              <a:xfrm>
                <a:off x="3717" y="974"/>
                <a:ext cx="270" cy="310"/>
              </a:xfrm>
              <a:custGeom>
                <a:avLst/>
                <a:gdLst/>
                <a:ahLst/>
                <a:cxnLst>
                  <a:cxn ang="0">
                    <a:pos x="114" y="85"/>
                  </a:cxn>
                  <a:cxn ang="0">
                    <a:pos x="113" y="84"/>
                  </a:cxn>
                  <a:cxn ang="0">
                    <a:pos x="61" y="43"/>
                  </a:cxn>
                  <a:cxn ang="0">
                    <a:pos x="59" y="43"/>
                  </a:cxn>
                  <a:cxn ang="0">
                    <a:pos x="58" y="45"/>
                  </a:cxn>
                  <a:cxn ang="0">
                    <a:pos x="59" y="66"/>
                  </a:cxn>
                  <a:cxn ang="0">
                    <a:pos x="54" y="66"/>
                  </a:cxn>
                  <a:cxn ang="0">
                    <a:pos x="46" y="64"/>
                  </a:cxn>
                  <a:cxn ang="0">
                    <a:pos x="33" y="54"/>
                  </a:cxn>
                  <a:cxn ang="0">
                    <a:pos x="48" y="3"/>
                  </a:cxn>
                  <a:cxn ang="0">
                    <a:pos x="48" y="1"/>
                  </a:cxn>
                  <a:cxn ang="0">
                    <a:pos x="46" y="0"/>
                  </a:cxn>
                  <a:cxn ang="0">
                    <a:pos x="45" y="0"/>
                  </a:cxn>
                  <a:cxn ang="0">
                    <a:pos x="5" y="73"/>
                  </a:cxn>
                  <a:cxn ang="0">
                    <a:pos x="16" y="89"/>
                  </a:cxn>
                  <a:cxn ang="0">
                    <a:pos x="28" y="96"/>
                  </a:cxn>
                  <a:cxn ang="0">
                    <a:pos x="48" y="104"/>
                  </a:cxn>
                  <a:cxn ang="0">
                    <a:pos x="56" y="105"/>
                  </a:cxn>
                  <a:cxn ang="0">
                    <a:pos x="60" y="106"/>
                  </a:cxn>
                  <a:cxn ang="0">
                    <a:pos x="61" y="129"/>
                  </a:cxn>
                  <a:cxn ang="0">
                    <a:pos x="62" y="131"/>
                  </a:cxn>
                  <a:cxn ang="0">
                    <a:pos x="64" y="131"/>
                  </a:cxn>
                  <a:cxn ang="0">
                    <a:pos x="113" y="87"/>
                  </a:cxn>
                  <a:cxn ang="0">
                    <a:pos x="114" y="85"/>
                  </a:cxn>
                </a:cxnLst>
                <a:rect l="0" t="0" r="r" b="b"/>
                <a:pathLst>
                  <a:path w="114" h="131">
                    <a:moveTo>
                      <a:pt x="114" y="85"/>
                    </a:moveTo>
                    <a:cubicBezTo>
                      <a:pt x="114" y="85"/>
                      <a:pt x="114" y="84"/>
                      <a:pt x="113" y="84"/>
                    </a:cubicBezTo>
                    <a:cubicBezTo>
                      <a:pt x="61" y="43"/>
                      <a:pt x="61" y="43"/>
                      <a:pt x="61" y="43"/>
                    </a:cubicBezTo>
                    <a:cubicBezTo>
                      <a:pt x="61" y="43"/>
                      <a:pt x="60" y="43"/>
                      <a:pt x="59" y="43"/>
                    </a:cubicBezTo>
                    <a:cubicBezTo>
                      <a:pt x="58" y="43"/>
                      <a:pt x="58" y="44"/>
                      <a:pt x="58" y="45"/>
                    </a:cubicBezTo>
                    <a:cubicBezTo>
                      <a:pt x="59" y="66"/>
                      <a:pt x="59" y="66"/>
                      <a:pt x="59" y="66"/>
                    </a:cubicBezTo>
                    <a:cubicBezTo>
                      <a:pt x="57" y="66"/>
                      <a:pt x="56" y="66"/>
                      <a:pt x="54" y="66"/>
                    </a:cubicBezTo>
                    <a:cubicBezTo>
                      <a:pt x="51" y="65"/>
                      <a:pt x="49" y="64"/>
                      <a:pt x="46" y="64"/>
                    </a:cubicBezTo>
                    <a:cubicBezTo>
                      <a:pt x="39" y="62"/>
                      <a:pt x="35" y="58"/>
                      <a:pt x="33" y="54"/>
                    </a:cubicBezTo>
                    <a:cubicBezTo>
                      <a:pt x="28" y="41"/>
                      <a:pt x="34" y="18"/>
                      <a:pt x="48" y="3"/>
                    </a:cubicBezTo>
                    <a:cubicBezTo>
                      <a:pt x="48" y="3"/>
                      <a:pt x="48" y="1"/>
                      <a:pt x="48" y="1"/>
                    </a:cubicBezTo>
                    <a:cubicBezTo>
                      <a:pt x="47" y="0"/>
                      <a:pt x="47" y="0"/>
                      <a:pt x="46" y="0"/>
                    </a:cubicBezTo>
                    <a:cubicBezTo>
                      <a:pt x="46" y="0"/>
                      <a:pt x="45" y="0"/>
                      <a:pt x="45" y="0"/>
                    </a:cubicBezTo>
                    <a:cubicBezTo>
                      <a:pt x="6" y="28"/>
                      <a:pt x="0" y="53"/>
                      <a:pt x="5" y="73"/>
                    </a:cubicBezTo>
                    <a:cubicBezTo>
                      <a:pt x="7" y="79"/>
                      <a:pt x="10" y="84"/>
                      <a:pt x="16" y="89"/>
                    </a:cubicBezTo>
                    <a:cubicBezTo>
                      <a:pt x="19" y="92"/>
                      <a:pt x="23" y="94"/>
                      <a:pt x="28" y="96"/>
                    </a:cubicBezTo>
                    <a:cubicBezTo>
                      <a:pt x="34" y="100"/>
                      <a:pt x="41" y="102"/>
                      <a:pt x="48" y="104"/>
                    </a:cubicBezTo>
                    <a:cubicBezTo>
                      <a:pt x="50" y="104"/>
                      <a:pt x="53" y="105"/>
                      <a:pt x="56" y="105"/>
                    </a:cubicBezTo>
                    <a:cubicBezTo>
                      <a:pt x="57" y="106"/>
                      <a:pt x="58" y="106"/>
                      <a:pt x="60" y="106"/>
                    </a:cubicBezTo>
                    <a:cubicBezTo>
                      <a:pt x="61" y="129"/>
                      <a:pt x="61" y="129"/>
                      <a:pt x="61" y="129"/>
                    </a:cubicBezTo>
                    <a:cubicBezTo>
                      <a:pt x="61" y="130"/>
                      <a:pt x="61" y="131"/>
                      <a:pt x="62" y="131"/>
                    </a:cubicBezTo>
                    <a:cubicBezTo>
                      <a:pt x="63" y="131"/>
                      <a:pt x="64" y="131"/>
                      <a:pt x="64" y="131"/>
                    </a:cubicBezTo>
                    <a:cubicBezTo>
                      <a:pt x="113" y="87"/>
                      <a:pt x="113" y="87"/>
                      <a:pt x="113" y="87"/>
                    </a:cubicBezTo>
                    <a:cubicBezTo>
                      <a:pt x="114" y="86"/>
                      <a:pt x="114" y="86"/>
                      <a:pt x="114" y="8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4" name="Freeform 92"/>
            <p:cNvSpPr>
              <a:spLocks noEditPoints="1"/>
            </p:cNvSpPr>
            <p:nvPr/>
          </p:nvSpPr>
          <p:spPr bwMode="auto">
            <a:xfrm>
              <a:off x="6807282" y="2384202"/>
              <a:ext cx="299225" cy="306598"/>
            </a:xfrm>
            <a:custGeom>
              <a:avLst/>
              <a:gdLst/>
              <a:ahLst/>
              <a:cxnLst>
                <a:cxn ang="0">
                  <a:pos x="102" y="97"/>
                </a:cxn>
                <a:cxn ang="0">
                  <a:pos x="115" y="110"/>
                </a:cxn>
                <a:cxn ang="0">
                  <a:pos x="127" y="140"/>
                </a:cxn>
                <a:cxn ang="0">
                  <a:pos x="122" y="172"/>
                </a:cxn>
                <a:cxn ang="0">
                  <a:pos x="97" y="188"/>
                </a:cxn>
                <a:cxn ang="0">
                  <a:pos x="73" y="199"/>
                </a:cxn>
                <a:cxn ang="0">
                  <a:pos x="45" y="197"/>
                </a:cxn>
                <a:cxn ang="0">
                  <a:pos x="27" y="185"/>
                </a:cxn>
                <a:cxn ang="0">
                  <a:pos x="15" y="166"/>
                </a:cxn>
                <a:cxn ang="0">
                  <a:pos x="12" y="139"/>
                </a:cxn>
                <a:cxn ang="0">
                  <a:pos x="23" y="114"/>
                </a:cxn>
                <a:cxn ang="0">
                  <a:pos x="40" y="89"/>
                </a:cxn>
                <a:cxn ang="0">
                  <a:pos x="72" y="85"/>
                </a:cxn>
                <a:cxn ang="0">
                  <a:pos x="162" y="42"/>
                </a:cxn>
                <a:cxn ang="0">
                  <a:pos x="140" y="48"/>
                </a:cxn>
                <a:cxn ang="0">
                  <a:pos x="130" y="56"/>
                </a:cxn>
                <a:cxn ang="0">
                  <a:pos x="120" y="76"/>
                </a:cxn>
                <a:cxn ang="0">
                  <a:pos x="120" y="98"/>
                </a:cxn>
                <a:cxn ang="0">
                  <a:pos x="136" y="111"/>
                </a:cxn>
                <a:cxn ang="0">
                  <a:pos x="152" y="121"/>
                </a:cxn>
                <a:cxn ang="0">
                  <a:pos x="171" y="121"/>
                </a:cxn>
                <a:cxn ang="0">
                  <a:pos x="185" y="114"/>
                </a:cxn>
                <a:cxn ang="0">
                  <a:pos x="195" y="102"/>
                </a:cxn>
                <a:cxn ang="0">
                  <a:pos x="199" y="84"/>
                </a:cxn>
                <a:cxn ang="0">
                  <a:pos x="193" y="66"/>
                </a:cxn>
                <a:cxn ang="0">
                  <a:pos x="184" y="48"/>
                </a:cxn>
                <a:cxn ang="0">
                  <a:pos x="174" y="76"/>
                </a:cxn>
                <a:cxn ang="0">
                  <a:pos x="150" y="96"/>
                </a:cxn>
                <a:cxn ang="0">
                  <a:pos x="168" y="81"/>
                </a:cxn>
                <a:cxn ang="0">
                  <a:pos x="157" y="90"/>
                </a:cxn>
                <a:cxn ang="0">
                  <a:pos x="168" y="81"/>
                </a:cxn>
                <a:cxn ang="0">
                  <a:pos x="160" y="110"/>
                </a:cxn>
                <a:cxn ang="0">
                  <a:pos x="165" y="62"/>
                </a:cxn>
                <a:cxn ang="0">
                  <a:pos x="85" y="1"/>
                </a:cxn>
                <a:cxn ang="0">
                  <a:pos x="63" y="7"/>
                </a:cxn>
                <a:cxn ang="0">
                  <a:pos x="54" y="15"/>
                </a:cxn>
                <a:cxn ang="0">
                  <a:pos x="43" y="35"/>
                </a:cxn>
                <a:cxn ang="0">
                  <a:pos x="44" y="57"/>
                </a:cxn>
                <a:cxn ang="0">
                  <a:pos x="59" y="70"/>
                </a:cxn>
                <a:cxn ang="0">
                  <a:pos x="76" y="80"/>
                </a:cxn>
                <a:cxn ang="0">
                  <a:pos x="95" y="80"/>
                </a:cxn>
                <a:cxn ang="0">
                  <a:pos x="109" y="73"/>
                </a:cxn>
                <a:cxn ang="0">
                  <a:pos x="118" y="61"/>
                </a:cxn>
                <a:cxn ang="0">
                  <a:pos x="122" y="43"/>
                </a:cxn>
                <a:cxn ang="0">
                  <a:pos x="116" y="25"/>
                </a:cxn>
                <a:cxn ang="0">
                  <a:pos x="107" y="7"/>
                </a:cxn>
                <a:cxn ang="0">
                  <a:pos x="98" y="35"/>
                </a:cxn>
                <a:cxn ang="0">
                  <a:pos x="73" y="55"/>
                </a:cxn>
                <a:cxn ang="0">
                  <a:pos x="91" y="40"/>
                </a:cxn>
                <a:cxn ang="0">
                  <a:pos x="80" y="49"/>
                </a:cxn>
                <a:cxn ang="0">
                  <a:pos x="91" y="40"/>
                </a:cxn>
                <a:cxn ang="0">
                  <a:pos x="83" y="69"/>
                </a:cxn>
                <a:cxn ang="0">
                  <a:pos x="88" y="21"/>
                </a:cxn>
                <a:cxn ang="0">
                  <a:pos x="41" y="147"/>
                </a:cxn>
                <a:cxn ang="0">
                  <a:pos x="87" y="147"/>
                </a:cxn>
                <a:cxn ang="0">
                  <a:pos x="64" y="137"/>
                </a:cxn>
                <a:cxn ang="0">
                  <a:pos x="64" y="158"/>
                </a:cxn>
                <a:cxn ang="0">
                  <a:pos x="89" y="123"/>
                </a:cxn>
                <a:cxn ang="0">
                  <a:pos x="39" y="172"/>
                </a:cxn>
                <a:cxn ang="0">
                  <a:pos x="89" y="123"/>
                </a:cxn>
              </a:cxnLst>
              <a:rect l="0" t="0" r="r" b="b"/>
              <a:pathLst>
                <a:path w="206" h="211">
                  <a:moveTo>
                    <a:pt x="73" y="95"/>
                  </a:moveTo>
                  <a:cubicBezTo>
                    <a:pt x="76" y="96"/>
                    <a:pt x="80" y="97"/>
                    <a:pt x="83" y="98"/>
                  </a:cubicBezTo>
                  <a:cubicBezTo>
                    <a:pt x="89" y="90"/>
                    <a:pt x="89" y="90"/>
                    <a:pt x="89" y="90"/>
                  </a:cubicBezTo>
                  <a:cubicBezTo>
                    <a:pt x="94" y="91"/>
                    <a:pt x="99" y="94"/>
                    <a:pt x="102" y="97"/>
                  </a:cubicBezTo>
                  <a:cubicBezTo>
                    <a:pt x="98" y="107"/>
                    <a:pt x="98" y="107"/>
                    <a:pt x="98" y="107"/>
                  </a:cubicBezTo>
                  <a:cubicBezTo>
                    <a:pt x="99" y="108"/>
                    <a:pt x="100" y="109"/>
                    <a:pt x="101" y="110"/>
                  </a:cubicBezTo>
                  <a:cubicBezTo>
                    <a:pt x="103" y="111"/>
                    <a:pt x="104" y="113"/>
                    <a:pt x="105" y="114"/>
                  </a:cubicBezTo>
                  <a:cubicBezTo>
                    <a:pt x="115" y="110"/>
                    <a:pt x="115" y="110"/>
                    <a:pt x="115" y="110"/>
                  </a:cubicBezTo>
                  <a:cubicBezTo>
                    <a:pt x="118" y="114"/>
                    <a:pt x="121" y="118"/>
                    <a:pt x="122" y="123"/>
                  </a:cubicBezTo>
                  <a:cubicBezTo>
                    <a:pt x="114" y="129"/>
                    <a:pt x="114" y="129"/>
                    <a:pt x="114" y="129"/>
                  </a:cubicBezTo>
                  <a:cubicBezTo>
                    <a:pt x="115" y="132"/>
                    <a:pt x="116" y="135"/>
                    <a:pt x="116" y="139"/>
                  </a:cubicBezTo>
                  <a:cubicBezTo>
                    <a:pt x="127" y="140"/>
                    <a:pt x="127" y="140"/>
                    <a:pt x="127" y="140"/>
                  </a:cubicBezTo>
                  <a:cubicBezTo>
                    <a:pt x="128" y="145"/>
                    <a:pt x="128" y="150"/>
                    <a:pt x="127" y="155"/>
                  </a:cubicBezTo>
                  <a:cubicBezTo>
                    <a:pt x="116" y="156"/>
                    <a:pt x="116" y="156"/>
                    <a:pt x="116" y="156"/>
                  </a:cubicBezTo>
                  <a:cubicBezTo>
                    <a:pt x="116" y="160"/>
                    <a:pt x="115" y="163"/>
                    <a:pt x="113" y="166"/>
                  </a:cubicBezTo>
                  <a:cubicBezTo>
                    <a:pt x="122" y="172"/>
                    <a:pt x="122" y="172"/>
                    <a:pt x="122" y="172"/>
                  </a:cubicBezTo>
                  <a:cubicBezTo>
                    <a:pt x="120" y="178"/>
                    <a:pt x="118" y="182"/>
                    <a:pt x="114" y="185"/>
                  </a:cubicBezTo>
                  <a:cubicBezTo>
                    <a:pt x="105" y="181"/>
                    <a:pt x="105" y="181"/>
                    <a:pt x="105" y="181"/>
                  </a:cubicBezTo>
                  <a:cubicBezTo>
                    <a:pt x="104" y="182"/>
                    <a:pt x="103" y="183"/>
                    <a:pt x="101" y="185"/>
                  </a:cubicBezTo>
                  <a:cubicBezTo>
                    <a:pt x="100" y="186"/>
                    <a:pt x="99" y="187"/>
                    <a:pt x="97" y="188"/>
                  </a:cubicBezTo>
                  <a:cubicBezTo>
                    <a:pt x="102" y="198"/>
                    <a:pt x="102" y="198"/>
                    <a:pt x="102" y="198"/>
                  </a:cubicBezTo>
                  <a:cubicBezTo>
                    <a:pt x="98" y="202"/>
                    <a:pt x="93" y="204"/>
                    <a:pt x="88" y="205"/>
                  </a:cubicBezTo>
                  <a:cubicBezTo>
                    <a:pt x="83" y="197"/>
                    <a:pt x="83" y="197"/>
                    <a:pt x="83" y="197"/>
                  </a:cubicBezTo>
                  <a:cubicBezTo>
                    <a:pt x="79" y="198"/>
                    <a:pt x="76" y="199"/>
                    <a:pt x="73" y="199"/>
                  </a:cubicBezTo>
                  <a:cubicBezTo>
                    <a:pt x="71" y="210"/>
                    <a:pt x="71" y="210"/>
                    <a:pt x="71" y="210"/>
                  </a:cubicBezTo>
                  <a:cubicBezTo>
                    <a:pt x="66" y="211"/>
                    <a:pt x="61" y="211"/>
                    <a:pt x="56" y="210"/>
                  </a:cubicBezTo>
                  <a:cubicBezTo>
                    <a:pt x="55" y="199"/>
                    <a:pt x="55" y="199"/>
                    <a:pt x="55" y="199"/>
                  </a:cubicBezTo>
                  <a:cubicBezTo>
                    <a:pt x="52" y="199"/>
                    <a:pt x="49" y="198"/>
                    <a:pt x="45" y="197"/>
                  </a:cubicBezTo>
                  <a:cubicBezTo>
                    <a:pt x="39" y="205"/>
                    <a:pt x="39" y="205"/>
                    <a:pt x="39" y="205"/>
                  </a:cubicBezTo>
                  <a:cubicBezTo>
                    <a:pt x="34" y="204"/>
                    <a:pt x="29" y="201"/>
                    <a:pt x="26" y="197"/>
                  </a:cubicBezTo>
                  <a:cubicBezTo>
                    <a:pt x="30" y="188"/>
                    <a:pt x="30" y="188"/>
                    <a:pt x="30" y="188"/>
                  </a:cubicBezTo>
                  <a:cubicBezTo>
                    <a:pt x="29" y="187"/>
                    <a:pt x="28" y="186"/>
                    <a:pt x="27" y="185"/>
                  </a:cubicBezTo>
                  <a:cubicBezTo>
                    <a:pt x="25" y="183"/>
                    <a:pt x="24" y="182"/>
                    <a:pt x="23" y="181"/>
                  </a:cubicBezTo>
                  <a:cubicBezTo>
                    <a:pt x="14" y="185"/>
                    <a:pt x="14" y="185"/>
                    <a:pt x="14" y="185"/>
                  </a:cubicBezTo>
                  <a:cubicBezTo>
                    <a:pt x="10" y="181"/>
                    <a:pt x="7" y="177"/>
                    <a:pt x="6" y="172"/>
                  </a:cubicBezTo>
                  <a:cubicBezTo>
                    <a:pt x="15" y="166"/>
                    <a:pt x="15" y="166"/>
                    <a:pt x="15" y="166"/>
                  </a:cubicBezTo>
                  <a:cubicBezTo>
                    <a:pt x="13" y="163"/>
                    <a:pt x="13" y="159"/>
                    <a:pt x="12" y="156"/>
                  </a:cubicBezTo>
                  <a:cubicBezTo>
                    <a:pt x="2" y="155"/>
                    <a:pt x="2" y="155"/>
                    <a:pt x="2" y="155"/>
                  </a:cubicBezTo>
                  <a:cubicBezTo>
                    <a:pt x="0" y="149"/>
                    <a:pt x="0" y="144"/>
                    <a:pt x="2" y="139"/>
                  </a:cubicBezTo>
                  <a:cubicBezTo>
                    <a:pt x="12" y="139"/>
                    <a:pt x="12" y="139"/>
                    <a:pt x="12" y="139"/>
                  </a:cubicBezTo>
                  <a:cubicBezTo>
                    <a:pt x="13" y="135"/>
                    <a:pt x="13" y="132"/>
                    <a:pt x="15" y="129"/>
                  </a:cubicBezTo>
                  <a:cubicBezTo>
                    <a:pt x="6" y="122"/>
                    <a:pt x="6" y="122"/>
                    <a:pt x="6" y="122"/>
                  </a:cubicBezTo>
                  <a:cubicBezTo>
                    <a:pt x="8" y="117"/>
                    <a:pt x="10" y="113"/>
                    <a:pt x="14" y="109"/>
                  </a:cubicBezTo>
                  <a:cubicBezTo>
                    <a:pt x="23" y="114"/>
                    <a:pt x="23" y="114"/>
                    <a:pt x="23" y="114"/>
                  </a:cubicBezTo>
                  <a:cubicBezTo>
                    <a:pt x="24" y="112"/>
                    <a:pt x="26" y="111"/>
                    <a:pt x="27" y="110"/>
                  </a:cubicBezTo>
                  <a:cubicBezTo>
                    <a:pt x="28" y="109"/>
                    <a:pt x="29" y="108"/>
                    <a:pt x="31" y="106"/>
                  </a:cubicBezTo>
                  <a:cubicBezTo>
                    <a:pt x="27" y="97"/>
                    <a:pt x="27" y="97"/>
                    <a:pt x="27" y="97"/>
                  </a:cubicBezTo>
                  <a:cubicBezTo>
                    <a:pt x="30" y="93"/>
                    <a:pt x="35" y="90"/>
                    <a:pt x="40" y="89"/>
                  </a:cubicBezTo>
                  <a:cubicBezTo>
                    <a:pt x="46" y="98"/>
                    <a:pt x="46" y="98"/>
                    <a:pt x="46" y="98"/>
                  </a:cubicBezTo>
                  <a:cubicBezTo>
                    <a:pt x="49" y="97"/>
                    <a:pt x="52" y="96"/>
                    <a:pt x="56" y="95"/>
                  </a:cubicBezTo>
                  <a:cubicBezTo>
                    <a:pt x="57" y="85"/>
                    <a:pt x="57" y="85"/>
                    <a:pt x="57" y="85"/>
                  </a:cubicBezTo>
                  <a:cubicBezTo>
                    <a:pt x="62" y="83"/>
                    <a:pt x="67" y="83"/>
                    <a:pt x="72" y="85"/>
                  </a:cubicBezTo>
                  <a:cubicBezTo>
                    <a:pt x="73" y="95"/>
                    <a:pt x="73" y="95"/>
                    <a:pt x="73" y="95"/>
                  </a:cubicBezTo>
                  <a:close/>
                  <a:moveTo>
                    <a:pt x="172" y="50"/>
                  </a:moveTo>
                  <a:cubicBezTo>
                    <a:pt x="172" y="43"/>
                    <a:pt x="172" y="43"/>
                    <a:pt x="172" y="43"/>
                  </a:cubicBezTo>
                  <a:cubicBezTo>
                    <a:pt x="169" y="42"/>
                    <a:pt x="166" y="41"/>
                    <a:pt x="162" y="42"/>
                  </a:cubicBezTo>
                  <a:cubicBezTo>
                    <a:pt x="160" y="49"/>
                    <a:pt x="160" y="49"/>
                    <a:pt x="160" y="49"/>
                  </a:cubicBezTo>
                  <a:cubicBezTo>
                    <a:pt x="158" y="49"/>
                    <a:pt x="155" y="50"/>
                    <a:pt x="153" y="50"/>
                  </a:cubicBezTo>
                  <a:cubicBezTo>
                    <a:pt x="150" y="44"/>
                    <a:pt x="150" y="44"/>
                    <a:pt x="150" y="44"/>
                  </a:cubicBezTo>
                  <a:cubicBezTo>
                    <a:pt x="146" y="44"/>
                    <a:pt x="143" y="46"/>
                    <a:pt x="140" y="48"/>
                  </a:cubicBezTo>
                  <a:cubicBezTo>
                    <a:pt x="142" y="55"/>
                    <a:pt x="142" y="55"/>
                    <a:pt x="142" y="55"/>
                  </a:cubicBezTo>
                  <a:cubicBezTo>
                    <a:pt x="141" y="56"/>
                    <a:pt x="140" y="56"/>
                    <a:pt x="139" y="57"/>
                  </a:cubicBezTo>
                  <a:cubicBezTo>
                    <a:pt x="138" y="58"/>
                    <a:pt x="137" y="59"/>
                    <a:pt x="137" y="59"/>
                  </a:cubicBezTo>
                  <a:cubicBezTo>
                    <a:pt x="130" y="56"/>
                    <a:pt x="130" y="56"/>
                    <a:pt x="130" y="56"/>
                  </a:cubicBezTo>
                  <a:cubicBezTo>
                    <a:pt x="128" y="58"/>
                    <a:pt x="126" y="61"/>
                    <a:pt x="124" y="64"/>
                  </a:cubicBezTo>
                  <a:cubicBezTo>
                    <a:pt x="130" y="69"/>
                    <a:pt x="130" y="69"/>
                    <a:pt x="130" y="69"/>
                  </a:cubicBezTo>
                  <a:cubicBezTo>
                    <a:pt x="128" y="71"/>
                    <a:pt x="128" y="73"/>
                    <a:pt x="127" y="76"/>
                  </a:cubicBezTo>
                  <a:cubicBezTo>
                    <a:pt x="120" y="76"/>
                    <a:pt x="120" y="76"/>
                    <a:pt x="120" y="76"/>
                  </a:cubicBezTo>
                  <a:cubicBezTo>
                    <a:pt x="118" y="79"/>
                    <a:pt x="118" y="82"/>
                    <a:pt x="119" y="86"/>
                  </a:cubicBezTo>
                  <a:cubicBezTo>
                    <a:pt x="126" y="88"/>
                    <a:pt x="126" y="88"/>
                    <a:pt x="126" y="88"/>
                  </a:cubicBezTo>
                  <a:cubicBezTo>
                    <a:pt x="126" y="90"/>
                    <a:pt x="126" y="92"/>
                    <a:pt x="127" y="95"/>
                  </a:cubicBezTo>
                  <a:cubicBezTo>
                    <a:pt x="120" y="98"/>
                    <a:pt x="120" y="98"/>
                    <a:pt x="120" y="98"/>
                  </a:cubicBezTo>
                  <a:cubicBezTo>
                    <a:pt x="121" y="102"/>
                    <a:pt x="122" y="105"/>
                    <a:pt x="125" y="108"/>
                  </a:cubicBezTo>
                  <a:cubicBezTo>
                    <a:pt x="131" y="106"/>
                    <a:pt x="131" y="106"/>
                    <a:pt x="131" y="106"/>
                  </a:cubicBezTo>
                  <a:cubicBezTo>
                    <a:pt x="132" y="107"/>
                    <a:pt x="133" y="108"/>
                    <a:pt x="134" y="109"/>
                  </a:cubicBezTo>
                  <a:cubicBezTo>
                    <a:pt x="134" y="110"/>
                    <a:pt x="135" y="110"/>
                    <a:pt x="136" y="111"/>
                  </a:cubicBezTo>
                  <a:cubicBezTo>
                    <a:pt x="132" y="117"/>
                    <a:pt x="132" y="117"/>
                    <a:pt x="132" y="117"/>
                  </a:cubicBezTo>
                  <a:cubicBezTo>
                    <a:pt x="134" y="120"/>
                    <a:pt x="137" y="122"/>
                    <a:pt x="141" y="124"/>
                  </a:cubicBezTo>
                  <a:cubicBezTo>
                    <a:pt x="146" y="118"/>
                    <a:pt x="146" y="118"/>
                    <a:pt x="146" y="118"/>
                  </a:cubicBezTo>
                  <a:cubicBezTo>
                    <a:pt x="148" y="119"/>
                    <a:pt x="150" y="120"/>
                    <a:pt x="152" y="121"/>
                  </a:cubicBezTo>
                  <a:cubicBezTo>
                    <a:pt x="152" y="128"/>
                    <a:pt x="152" y="128"/>
                    <a:pt x="152" y="128"/>
                  </a:cubicBezTo>
                  <a:cubicBezTo>
                    <a:pt x="155" y="129"/>
                    <a:pt x="159" y="130"/>
                    <a:pt x="163" y="129"/>
                  </a:cubicBezTo>
                  <a:cubicBezTo>
                    <a:pt x="164" y="122"/>
                    <a:pt x="164" y="122"/>
                    <a:pt x="164" y="122"/>
                  </a:cubicBezTo>
                  <a:cubicBezTo>
                    <a:pt x="167" y="122"/>
                    <a:pt x="169" y="122"/>
                    <a:pt x="171" y="121"/>
                  </a:cubicBezTo>
                  <a:cubicBezTo>
                    <a:pt x="175" y="127"/>
                    <a:pt x="175" y="127"/>
                    <a:pt x="175" y="127"/>
                  </a:cubicBezTo>
                  <a:cubicBezTo>
                    <a:pt x="178" y="127"/>
                    <a:pt x="181" y="126"/>
                    <a:pt x="184" y="123"/>
                  </a:cubicBezTo>
                  <a:cubicBezTo>
                    <a:pt x="182" y="116"/>
                    <a:pt x="182" y="116"/>
                    <a:pt x="182" y="116"/>
                  </a:cubicBezTo>
                  <a:cubicBezTo>
                    <a:pt x="183" y="116"/>
                    <a:pt x="184" y="115"/>
                    <a:pt x="185" y="114"/>
                  </a:cubicBezTo>
                  <a:cubicBezTo>
                    <a:pt x="186" y="113"/>
                    <a:pt x="187" y="113"/>
                    <a:pt x="188" y="112"/>
                  </a:cubicBezTo>
                  <a:cubicBezTo>
                    <a:pt x="194" y="116"/>
                    <a:pt x="194" y="116"/>
                    <a:pt x="194" y="116"/>
                  </a:cubicBezTo>
                  <a:cubicBezTo>
                    <a:pt x="197" y="113"/>
                    <a:pt x="199" y="111"/>
                    <a:pt x="200" y="107"/>
                  </a:cubicBezTo>
                  <a:cubicBezTo>
                    <a:pt x="195" y="102"/>
                    <a:pt x="195" y="102"/>
                    <a:pt x="195" y="102"/>
                  </a:cubicBezTo>
                  <a:cubicBezTo>
                    <a:pt x="196" y="100"/>
                    <a:pt x="197" y="98"/>
                    <a:pt x="197" y="96"/>
                  </a:cubicBezTo>
                  <a:cubicBezTo>
                    <a:pt x="205" y="96"/>
                    <a:pt x="205" y="96"/>
                    <a:pt x="205" y="96"/>
                  </a:cubicBezTo>
                  <a:cubicBezTo>
                    <a:pt x="206" y="92"/>
                    <a:pt x="206" y="89"/>
                    <a:pt x="206" y="85"/>
                  </a:cubicBezTo>
                  <a:cubicBezTo>
                    <a:pt x="199" y="84"/>
                    <a:pt x="199" y="84"/>
                    <a:pt x="199" y="84"/>
                  </a:cubicBezTo>
                  <a:cubicBezTo>
                    <a:pt x="199" y="81"/>
                    <a:pt x="198" y="79"/>
                    <a:pt x="198" y="77"/>
                  </a:cubicBezTo>
                  <a:cubicBezTo>
                    <a:pt x="204" y="73"/>
                    <a:pt x="204" y="73"/>
                    <a:pt x="204" y="73"/>
                  </a:cubicBezTo>
                  <a:cubicBezTo>
                    <a:pt x="204" y="70"/>
                    <a:pt x="202" y="66"/>
                    <a:pt x="200" y="63"/>
                  </a:cubicBezTo>
                  <a:cubicBezTo>
                    <a:pt x="193" y="66"/>
                    <a:pt x="193" y="66"/>
                    <a:pt x="193" y="66"/>
                  </a:cubicBezTo>
                  <a:cubicBezTo>
                    <a:pt x="192" y="65"/>
                    <a:pt x="191" y="64"/>
                    <a:pt x="191" y="63"/>
                  </a:cubicBezTo>
                  <a:cubicBezTo>
                    <a:pt x="190" y="62"/>
                    <a:pt x="189" y="61"/>
                    <a:pt x="188" y="60"/>
                  </a:cubicBezTo>
                  <a:cubicBezTo>
                    <a:pt x="192" y="54"/>
                    <a:pt x="192" y="54"/>
                    <a:pt x="192" y="54"/>
                  </a:cubicBezTo>
                  <a:cubicBezTo>
                    <a:pt x="190" y="51"/>
                    <a:pt x="187" y="49"/>
                    <a:pt x="184" y="48"/>
                  </a:cubicBezTo>
                  <a:cubicBezTo>
                    <a:pt x="179" y="53"/>
                    <a:pt x="179" y="53"/>
                    <a:pt x="179" y="53"/>
                  </a:cubicBezTo>
                  <a:cubicBezTo>
                    <a:pt x="177" y="52"/>
                    <a:pt x="174" y="51"/>
                    <a:pt x="172" y="50"/>
                  </a:cubicBezTo>
                  <a:close/>
                  <a:moveTo>
                    <a:pt x="164" y="70"/>
                  </a:moveTo>
                  <a:cubicBezTo>
                    <a:pt x="168" y="70"/>
                    <a:pt x="172" y="73"/>
                    <a:pt x="174" y="76"/>
                  </a:cubicBezTo>
                  <a:cubicBezTo>
                    <a:pt x="177" y="79"/>
                    <a:pt x="178" y="83"/>
                    <a:pt x="178" y="87"/>
                  </a:cubicBezTo>
                  <a:cubicBezTo>
                    <a:pt x="177" y="92"/>
                    <a:pt x="175" y="95"/>
                    <a:pt x="172" y="98"/>
                  </a:cubicBezTo>
                  <a:cubicBezTo>
                    <a:pt x="169" y="100"/>
                    <a:pt x="165" y="102"/>
                    <a:pt x="160" y="101"/>
                  </a:cubicBezTo>
                  <a:cubicBezTo>
                    <a:pt x="156" y="101"/>
                    <a:pt x="152" y="99"/>
                    <a:pt x="150" y="96"/>
                  </a:cubicBezTo>
                  <a:cubicBezTo>
                    <a:pt x="147" y="92"/>
                    <a:pt x="146" y="88"/>
                    <a:pt x="146" y="84"/>
                  </a:cubicBezTo>
                  <a:cubicBezTo>
                    <a:pt x="147" y="80"/>
                    <a:pt x="149" y="76"/>
                    <a:pt x="152" y="73"/>
                  </a:cubicBezTo>
                  <a:cubicBezTo>
                    <a:pt x="155" y="71"/>
                    <a:pt x="160" y="69"/>
                    <a:pt x="164" y="70"/>
                  </a:cubicBezTo>
                  <a:close/>
                  <a:moveTo>
                    <a:pt x="168" y="81"/>
                  </a:moveTo>
                  <a:cubicBezTo>
                    <a:pt x="169" y="83"/>
                    <a:pt x="170" y="84"/>
                    <a:pt x="169" y="86"/>
                  </a:cubicBezTo>
                  <a:cubicBezTo>
                    <a:pt x="169" y="88"/>
                    <a:pt x="168" y="90"/>
                    <a:pt x="167" y="91"/>
                  </a:cubicBezTo>
                  <a:cubicBezTo>
                    <a:pt x="165" y="92"/>
                    <a:pt x="163" y="93"/>
                    <a:pt x="161" y="93"/>
                  </a:cubicBezTo>
                  <a:cubicBezTo>
                    <a:pt x="159" y="93"/>
                    <a:pt x="158" y="92"/>
                    <a:pt x="157" y="90"/>
                  </a:cubicBezTo>
                  <a:cubicBezTo>
                    <a:pt x="155" y="89"/>
                    <a:pt x="155" y="87"/>
                    <a:pt x="155" y="85"/>
                  </a:cubicBezTo>
                  <a:cubicBezTo>
                    <a:pt x="155" y="83"/>
                    <a:pt x="156" y="81"/>
                    <a:pt x="158" y="80"/>
                  </a:cubicBezTo>
                  <a:cubicBezTo>
                    <a:pt x="159" y="79"/>
                    <a:pt x="161" y="78"/>
                    <a:pt x="163" y="78"/>
                  </a:cubicBezTo>
                  <a:cubicBezTo>
                    <a:pt x="165" y="79"/>
                    <a:pt x="167" y="80"/>
                    <a:pt x="168" y="81"/>
                  </a:cubicBezTo>
                  <a:close/>
                  <a:moveTo>
                    <a:pt x="181" y="70"/>
                  </a:moveTo>
                  <a:cubicBezTo>
                    <a:pt x="185" y="75"/>
                    <a:pt x="187" y="82"/>
                    <a:pt x="186" y="88"/>
                  </a:cubicBezTo>
                  <a:cubicBezTo>
                    <a:pt x="185" y="95"/>
                    <a:pt x="182" y="101"/>
                    <a:pt x="177" y="104"/>
                  </a:cubicBezTo>
                  <a:cubicBezTo>
                    <a:pt x="173" y="108"/>
                    <a:pt x="166" y="110"/>
                    <a:pt x="160" y="110"/>
                  </a:cubicBezTo>
                  <a:cubicBezTo>
                    <a:pt x="153" y="109"/>
                    <a:pt x="147" y="106"/>
                    <a:pt x="143" y="101"/>
                  </a:cubicBezTo>
                  <a:cubicBezTo>
                    <a:pt x="139" y="96"/>
                    <a:pt x="137" y="90"/>
                    <a:pt x="138" y="83"/>
                  </a:cubicBezTo>
                  <a:cubicBezTo>
                    <a:pt x="139" y="76"/>
                    <a:pt x="142" y="71"/>
                    <a:pt x="147" y="67"/>
                  </a:cubicBezTo>
                  <a:cubicBezTo>
                    <a:pt x="152" y="63"/>
                    <a:pt x="158" y="61"/>
                    <a:pt x="165" y="62"/>
                  </a:cubicBezTo>
                  <a:cubicBezTo>
                    <a:pt x="171" y="62"/>
                    <a:pt x="177" y="66"/>
                    <a:pt x="181" y="70"/>
                  </a:cubicBezTo>
                  <a:close/>
                  <a:moveTo>
                    <a:pt x="95" y="9"/>
                  </a:moveTo>
                  <a:cubicBezTo>
                    <a:pt x="96" y="2"/>
                    <a:pt x="96" y="2"/>
                    <a:pt x="96" y="2"/>
                  </a:cubicBezTo>
                  <a:cubicBezTo>
                    <a:pt x="92" y="1"/>
                    <a:pt x="89" y="0"/>
                    <a:pt x="85" y="1"/>
                  </a:cubicBezTo>
                  <a:cubicBezTo>
                    <a:pt x="84" y="8"/>
                    <a:pt x="84" y="8"/>
                    <a:pt x="84" y="8"/>
                  </a:cubicBezTo>
                  <a:cubicBezTo>
                    <a:pt x="81" y="8"/>
                    <a:pt x="79" y="9"/>
                    <a:pt x="77" y="9"/>
                  </a:cubicBezTo>
                  <a:cubicBezTo>
                    <a:pt x="73" y="3"/>
                    <a:pt x="73" y="3"/>
                    <a:pt x="73" y="3"/>
                  </a:cubicBezTo>
                  <a:cubicBezTo>
                    <a:pt x="70" y="3"/>
                    <a:pt x="66" y="5"/>
                    <a:pt x="63" y="7"/>
                  </a:cubicBezTo>
                  <a:cubicBezTo>
                    <a:pt x="66" y="14"/>
                    <a:pt x="66" y="14"/>
                    <a:pt x="66" y="14"/>
                  </a:cubicBezTo>
                  <a:cubicBezTo>
                    <a:pt x="65" y="15"/>
                    <a:pt x="64" y="15"/>
                    <a:pt x="63" y="16"/>
                  </a:cubicBezTo>
                  <a:cubicBezTo>
                    <a:pt x="62" y="17"/>
                    <a:pt x="61" y="18"/>
                    <a:pt x="60" y="18"/>
                  </a:cubicBezTo>
                  <a:cubicBezTo>
                    <a:pt x="54" y="15"/>
                    <a:pt x="54" y="15"/>
                    <a:pt x="54" y="15"/>
                  </a:cubicBezTo>
                  <a:cubicBezTo>
                    <a:pt x="51" y="17"/>
                    <a:pt x="49" y="20"/>
                    <a:pt x="48" y="23"/>
                  </a:cubicBezTo>
                  <a:cubicBezTo>
                    <a:pt x="53" y="28"/>
                    <a:pt x="53" y="28"/>
                    <a:pt x="53" y="28"/>
                  </a:cubicBezTo>
                  <a:cubicBezTo>
                    <a:pt x="52" y="30"/>
                    <a:pt x="51" y="32"/>
                    <a:pt x="50" y="35"/>
                  </a:cubicBezTo>
                  <a:cubicBezTo>
                    <a:pt x="43" y="35"/>
                    <a:pt x="43" y="35"/>
                    <a:pt x="43" y="35"/>
                  </a:cubicBezTo>
                  <a:cubicBezTo>
                    <a:pt x="42" y="38"/>
                    <a:pt x="41" y="41"/>
                    <a:pt x="42" y="45"/>
                  </a:cubicBezTo>
                  <a:cubicBezTo>
                    <a:pt x="49" y="47"/>
                    <a:pt x="49" y="47"/>
                    <a:pt x="49" y="47"/>
                  </a:cubicBezTo>
                  <a:cubicBezTo>
                    <a:pt x="49" y="49"/>
                    <a:pt x="50" y="51"/>
                    <a:pt x="50" y="54"/>
                  </a:cubicBezTo>
                  <a:cubicBezTo>
                    <a:pt x="44" y="57"/>
                    <a:pt x="44" y="57"/>
                    <a:pt x="44" y="57"/>
                  </a:cubicBezTo>
                  <a:cubicBezTo>
                    <a:pt x="44" y="61"/>
                    <a:pt x="46" y="64"/>
                    <a:pt x="48" y="67"/>
                  </a:cubicBezTo>
                  <a:cubicBezTo>
                    <a:pt x="55" y="65"/>
                    <a:pt x="55" y="65"/>
                    <a:pt x="55" y="65"/>
                  </a:cubicBezTo>
                  <a:cubicBezTo>
                    <a:pt x="56" y="66"/>
                    <a:pt x="56" y="67"/>
                    <a:pt x="57" y="68"/>
                  </a:cubicBezTo>
                  <a:cubicBezTo>
                    <a:pt x="58" y="68"/>
                    <a:pt x="59" y="69"/>
                    <a:pt x="59" y="70"/>
                  </a:cubicBezTo>
                  <a:cubicBezTo>
                    <a:pt x="56" y="76"/>
                    <a:pt x="56" y="76"/>
                    <a:pt x="56" y="76"/>
                  </a:cubicBezTo>
                  <a:cubicBezTo>
                    <a:pt x="58" y="79"/>
                    <a:pt x="61" y="81"/>
                    <a:pt x="64" y="83"/>
                  </a:cubicBezTo>
                  <a:cubicBezTo>
                    <a:pt x="69" y="77"/>
                    <a:pt x="69" y="77"/>
                    <a:pt x="69" y="77"/>
                  </a:cubicBezTo>
                  <a:cubicBezTo>
                    <a:pt x="71" y="78"/>
                    <a:pt x="73" y="79"/>
                    <a:pt x="76" y="80"/>
                  </a:cubicBezTo>
                  <a:cubicBezTo>
                    <a:pt x="76" y="87"/>
                    <a:pt x="76" y="87"/>
                    <a:pt x="76" y="87"/>
                  </a:cubicBezTo>
                  <a:cubicBezTo>
                    <a:pt x="79" y="88"/>
                    <a:pt x="82" y="89"/>
                    <a:pt x="86" y="88"/>
                  </a:cubicBezTo>
                  <a:cubicBezTo>
                    <a:pt x="88" y="81"/>
                    <a:pt x="88" y="81"/>
                    <a:pt x="88" y="81"/>
                  </a:cubicBezTo>
                  <a:cubicBezTo>
                    <a:pt x="90" y="81"/>
                    <a:pt x="92" y="81"/>
                    <a:pt x="95" y="80"/>
                  </a:cubicBezTo>
                  <a:cubicBezTo>
                    <a:pt x="98" y="86"/>
                    <a:pt x="98" y="86"/>
                    <a:pt x="98" y="86"/>
                  </a:cubicBezTo>
                  <a:cubicBezTo>
                    <a:pt x="102" y="86"/>
                    <a:pt x="105" y="85"/>
                    <a:pt x="108" y="82"/>
                  </a:cubicBezTo>
                  <a:cubicBezTo>
                    <a:pt x="106" y="75"/>
                    <a:pt x="106" y="75"/>
                    <a:pt x="106" y="75"/>
                  </a:cubicBezTo>
                  <a:cubicBezTo>
                    <a:pt x="107" y="75"/>
                    <a:pt x="108" y="74"/>
                    <a:pt x="109" y="73"/>
                  </a:cubicBezTo>
                  <a:cubicBezTo>
                    <a:pt x="109" y="72"/>
                    <a:pt x="110" y="72"/>
                    <a:pt x="111" y="71"/>
                  </a:cubicBezTo>
                  <a:cubicBezTo>
                    <a:pt x="117" y="75"/>
                    <a:pt x="117" y="75"/>
                    <a:pt x="117" y="75"/>
                  </a:cubicBezTo>
                  <a:cubicBezTo>
                    <a:pt x="120" y="72"/>
                    <a:pt x="122" y="70"/>
                    <a:pt x="124" y="66"/>
                  </a:cubicBezTo>
                  <a:cubicBezTo>
                    <a:pt x="118" y="61"/>
                    <a:pt x="118" y="61"/>
                    <a:pt x="118" y="61"/>
                  </a:cubicBezTo>
                  <a:cubicBezTo>
                    <a:pt x="119" y="59"/>
                    <a:pt x="120" y="57"/>
                    <a:pt x="121" y="54"/>
                  </a:cubicBezTo>
                  <a:cubicBezTo>
                    <a:pt x="128" y="55"/>
                    <a:pt x="128" y="55"/>
                    <a:pt x="128" y="55"/>
                  </a:cubicBezTo>
                  <a:cubicBezTo>
                    <a:pt x="129" y="51"/>
                    <a:pt x="130" y="48"/>
                    <a:pt x="129" y="44"/>
                  </a:cubicBezTo>
                  <a:cubicBezTo>
                    <a:pt x="122" y="43"/>
                    <a:pt x="122" y="43"/>
                    <a:pt x="122" y="43"/>
                  </a:cubicBezTo>
                  <a:cubicBezTo>
                    <a:pt x="122" y="40"/>
                    <a:pt x="122" y="38"/>
                    <a:pt x="121" y="36"/>
                  </a:cubicBezTo>
                  <a:cubicBezTo>
                    <a:pt x="127" y="32"/>
                    <a:pt x="127" y="32"/>
                    <a:pt x="127" y="32"/>
                  </a:cubicBezTo>
                  <a:cubicBezTo>
                    <a:pt x="127" y="29"/>
                    <a:pt x="126" y="25"/>
                    <a:pt x="123" y="22"/>
                  </a:cubicBezTo>
                  <a:cubicBezTo>
                    <a:pt x="116" y="25"/>
                    <a:pt x="116" y="25"/>
                    <a:pt x="116" y="25"/>
                  </a:cubicBezTo>
                  <a:cubicBezTo>
                    <a:pt x="116" y="24"/>
                    <a:pt x="115" y="23"/>
                    <a:pt x="114" y="22"/>
                  </a:cubicBezTo>
                  <a:cubicBezTo>
                    <a:pt x="113" y="21"/>
                    <a:pt x="113" y="20"/>
                    <a:pt x="112" y="19"/>
                  </a:cubicBezTo>
                  <a:cubicBezTo>
                    <a:pt x="116" y="13"/>
                    <a:pt x="116" y="13"/>
                    <a:pt x="116" y="13"/>
                  </a:cubicBezTo>
                  <a:cubicBezTo>
                    <a:pt x="113" y="10"/>
                    <a:pt x="111" y="8"/>
                    <a:pt x="107" y="7"/>
                  </a:cubicBezTo>
                  <a:cubicBezTo>
                    <a:pt x="102" y="12"/>
                    <a:pt x="102" y="12"/>
                    <a:pt x="102" y="12"/>
                  </a:cubicBezTo>
                  <a:cubicBezTo>
                    <a:pt x="100" y="11"/>
                    <a:pt x="98" y="10"/>
                    <a:pt x="95" y="9"/>
                  </a:cubicBezTo>
                  <a:close/>
                  <a:moveTo>
                    <a:pt x="87" y="29"/>
                  </a:moveTo>
                  <a:cubicBezTo>
                    <a:pt x="92" y="29"/>
                    <a:pt x="95" y="32"/>
                    <a:pt x="98" y="35"/>
                  </a:cubicBezTo>
                  <a:cubicBezTo>
                    <a:pt x="100" y="38"/>
                    <a:pt x="102" y="42"/>
                    <a:pt x="101" y="46"/>
                  </a:cubicBezTo>
                  <a:cubicBezTo>
                    <a:pt x="101" y="51"/>
                    <a:pt x="99" y="54"/>
                    <a:pt x="95" y="57"/>
                  </a:cubicBezTo>
                  <a:cubicBezTo>
                    <a:pt x="92" y="59"/>
                    <a:pt x="88" y="61"/>
                    <a:pt x="84" y="60"/>
                  </a:cubicBezTo>
                  <a:cubicBezTo>
                    <a:pt x="80" y="60"/>
                    <a:pt x="76" y="58"/>
                    <a:pt x="73" y="55"/>
                  </a:cubicBezTo>
                  <a:cubicBezTo>
                    <a:pt x="71" y="51"/>
                    <a:pt x="69" y="47"/>
                    <a:pt x="70" y="43"/>
                  </a:cubicBezTo>
                  <a:cubicBezTo>
                    <a:pt x="70" y="39"/>
                    <a:pt x="73" y="35"/>
                    <a:pt x="76" y="32"/>
                  </a:cubicBezTo>
                  <a:cubicBezTo>
                    <a:pt x="79" y="30"/>
                    <a:pt x="83" y="28"/>
                    <a:pt x="87" y="29"/>
                  </a:cubicBezTo>
                  <a:close/>
                  <a:moveTo>
                    <a:pt x="91" y="40"/>
                  </a:moveTo>
                  <a:cubicBezTo>
                    <a:pt x="92" y="42"/>
                    <a:pt x="93" y="43"/>
                    <a:pt x="93" y="45"/>
                  </a:cubicBezTo>
                  <a:cubicBezTo>
                    <a:pt x="93" y="47"/>
                    <a:pt x="92" y="49"/>
                    <a:pt x="90" y="50"/>
                  </a:cubicBezTo>
                  <a:cubicBezTo>
                    <a:pt x="89" y="51"/>
                    <a:pt x="87" y="52"/>
                    <a:pt x="85" y="52"/>
                  </a:cubicBezTo>
                  <a:cubicBezTo>
                    <a:pt x="83" y="52"/>
                    <a:pt x="81" y="51"/>
                    <a:pt x="80" y="49"/>
                  </a:cubicBezTo>
                  <a:cubicBezTo>
                    <a:pt x="79" y="48"/>
                    <a:pt x="78" y="46"/>
                    <a:pt x="78" y="44"/>
                  </a:cubicBezTo>
                  <a:cubicBezTo>
                    <a:pt x="79" y="42"/>
                    <a:pt x="80" y="40"/>
                    <a:pt x="81" y="39"/>
                  </a:cubicBezTo>
                  <a:cubicBezTo>
                    <a:pt x="82" y="38"/>
                    <a:pt x="84" y="37"/>
                    <a:pt x="86" y="37"/>
                  </a:cubicBezTo>
                  <a:cubicBezTo>
                    <a:pt x="88" y="38"/>
                    <a:pt x="90" y="39"/>
                    <a:pt x="91" y="40"/>
                  </a:cubicBezTo>
                  <a:close/>
                  <a:moveTo>
                    <a:pt x="104" y="29"/>
                  </a:moveTo>
                  <a:cubicBezTo>
                    <a:pt x="108" y="34"/>
                    <a:pt x="110" y="41"/>
                    <a:pt x="110" y="47"/>
                  </a:cubicBezTo>
                  <a:cubicBezTo>
                    <a:pt x="109" y="54"/>
                    <a:pt x="106" y="60"/>
                    <a:pt x="101" y="63"/>
                  </a:cubicBezTo>
                  <a:cubicBezTo>
                    <a:pt x="96" y="67"/>
                    <a:pt x="90" y="69"/>
                    <a:pt x="83" y="69"/>
                  </a:cubicBezTo>
                  <a:cubicBezTo>
                    <a:pt x="76" y="68"/>
                    <a:pt x="71" y="65"/>
                    <a:pt x="67" y="60"/>
                  </a:cubicBezTo>
                  <a:cubicBezTo>
                    <a:pt x="63" y="55"/>
                    <a:pt x="61" y="49"/>
                    <a:pt x="62" y="42"/>
                  </a:cubicBezTo>
                  <a:cubicBezTo>
                    <a:pt x="62" y="35"/>
                    <a:pt x="66" y="30"/>
                    <a:pt x="70" y="26"/>
                  </a:cubicBezTo>
                  <a:cubicBezTo>
                    <a:pt x="75" y="22"/>
                    <a:pt x="82" y="20"/>
                    <a:pt x="88" y="21"/>
                  </a:cubicBezTo>
                  <a:cubicBezTo>
                    <a:pt x="95" y="21"/>
                    <a:pt x="101" y="25"/>
                    <a:pt x="104" y="29"/>
                  </a:cubicBezTo>
                  <a:close/>
                  <a:moveTo>
                    <a:pt x="64" y="125"/>
                  </a:moveTo>
                  <a:cubicBezTo>
                    <a:pt x="58" y="125"/>
                    <a:pt x="52" y="127"/>
                    <a:pt x="48" y="131"/>
                  </a:cubicBezTo>
                  <a:cubicBezTo>
                    <a:pt x="44" y="135"/>
                    <a:pt x="41" y="141"/>
                    <a:pt x="41" y="147"/>
                  </a:cubicBezTo>
                  <a:cubicBezTo>
                    <a:pt x="41" y="154"/>
                    <a:pt x="44" y="159"/>
                    <a:pt x="48" y="163"/>
                  </a:cubicBezTo>
                  <a:cubicBezTo>
                    <a:pt x="52" y="168"/>
                    <a:pt x="58" y="170"/>
                    <a:pt x="64" y="170"/>
                  </a:cubicBezTo>
                  <a:cubicBezTo>
                    <a:pt x="70" y="170"/>
                    <a:pt x="76" y="168"/>
                    <a:pt x="80" y="163"/>
                  </a:cubicBezTo>
                  <a:cubicBezTo>
                    <a:pt x="84" y="159"/>
                    <a:pt x="87" y="154"/>
                    <a:pt x="87" y="147"/>
                  </a:cubicBezTo>
                  <a:cubicBezTo>
                    <a:pt x="87" y="141"/>
                    <a:pt x="84" y="135"/>
                    <a:pt x="80" y="131"/>
                  </a:cubicBezTo>
                  <a:cubicBezTo>
                    <a:pt x="76" y="127"/>
                    <a:pt x="70" y="125"/>
                    <a:pt x="64" y="125"/>
                  </a:cubicBezTo>
                  <a:close/>
                  <a:moveTo>
                    <a:pt x="71" y="140"/>
                  </a:moveTo>
                  <a:cubicBezTo>
                    <a:pt x="70" y="138"/>
                    <a:pt x="67" y="137"/>
                    <a:pt x="64" y="137"/>
                  </a:cubicBezTo>
                  <a:cubicBezTo>
                    <a:pt x="61" y="137"/>
                    <a:pt x="59" y="138"/>
                    <a:pt x="57" y="140"/>
                  </a:cubicBezTo>
                  <a:cubicBezTo>
                    <a:pt x="55" y="142"/>
                    <a:pt x="54" y="144"/>
                    <a:pt x="54" y="147"/>
                  </a:cubicBezTo>
                  <a:cubicBezTo>
                    <a:pt x="54" y="150"/>
                    <a:pt x="55" y="153"/>
                    <a:pt x="57" y="155"/>
                  </a:cubicBezTo>
                  <a:cubicBezTo>
                    <a:pt x="59" y="157"/>
                    <a:pt x="61" y="158"/>
                    <a:pt x="64" y="158"/>
                  </a:cubicBezTo>
                  <a:cubicBezTo>
                    <a:pt x="67" y="158"/>
                    <a:pt x="70" y="157"/>
                    <a:pt x="71" y="155"/>
                  </a:cubicBezTo>
                  <a:cubicBezTo>
                    <a:pt x="73" y="153"/>
                    <a:pt x="75" y="150"/>
                    <a:pt x="75" y="147"/>
                  </a:cubicBezTo>
                  <a:cubicBezTo>
                    <a:pt x="75" y="144"/>
                    <a:pt x="73" y="142"/>
                    <a:pt x="71" y="140"/>
                  </a:cubicBezTo>
                  <a:close/>
                  <a:moveTo>
                    <a:pt x="89" y="123"/>
                  </a:moveTo>
                  <a:cubicBezTo>
                    <a:pt x="82" y="116"/>
                    <a:pt x="74" y="112"/>
                    <a:pt x="64" y="112"/>
                  </a:cubicBezTo>
                  <a:cubicBezTo>
                    <a:pt x="54" y="112"/>
                    <a:pt x="46" y="116"/>
                    <a:pt x="39" y="123"/>
                  </a:cubicBezTo>
                  <a:cubicBezTo>
                    <a:pt x="33" y="129"/>
                    <a:pt x="29" y="138"/>
                    <a:pt x="29" y="147"/>
                  </a:cubicBezTo>
                  <a:cubicBezTo>
                    <a:pt x="29" y="157"/>
                    <a:pt x="33" y="166"/>
                    <a:pt x="39" y="172"/>
                  </a:cubicBezTo>
                  <a:cubicBezTo>
                    <a:pt x="46" y="178"/>
                    <a:pt x="54" y="182"/>
                    <a:pt x="64" y="182"/>
                  </a:cubicBezTo>
                  <a:cubicBezTo>
                    <a:pt x="74" y="182"/>
                    <a:pt x="82" y="178"/>
                    <a:pt x="89" y="172"/>
                  </a:cubicBezTo>
                  <a:cubicBezTo>
                    <a:pt x="95" y="166"/>
                    <a:pt x="99" y="157"/>
                    <a:pt x="99" y="147"/>
                  </a:cubicBezTo>
                  <a:cubicBezTo>
                    <a:pt x="99" y="138"/>
                    <a:pt x="95" y="129"/>
                    <a:pt x="89" y="12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6984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22388"/>
            <a:ext cx="995363" cy="944236"/>
          </a:xfrm>
          <a:prstGeom prst="rect">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75" name="Rectangle 274"/>
          <p:cNvSpPr/>
          <p:nvPr/>
        </p:nvSpPr>
        <p:spPr>
          <a:xfrm>
            <a:off x="995363" y="1322388"/>
            <a:ext cx="7074580" cy="944236"/>
          </a:xfrm>
          <a:prstGeom prst="rect">
            <a:avLst/>
          </a:prstGeom>
          <a:no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5" name="Title 4"/>
          <p:cNvSpPr>
            <a:spLocks noGrp="1"/>
          </p:cNvSpPr>
          <p:nvPr>
            <p:ph type="title"/>
          </p:nvPr>
        </p:nvSpPr>
        <p:spPr/>
        <p:txBody>
          <a:bodyPr/>
          <a:lstStyle/>
          <a:p>
            <a:r>
              <a:rPr lang="en-GB" dirty="0"/>
              <a:t>What do we do?</a:t>
            </a:r>
          </a:p>
        </p:txBody>
      </p:sp>
      <p:sp>
        <p:nvSpPr>
          <p:cNvPr id="6" name="Text Placeholder 5"/>
          <p:cNvSpPr>
            <a:spLocks noGrp="1"/>
          </p:cNvSpPr>
          <p:nvPr>
            <p:ph type="body" sz="quarter" idx="12"/>
          </p:nvPr>
        </p:nvSpPr>
        <p:spPr/>
        <p:txBody>
          <a:bodyPr/>
          <a:lstStyle/>
          <a:p>
            <a:r>
              <a:rPr lang="en-GB" dirty="0"/>
              <a:t>KPMG Lighthouse</a:t>
            </a:r>
          </a:p>
        </p:txBody>
      </p:sp>
      <p:sp>
        <p:nvSpPr>
          <p:cNvPr id="269" name="Rectangle 268"/>
          <p:cNvSpPr/>
          <p:nvPr/>
        </p:nvSpPr>
        <p:spPr>
          <a:xfrm>
            <a:off x="1082285" y="1423734"/>
            <a:ext cx="6909281" cy="738664"/>
          </a:xfrm>
          <a:prstGeom prst="rect">
            <a:avLst/>
          </a:prstGeom>
        </p:spPr>
        <p:txBody>
          <a:bodyPr wrap="square" lIns="0" tIns="0" rIns="0" bIns="0">
            <a:spAutoFit/>
          </a:bodyPr>
          <a:lstStyle/>
          <a:p>
            <a:r>
              <a:rPr lang="en-US" sz="1200" b="1" dirty="0">
                <a:solidFill>
                  <a:srgbClr val="00338D"/>
                </a:solidFill>
              </a:rPr>
              <a:t>Our portfolio of services focus on solving our clients’ specific business needs, or enabling them to develop D&amp;A capabilities. This takes a strong combination of analytics experience, trustworthy data, and industry/functional knowledge to properly frame the problem and develop continuously self‑improving insights.</a:t>
            </a:r>
          </a:p>
        </p:txBody>
      </p:sp>
      <p:sp>
        <p:nvSpPr>
          <p:cNvPr id="270" name="TextBox 427">
            <a:extLst>
              <a:ext uri="{FF2B5EF4-FFF2-40B4-BE49-F238E27FC236}">
                <a16:creationId xmlns="" xmlns:a16="http://schemas.microsoft.com/office/drawing/2014/main" id="{62AFBBA6-1AB5-4098-A618-F16614A04E58}"/>
              </a:ext>
            </a:extLst>
          </p:cNvPr>
          <p:cNvSpPr txBox="1"/>
          <p:nvPr/>
        </p:nvSpPr>
        <p:spPr>
          <a:xfrm>
            <a:off x="1014544" y="2416390"/>
            <a:ext cx="1689565" cy="215444"/>
          </a:xfrm>
          <a:prstGeom prst="rect">
            <a:avLst/>
          </a:prstGeom>
          <a:noFill/>
        </p:spPr>
        <p:txBody>
          <a:bodyPr wrap="none" lIns="0" tIns="0" rIns="0" bIns="0" rtlCol="0">
            <a:noAutofit/>
          </a:bodyPr>
          <a:lstStyle/>
          <a:p>
            <a:pPr>
              <a:spcBef>
                <a:spcPts val="1200"/>
              </a:spcBef>
            </a:pPr>
            <a:endParaRPr lang="en-US" sz="1200" b="1" dirty="0">
              <a:solidFill>
                <a:srgbClr val="00338D"/>
              </a:solidFill>
            </a:endParaRPr>
          </a:p>
        </p:txBody>
      </p:sp>
      <p:grpSp>
        <p:nvGrpSpPr>
          <p:cNvPr id="8" name="Group 7"/>
          <p:cNvGrpSpPr/>
          <p:nvPr/>
        </p:nvGrpSpPr>
        <p:grpSpPr>
          <a:xfrm>
            <a:off x="1001844" y="2698021"/>
            <a:ext cx="1950362" cy="13002"/>
            <a:chOff x="1001844" y="2768598"/>
            <a:chExt cx="1950362" cy="13002"/>
          </a:xfrm>
        </p:grpSpPr>
        <p:cxnSp>
          <p:nvCxnSpPr>
            <p:cNvPr id="272" name="Straight Connector 271">
              <a:extLst>
                <a:ext uri="{FF2B5EF4-FFF2-40B4-BE49-F238E27FC236}">
                  <a16:creationId xmlns="" xmlns:a16="http://schemas.microsoft.com/office/drawing/2014/main" id="{B79216CC-A6F1-46CB-BE24-602783F5E64A}"/>
                </a:ext>
              </a:extLst>
            </p:cNvPr>
            <p:cNvCxnSpPr>
              <a:cxnSpLocks/>
            </p:cNvCxnSpPr>
            <p:nvPr/>
          </p:nvCxnSpPr>
          <p:spPr>
            <a:xfrm>
              <a:off x="1001844" y="2781600"/>
              <a:ext cx="1950362" cy="0"/>
            </a:xfrm>
            <a:prstGeom prst="line">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 xmlns:a16="http://schemas.microsoft.com/office/drawing/2014/main" id="{E719C8D1-81FC-4940-A00A-2807884F1266}"/>
                </a:ext>
              </a:extLst>
            </p:cNvPr>
            <p:cNvCxnSpPr>
              <a:cxnSpLocks/>
            </p:cNvCxnSpPr>
            <p:nvPr/>
          </p:nvCxnSpPr>
          <p:spPr>
            <a:xfrm>
              <a:off x="1001844" y="2768598"/>
              <a:ext cx="942414" cy="0"/>
            </a:xfrm>
            <a:prstGeom prst="line">
              <a:avLst/>
            </a:prstGeom>
            <a:ln w="381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274" name="TextBox 427">
            <a:extLst>
              <a:ext uri="{FF2B5EF4-FFF2-40B4-BE49-F238E27FC236}">
                <a16:creationId xmlns="" xmlns:a16="http://schemas.microsoft.com/office/drawing/2014/main" id="{AE0ECAF8-C8F0-44E0-8378-94AD4EF2376E}"/>
              </a:ext>
            </a:extLst>
          </p:cNvPr>
          <p:cNvSpPr txBox="1"/>
          <p:nvPr/>
        </p:nvSpPr>
        <p:spPr>
          <a:xfrm>
            <a:off x="1014544" y="2775605"/>
            <a:ext cx="2016039" cy="1785104"/>
          </a:xfrm>
          <a:prstGeom prst="rect">
            <a:avLst/>
          </a:prstGeom>
          <a:noFill/>
        </p:spPr>
        <p:txBody>
          <a:bodyPr wrap="square" lIns="0" tIns="0" rIns="0" bIns="0" rtlCol="0">
            <a:spAutoFit/>
          </a:bodyPr>
          <a:lstStyle/>
          <a:p>
            <a:pPr marL="231775" indent="-231775">
              <a:spcAft>
                <a:spcPts val="400"/>
              </a:spcAft>
              <a:buClr>
                <a:srgbClr val="00338D"/>
              </a:buClr>
              <a:buFont typeface="Arial" panose="020B0604020202020204" pitchFamily="34" charset="0"/>
              <a:buChar char="—"/>
            </a:pPr>
            <a:r>
              <a:rPr lang="en-US" sz="1200" dirty="0"/>
              <a:t>Optimization</a:t>
            </a:r>
          </a:p>
          <a:p>
            <a:pPr marL="231775" indent="-231775">
              <a:spcAft>
                <a:spcPts val="400"/>
              </a:spcAft>
              <a:buClr>
                <a:srgbClr val="00338D"/>
              </a:buClr>
              <a:buFont typeface="Arial" panose="020B0604020202020204" pitchFamily="34" charset="0"/>
              <a:buChar char="—"/>
            </a:pPr>
            <a:r>
              <a:rPr lang="en-US" sz="1200" dirty="0"/>
              <a:t>Predictive modeling</a:t>
            </a:r>
          </a:p>
          <a:p>
            <a:pPr marL="231775" indent="-231775">
              <a:spcAft>
                <a:spcPts val="400"/>
              </a:spcAft>
              <a:buClr>
                <a:srgbClr val="00338D"/>
              </a:buClr>
              <a:buFont typeface="Arial" panose="020B0604020202020204" pitchFamily="34" charset="0"/>
              <a:buChar char="—"/>
            </a:pPr>
            <a:r>
              <a:rPr lang="en-US" sz="1200" dirty="0"/>
              <a:t>Sentiment analytics</a:t>
            </a:r>
          </a:p>
          <a:p>
            <a:pPr marL="231775" indent="-231775">
              <a:spcAft>
                <a:spcPts val="400"/>
              </a:spcAft>
              <a:buClr>
                <a:srgbClr val="00338D"/>
              </a:buClr>
              <a:buFont typeface="Arial" panose="020B0604020202020204" pitchFamily="34" charset="0"/>
              <a:buChar char="—"/>
            </a:pPr>
            <a:r>
              <a:rPr lang="en-US" sz="1200" dirty="0"/>
              <a:t>Supervised/ unsupervised machine learning </a:t>
            </a:r>
          </a:p>
          <a:p>
            <a:pPr marL="231775" indent="-231775">
              <a:spcAft>
                <a:spcPts val="400"/>
              </a:spcAft>
              <a:buClr>
                <a:srgbClr val="00338D"/>
              </a:buClr>
              <a:buFont typeface="Arial" panose="020B0604020202020204" pitchFamily="34" charset="0"/>
              <a:buChar char="—"/>
            </a:pPr>
            <a:r>
              <a:rPr lang="en-US" sz="1200" dirty="0"/>
              <a:t>Cognitive intelligence</a:t>
            </a:r>
          </a:p>
          <a:p>
            <a:pPr marL="231775" indent="-231775">
              <a:spcAft>
                <a:spcPts val="400"/>
              </a:spcAft>
              <a:buClr>
                <a:srgbClr val="00338D"/>
              </a:buClr>
              <a:buFont typeface="Arial" panose="020B0604020202020204" pitchFamily="34" charset="0"/>
              <a:buChar char="—"/>
            </a:pPr>
            <a:r>
              <a:rPr lang="en-US" sz="1200" dirty="0"/>
              <a:t>Statistics/clustering</a:t>
            </a:r>
          </a:p>
          <a:p>
            <a:pPr marL="231775" indent="-231775">
              <a:spcAft>
                <a:spcPts val="400"/>
              </a:spcAft>
              <a:buClr>
                <a:srgbClr val="00338D"/>
              </a:buClr>
              <a:buFont typeface="Arial" panose="020B0604020202020204" pitchFamily="34" charset="0"/>
              <a:buChar char="—"/>
            </a:pPr>
            <a:r>
              <a:rPr lang="en-US" sz="1200" dirty="0"/>
              <a:t>Decision science</a:t>
            </a:r>
          </a:p>
        </p:txBody>
      </p:sp>
      <p:sp>
        <p:nvSpPr>
          <p:cNvPr id="283" name="TextBox 427">
            <a:extLst>
              <a:ext uri="{FF2B5EF4-FFF2-40B4-BE49-F238E27FC236}">
                <a16:creationId xmlns="" xmlns:a16="http://schemas.microsoft.com/office/drawing/2014/main" id="{62AFBBA6-1AB5-4098-A618-F16614A04E58}"/>
              </a:ext>
            </a:extLst>
          </p:cNvPr>
          <p:cNvSpPr txBox="1"/>
          <p:nvPr/>
        </p:nvSpPr>
        <p:spPr>
          <a:xfrm>
            <a:off x="3534224" y="2416390"/>
            <a:ext cx="1689565" cy="215444"/>
          </a:xfrm>
          <a:prstGeom prst="rect">
            <a:avLst/>
          </a:prstGeom>
          <a:noFill/>
        </p:spPr>
        <p:txBody>
          <a:bodyPr wrap="none" lIns="0" tIns="0" rIns="0" bIns="0" rtlCol="0">
            <a:noAutofit/>
          </a:bodyPr>
          <a:lstStyle/>
          <a:p>
            <a:pPr>
              <a:spcBef>
                <a:spcPts val="1200"/>
              </a:spcBef>
            </a:pPr>
            <a:endParaRPr lang="en-US" sz="1200" b="1" dirty="0">
              <a:solidFill>
                <a:srgbClr val="005EB8"/>
              </a:solidFill>
            </a:endParaRPr>
          </a:p>
        </p:txBody>
      </p:sp>
      <p:grpSp>
        <p:nvGrpSpPr>
          <p:cNvPr id="284" name="Group 283"/>
          <p:cNvGrpSpPr/>
          <p:nvPr/>
        </p:nvGrpSpPr>
        <p:grpSpPr>
          <a:xfrm>
            <a:off x="3521524" y="2698021"/>
            <a:ext cx="1950362" cy="13002"/>
            <a:chOff x="1001844" y="2768598"/>
            <a:chExt cx="1950362" cy="13002"/>
          </a:xfrm>
        </p:grpSpPr>
        <p:cxnSp>
          <p:nvCxnSpPr>
            <p:cNvPr id="286" name="Straight Connector 285">
              <a:extLst>
                <a:ext uri="{FF2B5EF4-FFF2-40B4-BE49-F238E27FC236}">
                  <a16:creationId xmlns="" xmlns:a16="http://schemas.microsoft.com/office/drawing/2014/main" id="{B79216CC-A6F1-46CB-BE24-602783F5E64A}"/>
                </a:ext>
              </a:extLst>
            </p:cNvPr>
            <p:cNvCxnSpPr>
              <a:cxnSpLocks/>
            </p:cNvCxnSpPr>
            <p:nvPr/>
          </p:nvCxnSpPr>
          <p:spPr>
            <a:xfrm>
              <a:off x="1001844" y="2781600"/>
              <a:ext cx="1950362" cy="0"/>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 xmlns:a16="http://schemas.microsoft.com/office/drawing/2014/main" id="{E719C8D1-81FC-4940-A00A-2807884F1266}"/>
                </a:ext>
              </a:extLst>
            </p:cNvPr>
            <p:cNvCxnSpPr>
              <a:cxnSpLocks/>
            </p:cNvCxnSpPr>
            <p:nvPr/>
          </p:nvCxnSpPr>
          <p:spPr>
            <a:xfrm>
              <a:off x="1001844" y="2768598"/>
              <a:ext cx="942414" cy="0"/>
            </a:xfrm>
            <a:prstGeom prst="line">
              <a:avLst/>
            </a:prstGeom>
            <a:ln w="38100">
              <a:solidFill>
                <a:srgbClr val="005EB8"/>
              </a:solidFill>
            </a:ln>
          </p:spPr>
          <p:style>
            <a:lnRef idx="1">
              <a:schemeClr val="accent1"/>
            </a:lnRef>
            <a:fillRef idx="0">
              <a:schemeClr val="accent1"/>
            </a:fillRef>
            <a:effectRef idx="0">
              <a:schemeClr val="accent1"/>
            </a:effectRef>
            <a:fontRef idx="minor">
              <a:schemeClr val="tx1"/>
            </a:fontRef>
          </p:style>
        </p:cxnSp>
      </p:grpSp>
      <p:sp>
        <p:nvSpPr>
          <p:cNvPr id="285" name="TextBox 427">
            <a:extLst>
              <a:ext uri="{FF2B5EF4-FFF2-40B4-BE49-F238E27FC236}">
                <a16:creationId xmlns="" xmlns:a16="http://schemas.microsoft.com/office/drawing/2014/main" id="{AE0ECAF8-C8F0-44E0-8378-94AD4EF2376E}"/>
              </a:ext>
            </a:extLst>
          </p:cNvPr>
          <p:cNvSpPr txBox="1"/>
          <p:nvPr/>
        </p:nvSpPr>
        <p:spPr>
          <a:xfrm>
            <a:off x="3534224" y="2775605"/>
            <a:ext cx="2016039" cy="1025922"/>
          </a:xfrm>
          <a:prstGeom prst="rect">
            <a:avLst/>
          </a:prstGeom>
          <a:noFill/>
        </p:spPr>
        <p:txBody>
          <a:bodyPr wrap="square" lIns="0" tIns="0" rIns="0" bIns="0" rtlCol="0">
            <a:spAutoFit/>
          </a:bodyPr>
          <a:lstStyle/>
          <a:p>
            <a:pPr marL="231775" indent="-231775">
              <a:spcAft>
                <a:spcPts val="400"/>
              </a:spcAft>
              <a:buClr>
                <a:srgbClr val="00338D"/>
              </a:buClr>
              <a:buFont typeface="Arial" panose="020B0604020202020204" pitchFamily="34" charset="0"/>
              <a:buChar char="—"/>
            </a:pPr>
            <a:r>
              <a:rPr lang="en-US" sz="1200" dirty="0"/>
              <a:t>Business intelligence (Discovery)</a:t>
            </a:r>
          </a:p>
          <a:p>
            <a:pPr marL="231775" indent="-231775">
              <a:spcAft>
                <a:spcPts val="400"/>
              </a:spcAft>
              <a:buClr>
                <a:srgbClr val="00338D"/>
              </a:buClr>
              <a:buFont typeface="Arial" panose="020B0604020202020204" pitchFamily="34" charset="0"/>
              <a:buChar char="—"/>
            </a:pPr>
            <a:r>
              <a:rPr lang="en-US" sz="1200" dirty="0"/>
              <a:t>Interactive dashboards, reports, &amp; scenario tools</a:t>
            </a:r>
          </a:p>
          <a:p>
            <a:pPr marL="231775" indent="-231775">
              <a:spcAft>
                <a:spcPts val="400"/>
              </a:spcAft>
              <a:buClr>
                <a:srgbClr val="00338D"/>
              </a:buClr>
              <a:buFont typeface="Arial" panose="020B0604020202020204" pitchFamily="34" charset="0"/>
              <a:buChar char="—"/>
            </a:pPr>
            <a:r>
              <a:rPr lang="en-US" sz="1200" dirty="0"/>
              <a:t>Design‑thinking in UI/UX</a:t>
            </a:r>
          </a:p>
        </p:txBody>
      </p:sp>
      <p:sp>
        <p:nvSpPr>
          <p:cNvPr id="289" name="TextBox 427">
            <a:extLst>
              <a:ext uri="{FF2B5EF4-FFF2-40B4-BE49-F238E27FC236}">
                <a16:creationId xmlns="" xmlns:a16="http://schemas.microsoft.com/office/drawing/2014/main" id="{62AFBBA6-1AB5-4098-A618-F16614A04E58}"/>
              </a:ext>
            </a:extLst>
          </p:cNvPr>
          <p:cNvSpPr txBox="1"/>
          <p:nvPr/>
        </p:nvSpPr>
        <p:spPr>
          <a:xfrm>
            <a:off x="6053904" y="2416390"/>
            <a:ext cx="1689565" cy="215444"/>
          </a:xfrm>
          <a:prstGeom prst="rect">
            <a:avLst/>
          </a:prstGeom>
          <a:noFill/>
        </p:spPr>
        <p:txBody>
          <a:bodyPr wrap="none" lIns="0" tIns="0" rIns="0" bIns="0" rtlCol="0">
            <a:noAutofit/>
          </a:bodyPr>
          <a:lstStyle/>
          <a:p>
            <a:pPr>
              <a:spcBef>
                <a:spcPts val="1200"/>
              </a:spcBef>
            </a:pPr>
            <a:endParaRPr lang="en-US" sz="1200" b="1" dirty="0">
              <a:solidFill>
                <a:srgbClr val="0091DA"/>
              </a:solidFill>
            </a:endParaRPr>
          </a:p>
        </p:txBody>
      </p:sp>
      <p:grpSp>
        <p:nvGrpSpPr>
          <p:cNvPr id="290" name="Group 289"/>
          <p:cNvGrpSpPr/>
          <p:nvPr/>
        </p:nvGrpSpPr>
        <p:grpSpPr>
          <a:xfrm>
            <a:off x="6041204" y="2698021"/>
            <a:ext cx="1950362" cy="13002"/>
            <a:chOff x="1001844" y="2768598"/>
            <a:chExt cx="1950362" cy="13002"/>
          </a:xfrm>
        </p:grpSpPr>
        <p:cxnSp>
          <p:nvCxnSpPr>
            <p:cNvPr id="292" name="Straight Connector 291">
              <a:extLst>
                <a:ext uri="{FF2B5EF4-FFF2-40B4-BE49-F238E27FC236}">
                  <a16:creationId xmlns="" xmlns:a16="http://schemas.microsoft.com/office/drawing/2014/main" id="{B79216CC-A6F1-46CB-BE24-602783F5E64A}"/>
                </a:ext>
              </a:extLst>
            </p:cNvPr>
            <p:cNvCxnSpPr>
              <a:cxnSpLocks/>
            </p:cNvCxnSpPr>
            <p:nvPr/>
          </p:nvCxnSpPr>
          <p:spPr>
            <a:xfrm>
              <a:off x="1001844" y="2781600"/>
              <a:ext cx="1950362" cy="0"/>
            </a:xfrm>
            <a:prstGeom prst="line">
              <a:avLst/>
            </a:prstGeom>
            <a:ln w="12700">
              <a:solidFill>
                <a:srgbClr val="0091DA"/>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 xmlns:a16="http://schemas.microsoft.com/office/drawing/2014/main" id="{E719C8D1-81FC-4940-A00A-2807884F1266}"/>
                </a:ext>
              </a:extLst>
            </p:cNvPr>
            <p:cNvCxnSpPr>
              <a:cxnSpLocks/>
            </p:cNvCxnSpPr>
            <p:nvPr/>
          </p:nvCxnSpPr>
          <p:spPr>
            <a:xfrm>
              <a:off x="1001844" y="2768598"/>
              <a:ext cx="942414" cy="0"/>
            </a:xfrm>
            <a:prstGeom prst="line">
              <a:avLst/>
            </a:prstGeom>
            <a:ln w="38100">
              <a:solidFill>
                <a:srgbClr val="0091DA"/>
              </a:solidFill>
            </a:ln>
          </p:spPr>
          <p:style>
            <a:lnRef idx="1">
              <a:schemeClr val="accent1"/>
            </a:lnRef>
            <a:fillRef idx="0">
              <a:schemeClr val="accent1"/>
            </a:fillRef>
            <a:effectRef idx="0">
              <a:schemeClr val="accent1"/>
            </a:effectRef>
            <a:fontRef idx="minor">
              <a:schemeClr val="tx1"/>
            </a:fontRef>
          </p:style>
        </p:cxnSp>
      </p:grpSp>
      <p:sp>
        <p:nvSpPr>
          <p:cNvPr id="291" name="TextBox 427">
            <a:extLst>
              <a:ext uri="{FF2B5EF4-FFF2-40B4-BE49-F238E27FC236}">
                <a16:creationId xmlns="" xmlns:a16="http://schemas.microsoft.com/office/drawing/2014/main" id="{AE0ECAF8-C8F0-44E0-8378-94AD4EF2376E}"/>
              </a:ext>
            </a:extLst>
          </p:cNvPr>
          <p:cNvSpPr txBox="1"/>
          <p:nvPr/>
        </p:nvSpPr>
        <p:spPr>
          <a:xfrm>
            <a:off x="6053904" y="2775605"/>
            <a:ext cx="1944449" cy="1210588"/>
          </a:xfrm>
          <a:prstGeom prst="rect">
            <a:avLst/>
          </a:prstGeom>
          <a:noFill/>
        </p:spPr>
        <p:txBody>
          <a:bodyPr wrap="square" lIns="0" tIns="0" rIns="0" bIns="0" rtlCol="0">
            <a:spAutoFit/>
          </a:bodyPr>
          <a:lstStyle/>
          <a:p>
            <a:pPr marL="231775" indent="-231775">
              <a:spcAft>
                <a:spcPts val="400"/>
              </a:spcAft>
              <a:buClr>
                <a:srgbClr val="00338D"/>
              </a:buClr>
              <a:buFont typeface="Arial" panose="020B0604020202020204" pitchFamily="34" charset="0"/>
              <a:buChar char="—"/>
            </a:pPr>
            <a:r>
              <a:rPr lang="en-US" sz="1200" dirty="0"/>
              <a:t>D&amp;A strategic assessment</a:t>
            </a:r>
          </a:p>
          <a:p>
            <a:pPr marL="231775" indent="-231775">
              <a:spcAft>
                <a:spcPts val="400"/>
              </a:spcAft>
              <a:buClr>
                <a:srgbClr val="00338D"/>
              </a:buClr>
              <a:buFont typeface="Arial" panose="020B0604020202020204" pitchFamily="34" charset="0"/>
              <a:buChar char="—"/>
            </a:pPr>
            <a:r>
              <a:rPr lang="en-US" sz="1200" dirty="0"/>
              <a:t>D&amp;A target operating model &amp; implementation</a:t>
            </a:r>
          </a:p>
          <a:p>
            <a:pPr marL="231775" indent="-231775">
              <a:spcAft>
                <a:spcPts val="400"/>
              </a:spcAft>
              <a:buClr>
                <a:srgbClr val="00338D"/>
              </a:buClr>
              <a:buFont typeface="Arial" panose="020B0604020202020204" pitchFamily="34" charset="0"/>
              <a:buChar char="—"/>
            </a:pPr>
            <a:r>
              <a:rPr lang="en-US" sz="1200" dirty="0"/>
              <a:t>Idea generation workshops</a:t>
            </a:r>
          </a:p>
        </p:txBody>
      </p:sp>
      <p:sp>
        <p:nvSpPr>
          <p:cNvPr id="295" name="TextBox 427">
            <a:extLst>
              <a:ext uri="{FF2B5EF4-FFF2-40B4-BE49-F238E27FC236}">
                <a16:creationId xmlns="" xmlns:a16="http://schemas.microsoft.com/office/drawing/2014/main" id="{62AFBBA6-1AB5-4098-A618-F16614A04E58}"/>
              </a:ext>
            </a:extLst>
          </p:cNvPr>
          <p:cNvSpPr txBox="1"/>
          <p:nvPr/>
        </p:nvSpPr>
        <p:spPr>
          <a:xfrm>
            <a:off x="3534224" y="4219064"/>
            <a:ext cx="1689565" cy="215444"/>
          </a:xfrm>
          <a:prstGeom prst="rect">
            <a:avLst/>
          </a:prstGeom>
          <a:noFill/>
        </p:spPr>
        <p:txBody>
          <a:bodyPr wrap="none" lIns="0" tIns="0" rIns="0" bIns="0" rtlCol="0">
            <a:noAutofit/>
          </a:bodyPr>
          <a:lstStyle/>
          <a:p>
            <a:pPr>
              <a:spcBef>
                <a:spcPts val="1200"/>
              </a:spcBef>
            </a:pPr>
            <a:endParaRPr lang="en-US" sz="1200" b="1" dirty="0">
              <a:solidFill>
                <a:srgbClr val="483698"/>
              </a:solidFill>
            </a:endParaRPr>
          </a:p>
        </p:txBody>
      </p:sp>
      <p:grpSp>
        <p:nvGrpSpPr>
          <p:cNvPr id="296" name="Group 295"/>
          <p:cNvGrpSpPr/>
          <p:nvPr/>
        </p:nvGrpSpPr>
        <p:grpSpPr>
          <a:xfrm>
            <a:off x="3521524" y="4396076"/>
            <a:ext cx="1950362" cy="13002"/>
            <a:chOff x="1001844" y="2768598"/>
            <a:chExt cx="1950362" cy="13002"/>
          </a:xfrm>
        </p:grpSpPr>
        <p:cxnSp>
          <p:nvCxnSpPr>
            <p:cNvPr id="298" name="Straight Connector 297">
              <a:extLst>
                <a:ext uri="{FF2B5EF4-FFF2-40B4-BE49-F238E27FC236}">
                  <a16:creationId xmlns="" xmlns:a16="http://schemas.microsoft.com/office/drawing/2014/main" id="{B79216CC-A6F1-46CB-BE24-602783F5E64A}"/>
                </a:ext>
              </a:extLst>
            </p:cNvPr>
            <p:cNvCxnSpPr>
              <a:cxnSpLocks/>
            </p:cNvCxnSpPr>
            <p:nvPr/>
          </p:nvCxnSpPr>
          <p:spPr>
            <a:xfrm>
              <a:off x="1001844" y="2781600"/>
              <a:ext cx="1950362" cy="0"/>
            </a:xfrm>
            <a:prstGeom prst="line">
              <a:avLst/>
            </a:prstGeom>
            <a:ln w="12700">
              <a:solidFill>
                <a:srgbClr val="483698"/>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 xmlns:a16="http://schemas.microsoft.com/office/drawing/2014/main" id="{E719C8D1-81FC-4940-A00A-2807884F1266}"/>
                </a:ext>
              </a:extLst>
            </p:cNvPr>
            <p:cNvCxnSpPr>
              <a:cxnSpLocks/>
            </p:cNvCxnSpPr>
            <p:nvPr/>
          </p:nvCxnSpPr>
          <p:spPr>
            <a:xfrm>
              <a:off x="1001844" y="2768598"/>
              <a:ext cx="942414" cy="0"/>
            </a:xfrm>
            <a:prstGeom prst="line">
              <a:avLst/>
            </a:prstGeom>
            <a:ln w="38100">
              <a:solidFill>
                <a:srgbClr val="483698"/>
              </a:solidFill>
            </a:ln>
          </p:spPr>
          <p:style>
            <a:lnRef idx="1">
              <a:schemeClr val="accent1"/>
            </a:lnRef>
            <a:fillRef idx="0">
              <a:schemeClr val="accent1"/>
            </a:fillRef>
            <a:effectRef idx="0">
              <a:schemeClr val="accent1"/>
            </a:effectRef>
            <a:fontRef idx="minor">
              <a:schemeClr val="tx1"/>
            </a:fontRef>
          </p:style>
        </p:cxnSp>
      </p:grpSp>
      <p:sp>
        <p:nvSpPr>
          <p:cNvPr id="297" name="TextBox 427">
            <a:extLst>
              <a:ext uri="{FF2B5EF4-FFF2-40B4-BE49-F238E27FC236}">
                <a16:creationId xmlns="" xmlns:a16="http://schemas.microsoft.com/office/drawing/2014/main" id="{AE0ECAF8-C8F0-44E0-8378-94AD4EF2376E}"/>
              </a:ext>
            </a:extLst>
          </p:cNvPr>
          <p:cNvSpPr txBox="1"/>
          <p:nvPr/>
        </p:nvSpPr>
        <p:spPr>
          <a:xfrm>
            <a:off x="3534224" y="4473660"/>
            <a:ext cx="2117639" cy="1210588"/>
          </a:xfrm>
          <a:prstGeom prst="rect">
            <a:avLst/>
          </a:prstGeom>
          <a:noFill/>
        </p:spPr>
        <p:txBody>
          <a:bodyPr wrap="square" lIns="0" tIns="0" rIns="0" bIns="0" rtlCol="0">
            <a:spAutoFit/>
          </a:bodyPr>
          <a:lstStyle/>
          <a:p>
            <a:pPr marL="231775" indent="-231775">
              <a:spcAft>
                <a:spcPts val="400"/>
              </a:spcAft>
              <a:buClr>
                <a:srgbClr val="00338D"/>
              </a:buClr>
              <a:buFont typeface="Arial" panose="020B0604020202020204" pitchFamily="34" charset="0"/>
              <a:buChar char="—"/>
            </a:pPr>
            <a:r>
              <a:rPr lang="en-US" sz="1200" dirty="0"/>
              <a:t>Information extraction</a:t>
            </a:r>
            <a:br>
              <a:rPr lang="en-US" sz="1200" dirty="0"/>
            </a:br>
            <a:r>
              <a:rPr lang="en-US" sz="1200" dirty="0"/>
              <a:t>&amp; retrieval/ETL</a:t>
            </a:r>
          </a:p>
          <a:p>
            <a:pPr marL="231775" indent="-231775">
              <a:spcAft>
                <a:spcPts val="400"/>
              </a:spcAft>
              <a:buClr>
                <a:srgbClr val="00338D"/>
              </a:buClr>
              <a:buFont typeface="Arial" panose="020B0604020202020204" pitchFamily="34" charset="0"/>
              <a:buChar char="—"/>
            </a:pPr>
            <a:r>
              <a:rPr lang="en-US" sz="1200" dirty="0"/>
              <a:t>Unstructured data processing</a:t>
            </a:r>
          </a:p>
          <a:p>
            <a:pPr marL="231775" indent="-231775">
              <a:spcAft>
                <a:spcPts val="400"/>
              </a:spcAft>
              <a:buClr>
                <a:srgbClr val="00338D"/>
              </a:buClr>
              <a:buFont typeface="Arial" panose="020B0604020202020204" pitchFamily="34" charset="0"/>
              <a:buChar char="—"/>
            </a:pPr>
            <a:r>
              <a:rPr lang="en-US" sz="1200" dirty="0"/>
              <a:t>Text mining &amp; natural language processing (NLP)</a:t>
            </a:r>
          </a:p>
        </p:txBody>
      </p:sp>
      <p:sp>
        <p:nvSpPr>
          <p:cNvPr id="301" name="TextBox 427">
            <a:extLst>
              <a:ext uri="{FF2B5EF4-FFF2-40B4-BE49-F238E27FC236}">
                <a16:creationId xmlns="" xmlns:a16="http://schemas.microsoft.com/office/drawing/2014/main" id="{62AFBBA6-1AB5-4098-A618-F16614A04E58}"/>
              </a:ext>
            </a:extLst>
          </p:cNvPr>
          <p:cNvSpPr txBox="1"/>
          <p:nvPr/>
        </p:nvSpPr>
        <p:spPr>
          <a:xfrm>
            <a:off x="6053904" y="4219064"/>
            <a:ext cx="1689565" cy="215444"/>
          </a:xfrm>
          <a:prstGeom prst="rect">
            <a:avLst/>
          </a:prstGeom>
          <a:noFill/>
        </p:spPr>
        <p:txBody>
          <a:bodyPr wrap="none" lIns="0" tIns="0" rIns="0" bIns="0" rtlCol="0">
            <a:noAutofit/>
          </a:bodyPr>
          <a:lstStyle/>
          <a:p>
            <a:pPr>
              <a:spcBef>
                <a:spcPts val="1200"/>
              </a:spcBef>
            </a:pPr>
            <a:endParaRPr lang="en-US" sz="1200" b="1" dirty="0">
              <a:solidFill>
                <a:srgbClr val="470A68"/>
              </a:solidFill>
            </a:endParaRPr>
          </a:p>
        </p:txBody>
      </p:sp>
      <p:grpSp>
        <p:nvGrpSpPr>
          <p:cNvPr id="302" name="Group 301"/>
          <p:cNvGrpSpPr/>
          <p:nvPr/>
        </p:nvGrpSpPr>
        <p:grpSpPr>
          <a:xfrm>
            <a:off x="6041204" y="4396076"/>
            <a:ext cx="1950362" cy="13002"/>
            <a:chOff x="1001844" y="2768598"/>
            <a:chExt cx="1950362" cy="13002"/>
          </a:xfrm>
        </p:grpSpPr>
        <p:cxnSp>
          <p:nvCxnSpPr>
            <p:cNvPr id="304" name="Straight Connector 303">
              <a:extLst>
                <a:ext uri="{FF2B5EF4-FFF2-40B4-BE49-F238E27FC236}">
                  <a16:creationId xmlns="" xmlns:a16="http://schemas.microsoft.com/office/drawing/2014/main" id="{B79216CC-A6F1-46CB-BE24-602783F5E64A}"/>
                </a:ext>
              </a:extLst>
            </p:cNvPr>
            <p:cNvCxnSpPr>
              <a:cxnSpLocks/>
            </p:cNvCxnSpPr>
            <p:nvPr/>
          </p:nvCxnSpPr>
          <p:spPr>
            <a:xfrm>
              <a:off x="1001844" y="2781600"/>
              <a:ext cx="1950362" cy="0"/>
            </a:xfrm>
            <a:prstGeom prst="line">
              <a:avLst/>
            </a:prstGeom>
            <a:ln w="12700">
              <a:solidFill>
                <a:srgbClr val="470A68"/>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 xmlns:a16="http://schemas.microsoft.com/office/drawing/2014/main" id="{E719C8D1-81FC-4940-A00A-2807884F1266}"/>
                </a:ext>
              </a:extLst>
            </p:cNvPr>
            <p:cNvCxnSpPr>
              <a:cxnSpLocks/>
            </p:cNvCxnSpPr>
            <p:nvPr/>
          </p:nvCxnSpPr>
          <p:spPr>
            <a:xfrm>
              <a:off x="1001844" y="2768598"/>
              <a:ext cx="942414" cy="0"/>
            </a:xfrm>
            <a:prstGeom prst="line">
              <a:avLst/>
            </a:prstGeom>
            <a:ln w="38100">
              <a:solidFill>
                <a:srgbClr val="470A68"/>
              </a:solidFill>
            </a:ln>
          </p:spPr>
          <p:style>
            <a:lnRef idx="1">
              <a:schemeClr val="accent1"/>
            </a:lnRef>
            <a:fillRef idx="0">
              <a:schemeClr val="accent1"/>
            </a:fillRef>
            <a:effectRef idx="0">
              <a:schemeClr val="accent1"/>
            </a:effectRef>
            <a:fontRef idx="minor">
              <a:schemeClr val="tx1"/>
            </a:fontRef>
          </p:style>
        </p:cxnSp>
      </p:grpSp>
      <p:sp>
        <p:nvSpPr>
          <p:cNvPr id="303" name="TextBox 427">
            <a:extLst>
              <a:ext uri="{FF2B5EF4-FFF2-40B4-BE49-F238E27FC236}">
                <a16:creationId xmlns="" xmlns:a16="http://schemas.microsoft.com/office/drawing/2014/main" id="{AE0ECAF8-C8F0-44E0-8378-94AD4EF2376E}"/>
              </a:ext>
            </a:extLst>
          </p:cNvPr>
          <p:cNvSpPr txBox="1"/>
          <p:nvPr/>
        </p:nvSpPr>
        <p:spPr>
          <a:xfrm>
            <a:off x="6053904" y="4473660"/>
            <a:ext cx="2016039" cy="1261884"/>
          </a:xfrm>
          <a:prstGeom prst="rect">
            <a:avLst/>
          </a:prstGeom>
          <a:noFill/>
        </p:spPr>
        <p:txBody>
          <a:bodyPr wrap="square" lIns="0" tIns="0" rIns="0" bIns="0" rtlCol="0">
            <a:spAutoFit/>
          </a:bodyPr>
          <a:lstStyle/>
          <a:p>
            <a:pPr marL="231775" indent="-231775">
              <a:spcAft>
                <a:spcPts val="400"/>
              </a:spcAft>
              <a:buClr>
                <a:srgbClr val="00338D"/>
              </a:buClr>
              <a:buFont typeface="Arial" panose="020B0604020202020204" pitchFamily="34" charset="0"/>
              <a:buChar char="—"/>
            </a:pPr>
            <a:r>
              <a:rPr lang="en-US" sz="1200" dirty="0"/>
              <a:t>Big Data architecture</a:t>
            </a:r>
          </a:p>
          <a:p>
            <a:pPr marL="231775" indent="-231775">
              <a:spcAft>
                <a:spcPts val="400"/>
              </a:spcAft>
              <a:buClr>
                <a:srgbClr val="00338D"/>
              </a:buClr>
              <a:buFont typeface="Arial" panose="020B0604020202020204" pitchFamily="34" charset="0"/>
              <a:buChar char="—"/>
            </a:pPr>
            <a:r>
              <a:rPr lang="en-US" sz="1200" dirty="0"/>
              <a:t>Data aggregation/</a:t>
            </a:r>
            <a:br>
              <a:rPr lang="en-US" sz="1200" dirty="0"/>
            </a:br>
            <a:r>
              <a:rPr lang="en-US" sz="1200" dirty="0"/>
              <a:t>integration</a:t>
            </a:r>
          </a:p>
          <a:p>
            <a:pPr marL="231775" indent="-231775">
              <a:spcAft>
                <a:spcPts val="400"/>
              </a:spcAft>
              <a:buClr>
                <a:srgbClr val="00338D"/>
              </a:buClr>
              <a:buFont typeface="Arial" panose="020B0604020202020204" pitchFamily="34" charset="0"/>
              <a:buChar char="—"/>
            </a:pPr>
            <a:r>
              <a:rPr lang="en-US" sz="1200" dirty="0"/>
              <a:t>Application design &amp; build (Cloud or On‑</a:t>
            </a:r>
            <a:r>
              <a:rPr lang="en-US" sz="1200" dirty="0" err="1"/>
              <a:t>prem</a:t>
            </a:r>
            <a:r>
              <a:rPr lang="en-US" sz="1200" dirty="0"/>
              <a:t>)</a:t>
            </a:r>
          </a:p>
          <a:p>
            <a:pPr marL="231775" indent="-231775">
              <a:spcAft>
                <a:spcPts val="400"/>
              </a:spcAft>
              <a:buClr>
                <a:srgbClr val="00338D"/>
              </a:buClr>
              <a:buFont typeface="Arial" panose="020B0604020202020204" pitchFamily="34" charset="0"/>
              <a:buChar char="—"/>
            </a:pPr>
            <a:r>
              <a:rPr lang="en-US" sz="1200" dirty="0"/>
              <a:t>Hosting</a:t>
            </a:r>
          </a:p>
        </p:txBody>
      </p:sp>
      <p:sp>
        <p:nvSpPr>
          <p:cNvPr id="99" name="Rectangle 98"/>
          <p:cNvSpPr/>
          <p:nvPr/>
        </p:nvSpPr>
        <p:spPr>
          <a:xfrm>
            <a:off x="995363" y="2457964"/>
            <a:ext cx="1455527" cy="184666"/>
          </a:xfrm>
          <a:prstGeom prst="rect">
            <a:avLst/>
          </a:prstGeom>
        </p:spPr>
        <p:txBody>
          <a:bodyPr wrap="none" lIns="0" tIns="0" rIns="0" bIns="0">
            <a:spAutoFit/>
          </a:bodyPr>
          <a:lstStyle/>
          <a:p>
            <a:pPr>
              <a:spcAft>
                <a:spcPts val="400"/>
              </a:spcAft>
              <a:buClr>
                <a:srgbClr val="00338D"/>
              </a:buClr>
            </a:pPr>
            <a:r>
              <a:rPr lang="en-US" sz="1200" b="1" dirty="0">
                <a:solidFill>
                  <a:srgbClr val="00338D"/>
                </a:solidFill>
              </a:rPr>
              <a:t>Analytical modeling</a:t>
            </a:r>
          </a:p>
        </p:txBody>
      </p:sp>
      <p:sp>
        <p:nvSpPr>
          <p:cNvPr id="783" name="Rectangle 782"/>
          <p:cNvSpPr/>
          <p:nvPr/>
        </p:nvSpPr>
        <p:spPr>
          <a:xfrm>
            <a:off x="3534224" y="2457964"/>
            <a:ext cx="1300036" cy="184666"/>
          </a:xfrm>
          <a:prstGeom prst="rect">
            <a:avLst/>
          </a:prstGeom>
        </p:spPr>
        <p:txBody>
          <a:bodyPr wrap="none" lIns="0" tIns="0" rIns="0" bIns="0">
            <a:spAutoFit/>
          </a:bodyPr>
          <a:lstStyle/>
          <a:p>
            <a:pPr>
              <a:spcAft>
                <a:spcPts val="400"/>
              </a:spcAft>
              <a:buClr>
                <a:srgbClr val="00338D"/>
              </a:buClr>
            </a:pPr>
            <a:r>
              <a:rPr lang="en-US" sz="1200" b="1" dirty="0">
                <a:solidFill>
                  <a:srgbClr val="005EB8"/>
                </a:solidFill>
              </a:rPr>
              <a:t>Data visualization</a:t>
            </a:r>
          </a:p>
        </p:txBody>
      </p:sp>
      <p:sp>
        <p:nvSpPr>
          <p:cNvPr id="784" name="Rectangle 783"/>
          <p:cNvSpPr/>
          <p:nvPr/>
        </p:nvSpPr>
        <p:spPr>
          <a:xfrm>
            <a:off x="6053904" y="2457964"/>
            <a:ext cx="1322478" cy="184666"/>
          </a:xfrm>
          <a:prstGeom prst="rect">
            <a:avLst/>
          </a:prstGeom>
        </p:spPr>
        <p:txBody>
          <a:bodyPr wrap="none" lIns="0" tIns="0" rIns="0" bIns="0">
            <a:spAutoFit/>
          </a:bodyPr>
          <a:lstStyle/>
          <a:p>
            <a:pPr>
              <a:spcAft>
                <a:spcPts val="400"/>
              </a:spcAft>
              <a:buClr>
                <a:srgbClr val="00338D"/>
              </a:buClr>
            </a:pPr>
            <a:r>
              <a:rPr lang="en-US" sz="1200" b="1" dirty="0">
                <a:solidFill>
                  <a:srgbClr val="0091DA"/>
                </a:solidFill>
              </a:rPr>
              <a:t>Analytics strategy</a:t>
            </a:r>
          </a:p>
        </p:txBody>
      </p:sp>
      <p:sp>
        <p:nvSpPr>
          <p:cNvPr id="786" name="Rectangle 785"/>
          <p:cNvSpPr/>
          <p:nvPr/>
        </p:nvSpPr>
        <p:spPr>
          <a:xfrm>
            <a:off x="3534224" y="4153339"/>
            <a:ext cx="1248740" cy="184666"/>
          </a:xfrm>
          <a:prstGeom prst="rect">
            <a:avLst/>
          </a:prstGeom>
        </p:spPr>
        <p:txBody>
          <a:bodyPr wrap="none" lIns="0" tIns="0" rIns="0" bIns="0">
            <a:spAutoFit/>
          </a:bodyPr>
          <a:lstStyle/>
          <a:p>
            <a:pPr>
              <a:spcAft>
                <a:spcPts val="400"/>
              </a:spcAft>
              <a:buClr>
                <a:srgbClr val="00338D"/>
              </a:buClr>
            </a:pPr>
            <a:r>
              <a:rPr lang="en-US" sz="1200" b="1" dirty="0">
                <a:solidFill>
                  <a:srgbClr val="483698"/>
                </a:solidFill>
              </a:rPr>
              <a:t>Data engineering</a:t>
            </a:r>
          </a:p>
        </p:txBody>
      </p:sp>
      <p:sp>
        <p:nvSpPr>
          <p:cNvPr id="787" name="Rectangle 786"/>
          <p:cNvSpPr/>
          <p:nvPr/>
        </p:nvSpPr>
        <p:spPr>
          <a:xfrm>
            <a:off x="6053904" y="4153339"/>
            <a:ext cx="1263166" cy="184666"/>
          </a:xfrm>
          <a:prstGeom prst="rect">
            <a:avLst/>
          </a:prstGeom>
        </p:spPr>
        <p:txBody>
          <a:bodyPr wrap="none" lIns="0" tIns="0" rIns="0" bIns="0">
            <a:spAutoFit/>
          </a:bodyPr>
          <a:lstStyle/>
          <a:p>
            <a:pPr>
              <a:spcAft>
                <a:spcPts val="400"/>
              </a:spcAft>
              <a:buClr>
                <a:srgbClr val="00338D"/>
              </a:buClr>
            </a:pPr>
            <a:r>
              <a:rPr lang="en-US" sz="1200" b="1" dirty="0">
                <a:solidFill>
                  <a:srgbClr val="470A68"/>
                </a:solidFill>
              </a:rPr>
              <a:t>Big data systems</a:t>
            </a:r>
          </a:p>
        </p:txBody>
      </p:sp>
      <p:grpSp>
        <p:nvGrpSpPr>
          <p:cNvPr id="788" name="Group 787"/>
          <p:cNvGrpSpPr>
            <a:grpSpLocks noChangeAspect="1"/>
          </p:cNvGrpSpPr>
          <p:nvPr/>
        </p:nvGrpSpPr>
        <p:grpSpPr>
          <a:xfrm>
            <a:off x="2634367" y="2436703"/>
            <a:ext cx="548640" cy="548640"/>
            <a:chOff x="1561760" y="2140284"/>
            <a:chExt cx="767032" cy="767032"/>
          </a:xfrm>
        </p:grpSpPr>
        <p:sp>
          <p:nvSpPr>
            <p:cNvPr id="789" name="Oval 788"/>
            <p:cNvSpPr/>
            <p:nvPr/>
          </p:nvSpPr>
          <p:spPr>
            <a:xfrm>
              <a:off x="1561760" y="2140284"/>
              <a:ext cx="767032" cy="767032"/>
            </a:xfrm>
            <a:prstGeom prst="ellipse">
              <a:avLst/>
            </a:prstGeom>
            <a:solidFill>
              <a:srgbClr val="00338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nvGrpSpPr>
            <p:cNvPr id="790" name="Group 789"/>
            <p:cNvGrpSpPr/>
            <p:nvPr/>
          </p:nvGrpSpPr>
          <p:grpSpPr>
            <a:xfrm>
              <a:off x="1658791" y="2314392"/>
              <a:ext cx="633401" cy="409982"/>
              <a:chOff x="3505311" y="3924016"/>
              <a:chExt cx="982214" cy="635758"/>
            </a:xfrm>
          </p:grpSpPr>
          <p:grpSp>
            <p:nvGrpSpPr>
              <p:cNvPr id="791" name="Group 790"/>
              <p:cNvGrpSpPr/>
              <p:nvPr/>
            </p:nvGrpSpPr>
            <p:grpSpPr>
              <a:xfrm rot="5729353">
                <a:off x="3864026" y="3910231"/>
                <a:ext cx="179360" cy="206930"/>
                <a:chOff x="764085" y="4805955"/>
                <a:chExt cx="314503" cy="384005"/>
              </a:xfrm>
              <a:solidFill>
                <a:schemeClr val="bg1"/>
              </a:solidFill>
            </p:grpSpPr>
            <p:cxnSp>
              <p:nvCxnSpPr>
                <p:cNvPr id="887" name="Straight Connector 886"/>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2" name="Straight Connector 891"/>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3" name="Straight Connector 892"/>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rot="5729353">
                <a:off x="4020479" y="4147094"/>
                <a:ext cx="179360" cy="206930"/>
                <a:chOff x="764085" y="4805955"/>
                <a:chExt cx="314503" cy="384005"/>
              </a:xfrm>
              <a:solidFill>
                <a:schemeClr val="bg1"/>
              </a:solidFill>
            </p:grpSpPr>
            <p:cxnSp>
              <p:nvCxnSpPr>
                <p:cNvPr id="879" name="Straight Connector 878"/>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0" name="Straight Connector 879"/>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1" name="Straight Connector 880"/>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86" name="Straight Connector 885"/>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rot="5729353">
                <a:off x="4294380" y="4027996"/>
                <a:ext cx="179360" cy="206930"/>
                <a:chOff x="764085" y="4805955"/>
                <a:chExt cx="314503" cy="384005"/>
              </a:xfrm>
              <a:solidFill>
                <a:schemeClr val="bg1"/>
              </a:solidFill>
            </p:grpSpPr>
            <p:cxnSp>
              <p:nvCxnSpPr>
                <p:cNvPr id="871" name="Straight Connector 870"/>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4" name="Straight Connector 873"/>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5" name="Straight Connector 874"/>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rot="5729353">
                <a:off x="3528938" y="3914587"/>
                <a:ext cx="179360" cy="206930"/>
                <a:chOff x="764085" y="4805955"/>
                <a:chExt cx="314503" cy="384005"/>
              </a:xfrm>
              <a:solidFill>
                <a:schemeClr val="bg1"/>
              </a:solidFill>
            </p:grpSpPr>
            <p:cxnSp>
              <p:nvCxnSpPr>
                <p:cNvPr id="863" name="Straight Connector 862"/>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8" name="Straight Connector 867"/>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9" name="Straight Connector 868"/>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rot="5729353">
                <a:off x="3748580" y="4124942"/>
                <a:ext cx="179360" cy="206930"/>
                <a:chOff x="764085" y="4805955"/>
                <a:chExt cx="314503" cy="384005"/>
              </a:xfrm>
              <a:solidFill>
                <a:schemeClr val="bg1"/>
              </a:solidFill>
            </p:grpSpPr>
            <p:cxnSp>
              <p:nvCxnSpPr>
                <p:cNvPr id="855" name="Straight Connector 854"/>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6" name="Straight Connector 855"/>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7" name="Straight Connector 856"/>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2" name="Straight Connector 861"/>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rot="5729353">
                <a:off x="3650135" y="4366629"/>
                <a:ext cx="179360" cy="206930"/>
                <a:chOff x="764085" y="4805955"/>
                <a:chExt cx="314503" cy="384005"/>
              </a:xfrm>
              <a:solidFill>
                <a:schemeClr val="bg1"/>
              </a:solidFill>
            </p:grpSpPr>
            <p:cxnSp>
              <p:nvCxnSpPr>
                <p:cNvPr id="847" name="Straight Connector 846"/>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0" name="Straight Connector 849"/>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1" name="Straight Connector 850"/>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rot="5729353">
                <a:off x="4187788" y="4322962"/>
                <a:ext cx="179360" cy="206930"/>
                <a:chOff x="764085" y="4805955"/>
                <a:chExt cx="314503" cy="384005"/>
              </a:xfrm>
              <a:solidFill>
                <a:schemeClr val="bg1"/>
              </a:solidFill>
            </p:grpSpPr>
            <p:cxnSp>
              <p:nvCxnSpPr>
                <p:cNvPr id="839" name="Straight Connector 838"/>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4" name="Straight Connector 843"/>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5" name="Straight Connector 844"/>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rot="5729353">
                <a:off x="3987402" y="4308946"/>
                <a:ext cx="179360" cy="206930"/>
                <a:chOff x="764085" y="4805955"/>
                <a:chExt cx="314503" cy="384005"/>
              </a:xfrm>
              <a:solidFill>
                <a:schemeClr val="bg1"/>
              </a:solidFill>
            </p:grpSpPr>
            <p:cxnSp>
              <p:nvCxnSpPr>
                <p:cNvPr id="831" name="Straight Connector 830"/>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2" name="Straight Connector 831"/>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3" name="Straight Connector 832"/>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8" name="Straight Connector 837"/>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rot="5729353">
                <a:off x="3519096" y="4237339"/>
                <a:ext cx="179360" cy="206930"/>
                <a:chOff x="764085" y="4805955"/>
                <a:chExt cx="314503" cy="384005"/>
              </a:xfrm>
              <a:solidFill>
                <a:schemeClr val="bg1"/>
              </a:solidFill>
            </p:grpSpPr>
            <p:cxnSp>
              <p:nvCxnSpPr>
                <p:cNvPr id="823" name="Straight Connector 822"/>
                <p:cNvCxnSpPr/>
                <p:nvPr/>
              </p:nvCxnSpPr>
              <p:spPr>
                <a:xfrm flipH="1" flipV="1">
                  <a:off x="871613" y="4805955"/>
                  <a:ext cx="33215" cy="14436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947770" y="4826122"/>
                  <a:ext cx="59813" cy="11960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flipV="1">
                  <a:off x="982743" y="4922601"/>
                  <a:ext cx="95845" cy="5932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6" name="Straight Connector 825"/>
                <p:cNvCxnSpPr/>
                <p:nvPr/>
              </p:nvCxnSpPr>
              <p:spPr>
                <a:xfrm>
                  <a:off x="980483" y="5037811"/>
                  <a:ext cx="95845" cy="61031"/>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7" name="Straight Connector 826"/>
                <p:cNvCxnSpPr/>
                <p:nvPr/>
              </p:nvCxnSpPr>
              <p:spPr>
                <a:xfrm>
                  <a:off x="932560" y="5069883"/>
                  <a:ext cx="21006" cy="12007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H="1">
                  <a:off x="841939" y="5074806"/>
                  <a:ext cx="42527" cy="9501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flipH="1">
                  <a:off x="764085" y="5030405"/>
                  <a:ext cx="87849" cy="394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H="1" flipV="1">
                  <a:off x="764085" y="4901885"/>
                  <a:ext cx="89760" cy="64760"/>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rot="5729353">
                <a:off x="3696593" y="3821971"/>
                <a:ext cx="560855" cy="852855"/>
                <a:chOff x="450987" y="3950280"/>
                <a:chExt cx="983448" cy="1582671"/>
              </a:xfrm>
              <a:solidFill>
                <a:schemeClr val="bg1"/>
              </a:solidFill>
            </p:grpSpPr>
            <p:sp>
              <p:nvSpPr>
                <p:cNvPr id="801" name="Oval 800"/>
                <p:cNvSpPr/>
                <p:nvPr/>
              </p:nvSpPr>
              <p:spPr>
                <a:xfrm>
                  <a:off x="582990" y="3950280"/>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2" name="Oval 801"/>
                <p:cNvSpPr/>
                <p:nvPr/>
              </p:nvSpPr>
              <p:spPr>
                <a:xfrm>
                  <a:off x="1120200" y="4087056"/>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3" name="Oval 802"/>
                <p:cNvSpPr/>
                <p:nvPr/>
              </p:nvSpPr>
              <p:spPr>
                <a:xfrm>
                  <a:off x="1137375" y="4472297"/>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4" name="Oval 803"/>
                <p:cNvSpPr/>
                <p:nvPr/>
              </p:nvSpPr>
              <p:spPr>
                <a:xfrm>
                  <a:off x="842743" y="4429744"/>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5" name="Oval 804"/>
                <p:cNvSpPr/>
                <p:nvPr/>
              </p:nvSpPr>
              <p:spPr>
                <a:xfrm>
                  <a:off x="1285905" y="5081799"/>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6" name="Oval 805"/>
                <p:cNvSpPr/>
                <p:nvPr/>
              </p:nvSpPr>
              <p:spPr>
                <a:xfrm>
                  <a:off x="1085970" y="5360097"/>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7" name="Oval 806"/>
                <p:cNvSpPr/>
                <p:nvPr/>
              </p:nvSpPr>
              <p:spPr>
                <a:xfrm>
                  <a:off x="514530" y="5393047"/>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8" name="Oval 807"/>
                <p:cNvSpPr/>
                <p:nvPr/>
              </p:nvSpPr>
              <p:spPr>
                <a:xfrm>
                  <a:off x="450987" y="4771492"/>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sp>
              <p:nvSpPr>
                <p:cNvPr id="809" name="Oval 808"/>
                <p:cNvSpPr/>
                <p:nvPr/>
              </p:nvSpPr>
              <p:spPr>
                <a:xfrm>
                  <a:off x="842743" y="4941895"/>
                  <a:ext cx="148530" cy="139904"/>
                </a:xfrm>
                <a:prstGeom prst="ellipse">
                  <a:avLst/>
                </a:prstGeom>
                <a:solidFill>
                  <a:srgbClr val="0091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t"/>
                <a:lstStyle/>
                <a:p>
                  <a:pPr>
                    <a:spcAft>
                      <a:spcPts val="450"/>
                    </a:spcAft>
                  </a:pPr>
                  <a:endParaRPr lang="en-US" sz="1100" i="1" dirty="0">
                    <a:solidFill>
                      <a:schemeClr val="bg1"/>
                    </a:solidFill>
                    <a:cs typeface="Arial" panose="020B0604020202020204" pitchFamily="34" charset="0"/>
                  </a:endParaRPr>
                </a:p>
              </p:txBody>
            </p:sp>
            <p:cxnSp>
              <p:nvCxnSpPr>
                <p:cNvPr id="810" name="Straight Connector 809"/>
                <p:cNvCxnSpPr>
                  <a:stCxn id="809" idx="1"/>
                  <a:endCxn id="808" idx="5"/>
                </p:cNvCxnSpPr>
                <p:nvPr/>
              </p:nvCxnSpPr>
              <p:spPr>
                <a:xfrm flipH="1" flipV="1">
                  <a:off x="577765" y="4890908"/>
                  <a:ext cx="286730" cy="7147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1" name="Straight Connector 810"/>
                <p:cNvCxnSpPr>
                  <a:stCxn id="807" idx="7"/>
                  <a:endCxn id="809" idx="4"/>
                </p:cNvCxnSpPr>
                <p:nvPr/>
              </p:nvCxnSpPr>
              <p:spPr>
                <a:xfrm flipV="1">
                  <a:off x="641308" y="5081799"/>
                  <a:ext cx="275700" cy="33173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2" name="Straight Connector 811"/>
                <p:cNvCxnSpPr>
                  <a:stCxn id="806" idx="1"/>
                  <a:endCxn id="809" idx="5"/>
                </p:cNvCxnSpPr>
                <p:nvPr/>
              </p:nvCxnSpPr>
              <p:spPr>
                <a:xfrm flipH="1" flipV="1">
                  <a:off x="969521" y="5061311"/>
                  <a:ext cx="138201" cy="319274"/>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3" name="Straight Connector 812"/>
                <p:cNvCxnSpPr>
                  <a:stCxn id="809" idx="6"/>
                  <a:endCxn id="805" idx="2"/>
                </p:cNvCxnSpPr>
                <p:nvPr/>
              </p:nvCxnSpPr>
              <p:spPr>
                <a:xfrm>
                  <a:off x="991273" y="5011847"/>
                  <a:ext cx="294632" cy="139904"/>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4" name="Straight Connector 813"/>
                <p:cNvCxnSpPr>
                  <a:endCxn id="808" idx="4"/>
                </p:cNvCxnSpPr>
                <p:nvPr/>
              </p:nvCxnSpPr>
              <p:spPr>
                <a:xfrm flipH="1" flipV="1">
                  <a:off x="525252" y="4911396"/>
                  <a:ext cx="67940" cy="496302"/>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5" name="Straight Connector 814"/>
                <p:cNvCxnSpPr>
                  <a:stCxn id="806" idx="2"/>
                  <a:endCxn id="807" idx="6"/>
                </p:cNvCxnSpPr>
                <p:nvPr/>
              </p:nvCxnSpPr>
              <p:spPr>
                <a:xfrm rot="15870647" flipV="1">
                  <a:off x="869506" y="5234551"/>
                  <a:ext cx="10017" cy="42394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6" name="Straight Connector 815"/>
                <p:cNvCxnSpPr>
                  <a:stCxn id="803" idx="0"/>
                  <a:endCxn id="802" idx="4"/>
                </p:cNvCxnSpPr>
                <p:nvPr/>
              </p:nvCxnSpPr>
              <p:spPr>
                <a:xfrm rot="15870647">
                  <a:off x="1080077" y="4347089"/>
                  <a:ext cx="245951" cy="507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7" name="Straight Connector 816"/>
                <p:cNvCxnSpPr>
                  <a:stCxn id="805" idx="0"/>
                  <a:endCxn id="803" idx="5"/>
                </p:cNvCxnSpPr>
                <p:nvPr/>
              </p:nvCxnSpPr>
              <p:spPr>
                <a:xfrm rot="15870647" flipV="1">
                  <a:off x="1063382" y="4811116"/>
                  <a:ext cx="497561" cy="51279"/>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8" name="Straight Connector 817"/>
                <p:cNvCxnSpPr>
                  <a:stCxn id="804" idx="0"/>
                  <a:endCxn id="802" idx="2"/>
                </p:cNvCxnSpPr>
                <p:nvPr/>
              </p:nvCxnSpPr>
              <p:spPr>
                <a:xfrm flipV="1">
                  <a:off x="917008" y="4157008"/>
                  <a:ext cx="203192" cy="272736"/>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9" name="Straight Connector 818"/>
                <p:cNvCxnSpPr>
                  <a:stCxn id="805" idx="3"/>
                  <a:endCxn id="806" idx="0"/>
                </p:cNvCxnSpPr>
                <p:nvPr/>
              </p:nvCxnSpPr>
              <p:spPr>
                <a:xfrm flipH="1">
                  <a:off x="1160235" y="5201215"/>
                  <a:ext cx="147422" cy="158882"/>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0" name="Straight Connector 819"/>
                <p:cNvCxnSpPr>
                  <a:stCxn id="802" idx="2"/>
                </p:cNvCxnSpPr>
                <p:nvPr/>
              </p:nvCxnSpPr>
              <p:spPr>
                <a:xfrm flipH="1" flipV="1">
                  <a:off x="721130" y="4055501"/>
                  <a:ext cx="399070" cy="101507"/>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1" name="Straight Connector 820"/>
                <p:cNvCxnSpPr>
                  <a:stCxn id="803" idx="2"/>
                  <a:endCxn id="804" idx="6"/>
                </p:cNvCxnSpPr>
                <p:nvPr/>
              </p:nvCxnSpPr>
              <p:spPr>
                <a:xfrm rot="15870647" flipV="1">
                  <a:off x="1035750" y="4450180"/>
                  <a:ext cx="57149" cy="141585"/>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2" name="Straight Connector 821"/>
                <p:cNvCxnSpPr>
                  <a:stCxn id="801" idx="4"/>
                  <a:endCxn id="808" idx="0"/>
                </p:cNvCxnSpPr>
                <p:nvPr/>
              </p:nvCxnSpPr>
              <p:spPr>
                <a:xfrm flipH="1">
                  <a:off x="525252" y="4090184"/>
                  <a:ext cx="132003" cy="681308"/>
                </a:xfrm>
                <a:prstGeom prst="line">
                  <a:avLst/>
                </a:prstGeom>
                <a:grpFill/>
                <a:ln w="9525">
                  <a:solidFill>
                    <a:schemeClr val="bg1"/>
                  </a:solidFill>
                </a:ln>
              </p:spPr>
              <p:style>
                <a:lnRef idx="2">
                  <a:schemeClr val="accent1"/>
                </a:lnRef>
                <a:fillRef idx="0">
                  <a:schemeClr val="accent1"/>
                </a:fillRef>
                <a:effectRef idx="1">
                  <a:schemeClr val="accent1"/>
                </a:effectRef>
                <a:fontRef idx="minor">
                  <a:schemeClr val="tx1"/>
                </a:fontRef>
              </p:style>
            </p:cxnSp>
          </p:grpSp>
        </p:grpSp>
      </p:grpSp>
      <p:grpSp>
        <p:nvGrpSpPr>
          <p:cNvPr id="895" name="Group 894"/>
          <p:cNvGrpSpPr>
            <a:grpSpLocks noChangeAspect="1"/>
          </p:cNvGrpSpPr>
          <p:nvPr/>
        </p:nvGrpSpPr>
        <p:grpSpPr>
          <a:xfrm>
            <a:off x="5275943" y="2436703"/>
            <a:ext cx="548640" cy="548640"/>
            <a:chOff x="3639525" y="2140284"/>
            <a:chExt cx="767032" cy="767032"/>
          </a:xfrm>
        </p:grpSpPr>
        <p:sp>
          <p:nvSpPr>
            <p:cNvPr id="896" name="Oval 895"/>
            <p:cNvSpPr/>
            <p:nvPr/>
          </p:nvSpPr>
          <p:spPr>
            <a:xfrm>
              <a:off x="3639525" y="2140284"/>
              <a:ext cx="767032" cy="767032"/>
            </a:xfrm>
            <a:prstGeom prst="ellipse">
              <a:avLst/>
            </a:prstGeom>
            <a:solidFill>
              <a:srgbClr val="005EB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nvGrpSpPr>
            <p:cNvPr id="897" name="Group 896"/>
            <p:cNvGrpSpPr/>
            <p:nvPr/>
          </p:nvGrpSpPr>
          <p:grpSpPr>
            <a:xfrm>
              <a:off x="3804280" y="2273792"/>
              <a:ext cx="517031" cy="497151"/>
              <a:chOff x="4927379" y="2284391"/>
              <a:chExt cx="748914" cy="720118"/>
            </a:xfrm>
          </p:grpSpPr>
          <p:pic>
            <p:nvPicPr>
              <p:cNvPr id="898" name="Picture 8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7379" y="2284391"/>
                <a:ext cx="748914" cy="720118"/>
              </a:xfrm>
              <a:prstGeom prst="rect">
                <a:avLst/>
              </a:prstGeom>
              <a:effectLst/>
            </p:spPr>
          </p:pic>
          <p:sp>
            <p:nvSpPr>
              <p:cNvPr id="899" name="Rounded Rectangle 898"/>
              <p:cNvSpPr/>
              <p:nvPr/>
            </p:nvSpPr>
            <p:spPr>
              <a:xfrm>
                <a:off x="5453062" y="2420071"/>
                <a:ext cx="202408" cy="183728"/>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0" name="Rounded Rectangle 899"/>
              <p:cNvSpPr/>
              <p:nvPr/>
            </p:nvSpPr>
            <p:spPr>
              <a:xfrm>
                <a:off x="5416403" y="2315824"/>
                <a:ext cx="82841" cy="75196"/>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1" name="Rounded Rectangle 900"/>
              <p:cNvSpPr/>
              <p:nvPr/>
            </p:nvSpPr>
            <p:spPr>
              <a:xfrm>
                <a:off x="5512845" y="2632850"/>
                <a:ext cx="82841" cy="75196"/>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2" name="Rounded Rectangle 901"/>
              <p:cNvSpPr/>
              <p:nvPr/>
            </p:nvSpPr>
            <p:spPr>
              <a:xfrm>
                <a:off x="5443970" y="2745962"/>
                <a:ext cx="70499" cy="63993"/>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3" name="Rounded Rectangle 902"/>
              <p:cNvSpPr/>
              <p:nvPr/>
            </p:nvSpPr>
            <p:spPr>
              <a:xfrm>
                <a:off x="5325979" y="2599523"/>
                <a:ext cx="146718" cy="133179"/>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4" name="Rounded Rectangle 903"/>
              <p:cNvSpPr/>
              <p:nvPr/>
            </p:nvSpPr>
            <p:spPr>
              <a:xfrm>
                <a:off x="5278268" y="2441488"/>
                <a:ext cx="124787" cy="113272"/>
              </a:xfrm>
              <a:prstGeom prst="roundRect">
                <a:avLst/>
              </a:prstGeom>
              <a:solidFill>
                <a:srgbClr val="00A3A1"/>
              </a:solidFill>
              <a:ln>
                <a:solidFill>
                  <a:srgbClr val="00A3A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5" name="Rounded Rectangle 904"/>
              <p:cNvSpPr/>
              <p:nvPr/>
            </p:nvSpPr>
            <p:spPr>
              <a:xfrm>
                <a:off x="5263585" y="2750183"/>
                <a:ext cx="124787" cy="113272"/>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6" name="Rounded Rectangle 905"/>
              <p:cNvSpPr>
                <a:spLocks noChangeAspect="1"/>
              </p:cNvSpPr>
              <p:nvPr/>
            </p:nvSpPr>
            <p:spPr>
              <a:xfrm>
                <a:off x="5116881" y="2518450"/>
                <a:ext cx="108000" cy="98033"/>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07" name="Rounded Rectangle 906"/>
              <p:cNvSpPr>
                <a:spLocks noChangeAspect="1"/>
              </p:cNvSpPr>
              <p:nvPr/>
            </p:nvSpPr>
            <p:spPr>
              <a:xfrm>
                <a:off x="5247836" y="2627913"/>
                <a:ext cx="63456" cy="57600"/>
              </a:xfrm>
              <a:prstGeom prst="round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grpSp>
      <p:grpSp>
        <p:nvGrpSpPr>
          <p:cNvPr id="102" name="Group 101"/>
          <p:cNvGrpSpPr/>
          <p:nvPr/>
        </p:nvGrpSpPr>
        <p:grpSpPr>
          <a:xfrm>
            <a:off x="7643199" y="2436703"/>
            <a:ext cx="548640" cy="548640"/>
            <a:chOff x="7643199" y="2436703"/>
            <a:chExt cx="548640" cy="548640"/>
          </a:xfrm>
        </p:grpSpPr>
        <p:sp>
          <p:nvSpPr>
            <p:cNvPr id="909" name="Oval 908"/>
            <p:cNvSpPr/>
            <p:nvPr/>
          </p:nvSpPr>
          <p:spPr>
            <a:xfrm>
              <a:off x="7643199" y="2436703"/>
              <a:ext cx="548640" cy="548640"/>
            </a:xfrm>
            <a:prstGeom prst="ellipse">
              <a:avLst/>
            </a:prstGeom>
            <a:solidFill>
              <a:srgbClr val="0091D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grpSp>
          <p:nvGrpSpPr>
            <p:cNvPr id="101" name="Group 100"/>
            <p:cNvGrpSpPr/>
            <p:nvPr/>
          </p:nvGrpSpPr>
          <p:grpSpPr>
            <a:xfrm>
              <a:off x="7861989" y="2525629"/>
              <a:ext cx="118733" cy="114169"/>
              <a:chOff x="7861989" y="2525629"/>
              <a:chExt cx="118733" cy="114169"/>
            </a:xfrm>
          </p:grpSpPr>
          <p:sp>
            <p:nvSpPr>
              <p:cNvPr id="911" name="Freeform 18"/>
              <p:cNvSpPr>
                <a:spLocks/>
              </p:cNvSpPr>
              <p:nvPr/>
            </p:nvSpPr>
            <p:spPr bwMode="auto">
              <a:xfrm>
                <a:off x="7912730" y="2588082"/>
                <a:ext cx="14207" cy="23419"/>
              </a:xfrm>
              <a:custGeom>
                <a:avLst/>
                <a:gdLst/>
                <a:ahLst/>
                <a:cxnLst>
                  <a:cxn ang="0">
                    <a:pos x="8" y="24"/>
                  </a:cxn>
                  <a:cxn ang="0">
                    <a:pos x="0" y="6"/>
                  </a:cxn>
                  <a:cxn ang="0">
                    <a:pos x="6" y="0"/>
                  </a:cxn>
                  <a:cxn ang="0">
                    <a:pos x="9" y="0"/>
                  </a:cxn>
                  <a:cxn ang="0">
                    <a:pos x="14" y="6"/>
                  </a:cxn>
                  <a:cxn ang="0">
                    <a:pos x="8" y="24"/>
                  </a:cxn>
                </a:cxnLst>
                <a:rect l="0" t="0" r="r" b="b"/>
                <a:pathLst>
                  <a:path w="14" h="24">
                    <a:moveTo>
                      <a:pt x="8" y="24"/>
                    </a:moveTo>
                    <a:lnTo>
                      <a:pt x="0" y="6"/>
                    </a:lnTo>
                    <a:lnTo>
                      <a:pt x="6" y="0"/>
                    </a:lnTo>
                    <a:lnTo>
                      <a:pt x="9" y="0"/>
                    </a:lnTo>
                    <a:lnTo>
                      <a:pt x="14" y="6"/>
                    </a:lnTo>
                    <a:lnTo>
                      <a:pt x="8" y="24"/>
                    </a:lnTo>
                    <a:close/>
                  </a:path>
                </a:pathLst>
              </a:custGeom>
              <a:solidFill>
                <a:srgbClr val="6D2077"/>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12" name="Freeform 19"/>
              <p:cNvSpPr>
                <a:spLocks noChangeAspect="1"/>
              </p:cNvSpPr>
              <p:nvPr/>
            </p:nvSpPr>
            <p:spPr bwMode="auto">
              <a:xfrm>
                <a:off x="7861989" y="2587105"/>
                <a:ext cx="118733" cy="52693"/>
              </a:xfrm>
              <a:custGeom>
                <a:avLst/>
                <a:gdLst/>
                <a:ahLst/>
                <a:cxnLst>
                  <a:cxn ang="0">
                    <a:pos x="361" y="2"/>
                  </a:cxn>
                  <a:cxn ang="0">
                    <a:pos x="283" y="215"/>
                  </a:cxn>
                  <a:cxn ang="0">
                    <a:pos x="199" y="0"/>
                  </a:cxn>
                  <a:cxn ang="0">
                    <a:pos x="16" y="262"/>
                  </a:cxn>
                  <a:cxn ang="0">
                    <a:pos x="538" y="262"/>
                  </a:cxn>
                  <a:cxn ang="0">
                    <a:pos x="361" y="2"/>
                  </a:cxn>
                </a:cxnLst>
                <a:rect l="0" t="0" r="r" b="b"/>
                <a:pathLst>
                  <a:path w="567" h="262">
                    <a:moveTo>
                      <a:pt x="361" y="2"/>
                    </a:moveTo>
                    <a:cubicBezTo>
                      <a:pt x="283" y="215"/>
                      <a:pt x="283" y="215"/>
                      <a:pt x="283" y="215"/>
                    </a:cubicBezTo>
                    <a:cubicBezTo>
                      <a:pt x="199" y="0"/>
                      <a:pt x="199" y="0"/>
                      <a:pt x="199" y="0"/>
                    </a:cubicBezTo>
                    <a:cubicBezTo>
                      <a:pt x="0" y="36"/>
                      <a:pt x="15" y="253"/>
                      <a:pt x="16" y="262"/>
                    </a:cubicBezTo>
                    <a:cubicBezTo>
                      <a:pt x="538" y="262"/>
                      <a:pt x="538" y="262"/>
                      <a:pt x="538" y="262"/>
                    </a:cubicBezTo>
                    <a:cubicBezTo>
                      <a:pt x="540" y="252"/>
                      <a:pt x="567" y="36"/>
                      <a:pt x="361" y="2"/>
                    </a:cubicBezTo>
                    <a:close/>
                  </a:path>
                </a:pathLst>
              </a:custGeom>
              <a:solidFill>
                <a:srgbClr val="6D2077"/>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13" name="Oval 20"/>
              <p:cNvSpPr>
                <a:spLocks noChangeArrowheads="1"/>
              </p:cNvSpPr>
              <p:nvPr/>
            </p:nvSpPr>
            <p:spPr bwMode="auto">
              <a:xfrm>
                <a:off x="7891418" y="2525629"/>
                <a:ext cx="56829" cy="58548"/>
              </a:xfrm>
              <a:prstGeom prst="ellipse">
                <a:avLst/>
              </a:prstGeom>
              <a:solidFill>
                <a:srgbClr val="6D2077"/>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grpSp>
        <p:sp>
          <p:nvSpPr>
            <p:cNvPr id="914" name="Freeform 21"/>
            <p:cNvSpPr>
              <a:spLocks/>
            </p:cNvSpPr>
            <p:nvPr/>
          </p:nvSpPr>
          <p:spPr bwMode="auto">
            <a:xfrm>
              <a:off x="7769640" y="2796900"/>
              <a:ext cx="14207" cy="22443"/>
            </a:xfrm>
            <a:custGeom>
              <a:avLst/>
              <a:gdLst/>
              <a:ahLst/>
              <a:cxnLst>
                <a:cxn ang="0">
                  <a:pos x="7" y="23"/>
                </a:cxn>
                <a:cxn ang="0">
                  <a:pos x="0" y="6"/>
                </a:cxn>
                <a:cxn ang="0">
                  <a:pos x="5" y="0"/>
                </a:cxn>
                <a:cxn ang="0">
                  <a:pos x="8" y="0"/>
                </a:cxn>
                <a:cxn ang="0">
                  <a:pos x="14" y="6"/>
                </a:cxn>
                <a:cxn ang="0">
                  <a:pos x="7" y="23"/>
                </a:cxn>
              </a:cxnLst>
              <a:rect l="0" t="0" r="r" b="b"/>
              <a:pathLst>
                <a:path w="14" h="23">
                  <a:moveTo>
                    <a:pt x="7" y="23"/>
                  </a:moveTo>
                  <a:lnTo>
                    <a:pt x="0" y="6"/>
                  </a:lnTo>
                  <a:lnTo>
                    <a:pt x="5" y="0"/>
                  </a:lnTo>
                  <a:lnTo>
                    <a:pt x="8" y="0"/>
                  </a:lnTo>
                  <a:lnTo>
                    <a:pt x="14" y="6"/>
                  </a:lnTo>
                  <a:lnTo>
                    <a:pt x="7" y="23"/>
                  </a:lnTo>
                  <a:close/>
                </a:path>
              </a:pathLst>
            </a:custGeom>
            <a:solidFill>
              <a:srgbClr val="6D2077"/>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15" name="Freeform 22"/>
            <p:cNvSpPr>
              <a:spLocks/>
            </p:cNvSpPr>
            <p:nvPr/>
          </p:nvSpPr>
          <p:spPr bwMode="auto">
            <a:xfrm>
              <a:off x="7717884" y="2795924"/>
              <a:ext cx="117718" cy="52693"/>
            </a:xfrm>
            <a:custGeom>
              <a:avLst/>
              <a:gdLst/>
              <a:ahLst/>
              <a:cxnLst>
                <a:cxn ang="0">
                  <a:pos x="355" y="0"/>
                </a:cxn>
                <a:cxn ang="0">
                  <a:pos x="282" y="215"/>
                </a:cxn>
                <a:cxn ang="0">
                  <a:pos x="199" y="1"/>
                </a:cxn>
                <a:cxn ang="0">
                  <a:pos x="15" y="262"/>
                </a:cxn>
                <a:cxn ang="0">
                  <a:pos x="537" y="262"/>
                </a:cxn>
                <a:cxn ang="0">
                  <a:pos x="355" y="0"/>
                </a:cxn>
              </a:cxnLst>
              <a:rect l="0" t="0" r="r" b="b"/>
              <a:pathLst>
                <a:path w="561" h="262">
                  <a:moveTo>
                    <a:pt x="355" y="0"/>
                  </a:moveTo>
                  <a:cubicBezTo>
                    <a:pt x="282" y="215"/>
                    <a:pt x="282" y="215"/>
                    <a:pt x="282" y="215"/>
                  </a:cubicBezTo>
                  <a:cubicBezTo>
                    <a:pt x="199" y="1"/>
                    <a:pt x="199" y="1"/>
                    <a:pt x="199" y="1"/>
                  </a:cubicBezTo>
                  <a:cubicBezTo>
                    <a:pt x="0" y="37"/>
                    <a:pt x="14" y="253"/>
                    <a:pt x="15" y="262"/>
                  </a:cubicBezTo>
                  <a:cubicBezTo>
                    <a:pt x="537" y="262"/>
                    <a:pt x="537" y="262"/>
                    <a:pt x="537" y="262"/>
                  </a:cubicBezTo>
                  <a:cubicBezTo>
                    <a:pt x="538" y="252"/>
                    <a:pt x="561" y="34"/>
                    <a:pt x="355" y="0"/>
                  </a:cubicBezTo>
                  <a:close/>
                </a:path>
              </a:pathLst>
            </a:custGeom>
            <a:solidFill>
              <a:srgbClr val="6D2077"/>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16" name="Oval 23"/>
            <p:cNvSpPr>
              <a:spLocks noChangeArrowheads="1"/>
            </p:cNvSpPr>
            <p:nvPr/>
          </p:nvSpPr>
          <p:spPr bwMode="auto">
            <a:xfrm>
              <a:off x="7748328" y="2734449"/>
              <a:ext cx="56829" cy="58548"/>
            </a:xfrm>
            <a:prstGeom prst="ellipse">
              <a:avLst/>
            </a:prstGeom>
            <a:solidFill>
              <a:srgbClr val="6D2077"/>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grpSp>
          <p:nvGrpSpPr>
            <p:cNvPr id="100" name="Group 99"/>
            <p:cNvGrpSpPr/>
            <p:nvPr/>
          </p:nvGrpSpPr>
          <p:grpSpPr>
            <a:xfrm>
              <a:off x="8003047" y="2734449"/>
              <a:ext cx="116704" cy="114168"/>
              <a:chOff x="8003047" y="2734449"/>
              <a:chExt cx="116704" cy="114168"/>
            </a:xfrm>
            <a:solidFill>
              <a:srgbClr val="6D2077"/>
            </a:solidFill>
          </p:grpSpPr>
          <p:sp>
            <p:nvSpPr>
              <p:cNvPr id="917" name="Freeform 24"/>
              <p:cNvSpPr>
                <a:spLocks/>
              </p:cNvSpPr>
              <p:nvPr/>
            </p:nvSpPr>
            <p:spPr bwMode="auto">
              <a:xfrm>
                <a:off x="8053787" y="2796900"/>
                <a:ext cx="14207" cy="23419"/>
              </a:xfrm>
              <a:custGeom>
                <a:avLst/>
                <a:gdLst/>
                <a:ahLst/>
                <a:cxnLst>
                  <a:cxn ang="0">
                    <a:pos x="7" y="24"/>
                  </a:cxn>
                  <a:cxn ang="0">
                    <a:pos x="0" y="6"/>
                  </a:cxn>
                  <a:cxn ang="0">
                    <a:pos x="6" y="0"/>
                  </a:cxn>
                  <a:cxn ang="0">
                    <a:pos x="9" y="0"/>
                  </a:cxn>
                  <a:cxn ang="0">
                    <a:pos x="14" y="6"/>
                  </a:cxn>
                  <a:cxn ang="0">
                    <a:pos x="7" y="24"/>
                  </a:cxn>
                </a:cxnLst>
                <a:rect l="0" t="0" r="r" b="b"/>
                <a:pathLst>
                  <a:path w="14" h="24">
                    <a:moveTo>
                      <a:pt x="7" y="24"/>
                    </a:moveTo>
                    <a:lnTo>
                      <a:pt x="0" y="6"/>
                    </a:lnTo>
                    <a:lnTo>
                      <a:pt x="6" y="0"/>
                    </a:lnTo>
                    <a:lnTo>
                      <a:pt x="9" y="0"/>
                    </a:lnTo>
                    <a:lnTo>
                      <a:pt x="14" y="6"/>
                    </a:lnTo>
                    <a:lnTo>
                      <a:pt x="7" y="24"/>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18" name="Freeform 25"/>
              <p:cNvSpPr>
                <a:spLocks/>
              </p:cNvSpPr>
              <p:nvPr/>
            </p:nvSpPr>
            <p:spPr bwMode="auto">
              <a:xfrm>
                <a:off x="8003047" y="2795924"/>
                <a:ext cx="116704" cy="52693"/>
              </a:xfrm>
              <a:custGeom>
                <a:avLst/>
                <a:gdLst/>
                <a:ahLst/>
                <a:cxnLst>
                  <a:cxn ang="0">
                    <a:pos x="353" y="0"/>
                  </a:cxn>
                  <a:cxn ang="0">
                    <a:pos x="281" y="215"/>
                  </a:cxn>
                  <a:cxn ang="0">
                    <a:pos x="199" y="1"/>
                  </a:cxn>
                  <a:cxn ang="0">
                    <a:pos x="15" y="262"/>
                  </a:cxn>
                  <a:cxn ang="0">
                    <a:pos x="536" y="262"/>
                  </a:cxn>
                  <a:cxn ang="0">
                    <a:pos x="353" y="0"/>
                  </a:cxn>
                </a:cxnLst>
                <a:rect l="0" t="0" r="r" b="b"/>
                <a:pathLst>
                  <a:path w="559" h="262">
                    <a:moveTo>
                      <a:pt x="353" y="0"/>
                    </a:moveTo>
                    <a:cubicBezTo>
                      <a:pt x="281" y="215"/>
                      <a:pt x="281" y="215"/>
                      <a:pt x="281" y="215"/>
                    </a:cubicBezTo>
                    <a:cubicBezTo>
                      <a:pt x="199" y="1"/>
                      <a:pt x="199" y="1"/>
                      <a:pt x="199" y="1"/>
                    </a:cubicBezTo>
                    <a:cubicBezTo>
                      <a:pt x="0" y="37"/>
                      <a:pt x="13" y="253"/>
                      <a:pt x="15" y="262"/>
                    </a:cubicBezTo>
                    <a:cubicBezTo>
                      <a:pt x="536" y="262"/>
                      <a:pt x="536" y="262"/>
                      <a:pt x="536" y="262"/>
                    </a:cubicBezTo>
                    <a:cubicBezTo>
                      <a:pt x="538" y="252"/>
                      <a:pt x="559" y="34"/>
                      <a:pt x="353" y="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19" name="Oval 26"/>
              <p:cNvSpPr>
                <a:spLocks noChangeArrowheads="1"/>
              </p:cNvSpPr>
              <p:nvPr/>
            </p:nvSpPr>
            <p:spPr bwMode="auto">
              <a:xfrm>
                <a:off x="8032478" y="2734449"/>
                <a:ext cx="56829" cy="58548"/>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grpSp>
        <p:sp>
          <p:nvSpPr>
            <p:cNvPr id="920" name="Oval 27"/>
            <p:cNvSpPr>
              <a:spLocks noChangeArrowheads="1"/>
            </p:cNvSpPr>
            <p:nvPr/>
          </p:nvSpPr>
          <p:spPr bwMode="auto">
            <a:xfrm>
              <a:off x="8018271" y="2639796"/>
              <a:ext cx="37548" cy="37080"/>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1" name="Oval 28"/>
            <p:cNvSpPr>
              <a:spLocks noChangeArrowheads="1"/>
            </p:cNvSpPr>
            <p:nvPr/>
          </p:nvSpPr>
          <p:spPr bwMode="auto">
            <a:xfrm>
              <a:off x="7898523" y="2837884"/>
              <a:ext cx="37548" cy="36104"/>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2" name="Oval 29"/>
            <p:cNvSpPr>
              <a:spLocks noChangeArrowheads="1"/>
            </p:cNvSpPr>
            <p:nvPr/>
          </p:nvSpPr>
          <p:spPr bwMode="auto">
            <a:xfrm>
              <a:off x="7966515" y="2840808"/>
              <a:ext cx="16237" cy="15612"/>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3" name="Oval 30"/>
            <p:cNvSpPr>
              <a:spLocks noChangeArrowheads="1"/>
            </p:cNvSpPr>
            <p:nvPr/>
          </p:nvSpPr>
          <p:spPr bwMode="auto">
            <a:xfrm>
              <a:off x="8043641" y="2702246"/>
              <a:ext cx="16237" cy="15612"/>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4" name="Oval 31"/>
            <p:cNvSpPr>
              <a:spLocks noChangeArrowheads="1"/>
            </p:cNvSpPr>
            <p:nvPr/>
          </p:nvSpPr>
          <p:spPr bwMode="auto">
            <a:xfrm>
              <a:off x="7776744" y="2701271"/>
              <a:ext cx="16237" cy="15612"/>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5" name="Oval 32"/>
            <p:cNvSpPr>
              <a:spLocks noChangeArrowheads="1"/>
            </p:cNvSpPr>
            <p:nvPr/>
          </p:nvSpPr>
          <p:spPr bwMode="auto">
            <a:xfrm>
              <a:off x="7985796" y="2613449"/>
              <a:ext cx="16237" cy="15612"/>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6" name="Oval 33"/>
            <p:cNvSpPr>
              <a:spLocks noChangeArrowheads="1"/>
            </p:cNvSpPr>
            <p:nvPr/>
          </p:nvSpPr>
          <p:spPr bwMode="auto">
            <a:xfrm>
              <a:off x="7833573" y="2613449"/>
              <a:ext cx="16237" cy="15612"/>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7" name="Oval 34"/>
            <p:cNvSpPr>
              <a:spLocks noChangeArrowheads="1"/>
            </p:cNvSpPr>
            <p:nvPr/>
          </p:nvSpPr>
          <p:spPr bwMode="auto">
            <a:xfrm>
              <a:off x="7853872" y="2840806"/>
              <a:ext cx="16237" cy="15612"/>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sp>
          <p:nvSpPr>
            <p:cNvPr id="928" name="Oval 35"/>
            <p:cNvSpPr>
              <a:spLocks noChangeArrowheads="1"/>
            </p:cNvSpPr>
            <p:nvPr/>
          </p:nvSpPr>
          <p:spPr bwMode="auto">
            <a:xfrm>
              <a:off x="7782829" y="2639804"/>
              <a:ext cx="37548" cy="37080"/>
            </a:xfrm>
            <a:prstGeom prst="ellipse">
              <a:avLst/>
            </a:pr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pPr>
                <a:spcAft>
                  <a:spcPts val="450"/>
                </a:spcAft>
                <a:defRPr/>
              </a:pPr>
              <a:endParaRPr lang="en-GB" sz="1100" kern="0" dirty="0">
                <a:solidFill>
                  <a:schemeClr val="bg1"/>
                </a:solidFill>
              </a:endParaRPr>
            </a:p>
          </p:txBody>
        </p:sp>
      </p:grpSp>
      <p:grpSp>
        <p:nvGrpSpPr>
          <p:cNvPr id="948" name="Group 947"/>
          <p:cNvGrpSpPr>
            <a:grpSpLocks noChangeAspect="1"/>
          </p:cNvGrpSpPr>
          <p:nvPr/>
        </p:nvGrpSpPr>
        <p:grpSpPr>
          <a:xfrm>
            <a:off x="5275943" y="4121756"/>
            <a:ext cx="548640" cy="548640"/>
            <a:chOff x="7795055" y="2140284"/>
            <a:chExt cx="767032" cy="767032"/>
          </a:xfrm>
        </p:grpSpPr>
        <p:sp>
          <p:nvSpPr>
            <p:cNvPr id="949" name="Oval 948"/>
            <p:cNvSpPr/>
            <p:nvPr/>
          </p:nvSpPr>
          <p:spPr>
            <a:xfrm>
              <a:off x="7795055" y="2140284"/>
              <a:ext cx="767032" cy="767032"/>
            </a:xfrm>
            <a:prstGeom prst="ellipse">
              <a:avLst/>
            </a:prstGeom>
            <a:solidFill>
              <a:srgbClr val="48369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pic>
          <p:nvPicPr>
            <p:cNvPr id="950" name="Picture 949"/>
            <p:cNvPicPr>
              <a:picLocks noChangeAspect="1"/>
            </p:cNvPicPr>
            <p:nvPr/>
          </p:nvPicPr>
          <p:blipFill>
            <a:blip r:embed="rId3"/>
            <a:stretch>
              <a:fillRect/>
            </a:stretch>
          </p:blipFill>
          <p:spPr>
            <a:xfrm>
              <a:off x="7836812" y="2282431"/>
              <a:ext cx="692099" cy="473541"/>
            </a:xfrm>
            <a:prstGeom prst="rect">
              <a:avLst/>
            </a:prstGeom>
          </p:spPr>
        </p:pic>
      </p:grpSp>
      <p:grpSp>
        <p:nvGrpSpPr>
          <p:cNvPr id="951" name="Group 950"/>
          <p:cNvGrpSpPr>
            <a:grpSpLocks noChangeAspect="1"/>
          </p:cNvGrpSpPr>
          <p:nvPr/>
        </p:nvGrpSpPr>
        <p:grpSpPr>
          <a:xfrm>
            <a:off x="7643199" y="4121756"/>
            <a:ext cx="548640" cy="548640"/>
            <a:chOff x="2973609" y="5065795"/>
            <a:chExt cx="767032" cy="767032"/>
          </a:xfrm>
        </p:grpSpPr>
        <p:sp>
          <p:nvSpPr>
            <p:cNvPr id="952" name="Oval 951"/>
            <p:cNvSpPr/>
            <p:nvPr/>
          </p:nvSpPr>
          <p:spPr>
            <a:xfrm>
              <a:off x="2973609" y="5065795"/>
              <a:ext cx="767032" cy="767032"/>
            </a:xfrm>
            <a:prstGeom prst="ellipse">
              <a:avLst/>
            </a:prstGeom>
            <a:solidFill>
              <a:srgbClr val="470A6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53" name="Freeform 133"/>
            <p:cNvSpPr>
              <a:spLocks noChangeAspect="1" noEditPoints="1"/>
            </p:cNvSpPr>
            <p:nvPr/>
          </p:nvSpPr>
          <p:spPr bwMode="auto">
            <a:xfrm>
              <a:off x="3181490" y="5212724"/>
              <a:ext cx="362573" cy="475672"/>
            </a:xfrm>
            <a:custGeom>
              <a:avLst/>
              <a:gdLst>
                <a:gd name="T0" fmla="*/ 42 w 42"/>
                <a:gd name="T1" fmla="*/ 7 h 48"/>
                <a:gd name="T2" fmla="*/ 42 w 42"/>
                <a:gd name="T3" fmla="*/ 10 h 48"/>
                <a:gd name="T4" fmla="*/ 21 w 42"/>
                <a:gd name="T5" fmla="*/ 17 h 48"/>
                <a:gd name="T6" fmla="*/ 0 w 42"/>
                <a:gd name="T7" fmla="*/ 10 h 48"/>
                <a:gd name="T8" fmla="*/ 0 w 42"/>
                <a:gd name="T9" fmla="*/ 7 h 48"/>
                <a:gd name="T10" fmla="*/ 21 w 42"/>
                <a:gd name="T11" fmla="*/ 0 h 48"/>
                <a:gd name="T12" fmla="*/ 42 w 42"/>
                <a:gd name="T13" fmla="*/ 7 h 48"/>
                <a:gd name="T14" fmla="*/ 42 w 42"/>
                <a:gd name="T15" fmla="*/ 16 h 48"/>
                <a:gd name="T16" fmla="*/ 42 w 42"/>
                <a:gd name="T17" fmla="*/ 21 h 48"/>
                <a:gd name="T18" fmla="*/ 21 w 42"/>
                <a:gd name="T19" fmla="*/ 27 h 48"/>
                <a:gd name="T20" fmla="*/ 0 w 42"/>
                <a:gd name="T21" fmla="*/ 21 h 48"/>
                <a:gd name="T22" fmla="*/ 0 w 42"/>
                <a:gd name="T23" fmla="*/ 16 h 48"/>
                <a:gd name="T24" fmla="*/ 21 w 42"/>
                <a:gd name="T25" fmla="*/ 21 h 48"/>
                <a:gd name="T26" fmla="*/ 42 w 42"/>
                <a:gd name="T27" fmla="*/ 16 h 48"/>
                <a:gd name="T28" fmla="*/ 42 w 42"/>
                <a:gd name="T29" fmla="*/ 26 h 48"/>
                <a:gd name="T30" fmla="*/ 42 w 42"/>
                <a:gd name="T31" fmla="*/ 31 h 48"/>
                <a:gd name="T32" fmla="*/ 21 w 42"/>
                <a:gd name="T33" fmla="*/ 38 h 48"/>
                <a:gd name="T34" fmla="*/ 0 w 42"/>
                <a:gd name="T35" fmla="*/ 31 h 48"/>
                <a:gd name="T36" fmla="*/ 0 w 42"/>
                <a:gd name="T37" fmla="*/ 26 h 48"/>
                <a:gd name="T38" fmla="*/ 21 w 42"/>
                <a:gd name="T39" fmla="*/ 31 h 48"/>
                <a:gd name="T40" fmla="*/ 42 w 42"/>
                <a:gd name="T41" fmla="*/ 26 h 48"/>
                <a:gd name="T42" fmla="*/ 42 w 42"/>
                <a:gd name="T43" fmla="*/ 37 h 48"/>
                <a:gd name="T44" fmla="*/ 42 w 42"/>
                <a:gd name="T45" fmla="*/ 41 h 48"/>
                <a:gd name="T46" fmla="*/ 21 w 42"/>
                <a:gd name="T47" fmla="*/ 48 h 48"/>
                <a:gd name="T48" fmla="*/ 0 w 42"/>
                <a:gd name="T49" fmla="*/ 41 h 48"/>
                <a:gd name="T50" fmla="*/ 0 w 42"/>
                <a:gd name="T51" fmla="*/ 37 h 48"/>
                <a:gd name="T52" fmla="*/ 21 w 42"/>
                <a:gd name="T53" fmla="*/ 41 h 48"/>
                <a:gd name="T54" fmla="*/ 42 w 42"/>
                <a:gd name="T55"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48">
                  <a:moveTo>
                    <a:pt x="42" y="7"/>
                  </a:moveTo>
                  <a:cubicBezTo>
                    <a:pt x="42" y="10"/>
                    <a:pt x="42" y="10"/>
                    <a:pt x="42" y="10"/>
                  </a:cubicBezTo>
                  <a:cubicBezTo>
                    <a:pt x="42" y="14"/>
                    <a:pt x="32" y="17"/>
                    <a:pt x="21" y="17"/>
                  </a:cubicBezTo>
                  <a:cubicBezTo>
                    <a:pt x="10" y="17"/>
                    <a:pt x="0" y="14"/>
                    <a:pt x="0" y="10"/>
                  </a:cubicBezTo>
                  <a:cubicBezTo>
                    <a:pt x="0" y="7"/>
                    <a:pt x="0" y="7"/>
                    <a:pt x="0" y="7"/>
                  </a:cubicBezTo>
                  <a:cubicBezTo>
                    <a:pt x="0" y="3"/>
                    <a:pt x="10" y="0"/>
                    <a:pt x="21" y="0"/>
                  </a:cubicBezTo>
                  <a:cubicBezTo>
                    <a:pt x="32" y="0"/>
                    <a:pt x="42" y="3"/>
                    <a:pt x="42" y="7"/>
                  </a:cubicBezTo>
                  <a:close/>
                  <a:moveTo>
                    <a:pt x="42" y="16"/>
                  </a:moveTo>
                  <a:cubicBezTo>
                    <a:pt x="42" y="21"/>
                    <a:pt x="42" y="21"/>
                    <a:pt x="42" y="21"/>
                  </a:cubicBezTo>
                  <a:cubicBezTo>
                    <a:pt x="42" y="24"/>
                    <a:pt x="32" y="27"/>
                    <a:pt x="21" y="27"/>
                  </a:cubicBezTo>
                  <a:cubicBezTo>
                    <a:pt x="10" y="27"/>
                    <a:pt x="0" y="24"/>
                    <a:pt x="0" y="21"/>
                  </a:cubicBezTo>
                  <a:cubicBezTo>
                    <a:pt x="0" y="16"/>
                    <a:pt x="0" y="16"/>
                    <a:pt x="0" y="16"/>
                  </a:cubicBezTo>
                  <a:cubicBezTo>
                    <a:pt x="5" y="19"/>
                    <a:pt x="13" y="21"/>
                    <a:pt x="21" y="21"/>
                  </a:cubicBezTo>
                  <a:cubicBezTo>
                    <a:pt x="29" y="21"/>
                    <a:pt x="37" y="19"/>
                    <a:pt x="42" y="16"/>
                  </a:cubicBezTo>
                  <a:close/>
                  <a:moveTo>
                    <a:pt x="42" y="26"/>
                  </a:moveTo>
                  <a:cubicBezTo>
                    <a:pt x="42" y="31"/>
                    <a:pt x="42" y="31"/>
                    <a:pt x="42" y="31"/>
                  </a:cubicBezTo>
                  <a:cubicBezTo>
                    <a:pt x="42" y="35"/>
                    <a:pt x="32" y="38"/>
                    <a:pt x="21" y="38"/>
                  </a:cubicBezTo>
                  <a:cubicBezTo>
                    <a:pt x="10" y="38"/>
                    <a:pt x="0" y="35"/>
                    <a:pt x="0" y="31"/>
                  </a:cubicBezTo>
                  <a:cubicBezTo>
                    <a:pt x="0" y="26"/>
                    <a:pt x="0" y="26"/>
                    <a:pt x="0" y="26"/>
                  </a:cubicBezTo>
                  <a:cubicBezTo>
                    <a:pt x="5" y="29"/>
                    <a:pt x="13" y="31"/>
                    <a:pt x="21" y="31"/>
                  </a:cubicBezTo>
                  <a:cubicBezTo>
                    <a:pt x="29" y="31"/>
                    <a:pt x="37" y="29"/>
                    <a:pt x="42" y="26"/>
                  </a:cubicBezTo>
                  <a:close/>
                  <a:moveTo>
                    <a:pt x="42" y="37"/>
                  </a:moveTo>
                  <a:cubicBezTo>
                    <a:pt x="42" y="41"/>
                    <a:pt x="42" y="41"/>
                    <a:pt x="42" y="41"/>
                  </a:cubicBezTo>
                  <a:cubicBezTo>
                    <a:pt x="42" y="45"/>
                    <a:pt x="32" y="48"/>
                    <a:pt x="21" y="48"/>
                  </a:cubicBezTo>
                  <a:cubicBezTo>
                    <a:pt x="10" y="48"/>
                    <a:pt x="0" y="45"/>
                    <a:pt x="0" y="41"/>
                  </a:cubicBezTo>
                  <a:cubicBezTo>
                    <a:pt x="0" y="37"/>
                    <a:pt x="0" y="37"/>
                    <a:pt x="0" y="37"/>
                  </a:cubicBezTo>
                  <a:cubicBezTo>
                    <a:pt x="5" y="40"/>
                    <a:pt x="13" y="41"/>
                    <a:pt x="21" y="41"/>
                  </a:cubicBezTo>
                  <a:cubicBezTo>
                    <a:pt x="29" y="41"/>
                    <a:pt x="37" y="40"/>
                    <a:pt x="42" y="37"/>
                  </a:cubicBezTo>
                  <a:close/>
                </a:path>
              </a:pathLst>
            </a:custGeom>
            <a:solidFill>
              <a:srgbClr val="0091DA"/>
            </a:solidFill>
            <a:ln>
              <a:noFill/>
            </a:ln>
            <a:effectLst/>
            <a:extLst/>
          </p:spPr>
          <p:txBody>
            <a:bodyPr vert="horz" wrap="square" lIns="68580" tIns="34290" rIns="68580" bIns="34290" numCol="1" anchor="t" anchorCtr="0" compatLnSpc="1">
              <a:prstTxWarp prst="textNoShape">
                <a:avLst/>
              </a:prstTxWarp>
            </a:bodyPr>
            <a:lstStyle/>
            <a:p>
              <a:pPr>
                <a:spcAft>
                  <a:spcPts val="450"/>
                </a:spcAft>
              </a:pPr>
              <a:endParaRPr lang="id-ID" sz="1100">
                <a:solidFill>
                  <a:schemeClr val="bg1"/>
                </a:solidFill>
              </a:endParaRPr>
            </a:p>
          </p:txBody>
        </p:sp>
      </p:grpSp>
    </p:spTree>
    <p:extLst>
      <p:ext uri="{BB962C8B-B14F-4D97-AF65-F5344CB8AC3E}">
        <p14:creationId xmlns:p14="http://schemas.microsoft.com/office/powerpoint/2010/main" val="3407139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do real data science?</a:t>
            </a:r>
            <a:endParaRPr lang="en-US" dirty="0"/>
          </a:p>
        </p:txBody>
      </p:sp>
      <p:sp>
        <p:nvSpPr>
          <p:cNvPr id="3" name="Text Placeholder 2"/>
          <p:cNvSpPr>
            <a:spLocks noGrp="1"/>
          </p:cNvSpPr>
          <p:nvPr>
            <p:ph type="body" sz="quarter" idx="12"/>
          </p:nvPr>
        </p:nvSpPr>
        <p:spPr/>
        <p:txBody>
          <a:bodyPr/>
          <a:lstStyle/>
          <a:p>
            <a:r>
              <a:rPr lang="en-US" smtClean="0"/>
              <a:t>KPMG Lighthouse</a:t>
            </a:r>
            <a:endParaRPr lang="en-US" dirty="0"/>
          </a:p>
        </p:txBody>
      </p:sp>
      <p:sp>
        <p:nvSpPr>
          <p:cNvPr id="4" name="Rectangle 3"/>
          <p:cNvSpPr/>
          <p:nvPr/>
        </p:nvSpPr>
        <p:spPr>
          <a:xfrm>
            <a:off x="998400" y="1330451"/>
            <a:ext cx="10184726" cy="215444"/>
          </a:xfrm>
          <a:prstGeom prst="rect">
            <a:avLst/>
          </a:prstGeom>
        </p:spPr>
        <p:txBody>
          <a:bodyPr wrap="square" lIns="0" tIns="0" rIns="0" bIns="0">
            <a:spAutoFit/>
          </a:bodyPr>
          <a:lstStyle/>
          <a:p>
            <a:r>
              <a:rPr lang="en-US" sz="1400" b="1" dirty="0">
                <a:solidFill>
                  <a:srgbClr val="00338D"/>
                </a:solidFill>
              </a:rPr>
              <a:t>Lighthouse resources are proficient in the latest data analytics and statistical skills.</a:t>
            </a:r>
          </a:p>
        </p:txBody>
      </p:sp>
      <p:grpSp>
        <p:nvGrpSpPr>
          <p:cNvPr id="44" name="Group 43"/>
          <p:cNvGrpSpPr/>
          <p:nvPr/>
        </p:nvGrpSpPr>
        <p:grpSpPr>
          <a:xfrm>
            <a:off x="996304" y="1685343"/>
            <a:ext cx="2751559" cy="2023906"/>
            <a:chOff x="996304" y="1322388"/>
            <a:chExt cx="2751559" cy="2023906"/>
          </a:xfrm>
        </p:grpSpPr>
        <p:sp>
          <p:nvSpPr>
            <p:cNvPr id="5" name="Rectangle 4"/>
            <p:cNvSpPr/>
            <p:nvPr/>
          </p:nvSpPr>
          <p:spPr>
            <a:xfrm>
              <a:off x="1004663" y="1322388"/>
              <a:ext cx="2743200" cy="2023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fontAlgn="t">
                <a:spcAft>
                  <a:spcPts val="800"/>
                </a:spcAft>
              </a:pPr>
              <a:r>
                <a:rPr lang="en-US" sz="1000" b="1" dirty="0">
                  <a:solidFill>
                    <a:srgbClr val="FFFFFF"/>
                  </a:solidFill>
                </a:rPr>
                <a:t>Statistics &amp; modeling</a:t>
              </a:r>
              <a:endParaRPr lang="en-US" sz="1000" dirty="0">
                <a:solidFill>
                  <a:srgbClr val="FFFFFF"/>
                </a:solidFill>
              </a:endParaRPr>
            </a:p>
            <a:p>
              <a:pPr marL="228600" indent="-228600" fontAlgn="t">
                <a:spcAft>
                  <a:spcPts val="200"/>
                </a:spcAft>
                <a:buClr>
                  <a:schemeClr val="bg1"/>
                </a:buClr>
                <a:buFont typeface="Arial" panose="020B0604020202020204" pitchFamily="34" charset="0"/>
                <a:buChar char="—"/>
              </a:pPr>
              <a:r>
                <a:rPr lang="en-US" sz="1000" dirty="0">
                  <a:solidFill>
                    <a:srgbClr val="FFFFFF"/>
                  </a:solidFill>
                </a:rPr>
                <a:t>Bayesian Data Analysis</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Discrete Choice Models</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Exploratory Data Analysis</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Linear Regression</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Monte Carlo Methods</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Panel data/longitudinal data</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Statistical Estimation Adaptive Filtering</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Survival Analysis</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Time series analysis</a:t>
              </a:r>
              <a:endParaRPr lang="en-US" sz="1000" dirty="0"/>
            </a:p>
            <a:p>
              <a:pPr marL="228600" indent="-228600" fontAlgn="t">
                <a:spcAft>
                  <a:spcPts val="200"/>
                </a:spcAft>
                <a:buClr>
                  <a:schemeClr val="bg1"/>
                </a:buClr>
                <a:buFont typeface="Arial" panose="020B0604020202020204" pitchFamily="34" charset="0"/>
                <a:buChar char="—"/>
              </a:pPr>
              <a:r>
                <a:rPr lang="en-US" sz="1000" dirty="0">
                  <a:solidFill>
                    <a:srgbClr val="FFFFFF"/>
                  </a:solidFill>
                </a:rPr>
                <a:t>Advanced Regression</a:t>
              </a:r>
              <a:endParaRPr lang="en-US" sz="1000" dirty="0"/>
            </a:p>
          </p:txBody>
        </p:sp>
        <p:grpSp>
          <p:nvGrpSpPr>
            <p:cNvPr id="16" name="Group 15"/>
            <p:cNvGrpSpPr/>
            <p:nvPr/>
          </p:nvGrpSpPr>
          <p:grpSpPr>
            <a:xfrm>
              <a:off x="996304" y="1509540"/>
              <a:ext cx="2011680" cy="18318"/>
              <a:chOff x="6408686" y="3228452"/>
              <a:chExt cx="4246517" cy="18318"/>
            </a:xfrm>
          </p:grpSpPr>
          <p:cxnSp>
            <p:nvCxnSpPr>
              <p:cNvPr id="17" name="Straight Connector 16">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a:off x="3785963" y="1685343"/>
            <a:ext cx="2743200" cy="1308050"/>
            <a:chOff x="3785963" y="1322388"/>
            <a:chExt cx="2743200" cy="1308050"/>
          </a:xfrm>
        </p:grpSpPr>
        <p:sp>
          <p:nvSpPr>
            <p:cNvPr id="8" name="Rectangle 7"/>
            <p:cNvSpPr/>
            <p:nvPr/>
          </p:nvSpPr>
          <p:spPr>
            <a:xfrm>
              <a:off x="3785963" y="1322388"/>
              <a:ext cx="2743200" cy="1308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fontAlgn="t">
                <a:spcAft>
                  <a:spcPts val="800"/>
                </a:spcAft>
              </a:pPr>
              <a:r>
                <a:rPr lang="en-US" sz="1000" b="1" dirty="0"/>
                <a:t>Supervised techniques</a:t>
              </a:r>
              <a:endParaRPr lang="en-US" sz="1000" dirty="0"/>
            </a:p>
            <a:p>
              <a:pPr marL="228600" indent="-228600" fontAlgn="t">
                <a:spcAft>
                  <a:spcPts val="200"/>
                </a:spcAft>
                <a:buClr>
                  <a:schemeClr val="bg1"/>
                </a:buClr>
                <a:buFont typeface="Arial" panose="020B0604020202020204" pitchFamily="34" charset="0"/>
                <a:buChar char="—"/>
              </a:pPr>
              <a:r>
                <a:rPr lang="en-US" sz="1000" dirty="0"/>
                <a:t>Decision Trees</a:t>
              </a:r>
            </a:p>
            <a:p>
              <a:pPr marL="228600" indent="-228600" fontAlgn="t">
                <a:spcAft>
                  <a:spcPts val="200"/>
                </a:spcAft>
                <a:buClr>
                  <a:schemeClr val="bg1"/>
                </a:buClr>
                <a:buFont typeface="Arial" panose="020B0604020202020204" pitchFamily="34" charset="0"/>
                <a:buChar char="—"/>
              </a:pPr>
              <a:r>
                <a:rPr lang="en-US" sz="1000" dirty="0"/>
                <a:t>Ensemble Methods </a:t>
              </a:r>
            </a:p>
            <a:p>
              <a:pPr marL="228600" indent="-228600" fontAlgn="t">
                <a:spcAft>
                  <a:spcPts val="200"/>
                </a:spcAft>
                <a:buClr>
                  <a:schemeClr val="bg1"/>
                </a:buClr>
                <a:buFont typeface="Arial" panose="020B0604020202020204" pitchFamily="34" charset="0"/>
                <a:buChar char="—"/>
              </a:pPr>
              <a:r>
                <a:rPr lang="en-US" sz="1000" dirty="0"/>
                <a:t>Random Forests</a:t>
              </a:r>
            </a:p>
            <a:p>
              <a:pPr marL="228600" indent="-228600" fontAlgn="t">
                <a:spcAft>
                  <a:spcPts val="200"/>
                </a:spcAft>
                <a:buClr>
                  <a:schemeClr val="bg1"/>
                </a:buClr>
                <a:buFont typeface="Arial" panose="020B0604020202020204" pitchFamily="34" charset="0"/>
                <a:buChar char="—"/>
              </a:pPr>
              <a:r>
                <a:rPr lang="en-US" sz="1000" dirty="0"/>
                <a:t>Logistic Regression</a:t>
              </a:r>
            </a:p>
            <a:p>
              <a:pPr marL="228600" indent="-228600" fontAlgn="t">
                <a:spcAft>
                  <a:spcPts val="200"/>
                </a:spcAft>
                <a:buClr>
                  <a:schemeClr val="bg1"/>
                </a:buClr>
                <a:buFont typeface="Arial" panose="020B0604020202020204" pitchFamily="34" charset="0"/>
                <a:buChar char="—"/>
              </a:pPr>
              <a:r>
                <a:rPr lang="en-US" sz="1000" dirty="0"/>
                <a:t>Deep Neural Networks</a:t>
              </a:r>
            </a:p>
            <a:p>
              <a:pPr marL="228600" indent="-228600" fontAlgn="t">
                <a:spcAft>
                  <a:spcPts val="200"/>
                </a:spcAft>
                <a:buClr>
                  <a:schemeClr val="bg1"/>
                </a:buClr>
                <a:buFont typeface="Arial" panose="020B0604020202020204" pitchFamily="34" charset="0"/>
                <a:buChar char="—"/>
              </a:pPr>
              <a:r>
                <a:rPr lang="en-US" sz="1000" dirty="0"/>
                <a:t>Support Vector Machines</a:t>
              </a:r>
            </a:p>
          </p:txBody>
        </p:sp>
        <p:grpSp>
          <p:nvGrpSpPr>
            <p:cNvPr id="20" name="Group 19"/>
            <p:cNvGrpSpPr/>
            <p:nvPr/>
          </p:nvGrpSpPr>
          <p:grpSpPr>
            <a:xfrm>
              <a:off x="3785963" y="1509540"/>
              <a:ext cx="2011680" cy="18318"/>
              <a:chOff x="6408686" y="3228452"/>
              <a:chExt cx="4246517" cy="18318"/>
            </a:xfrm>
          </p:grpSpPr>
          <p:cxnSp>
            <p:nvCxnSpPr>
              <p:cNvPr id="21" name="Straight Connector 20">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6565167" y="1685343"/>
            <a:ext cx="2743200" cy="769441"/>
            <a:chOff x="6565167" y="1322388"/>
            <a:chExt cx="2743200" cy="769441"/>
          </a:xfrm>
        </p:grpSpPr>
        <p:sp>
          <p:nvSpPr>
            <p:cNvPr id="11" name="Rectangle 10"/>
            <p:cNvSpPr/>
            <p:nvPr/>
          </p:nvSpPr>
          <p:spPr>
            <a:xfrm>
              <a:off x="6565167" y="1322388"/>
              <a:ext cx="27432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fontAlgn="t">
                <a:spcAft>
                  <a:spcPts val="800"/>
                </a:spcAft>
              </a:pPr>
              <a:r>
                <a:rPr lang="en-US" sz="1000" b="1" dirty="0"/>
                <a:t>Decision science/ops research</a:t>
              </a:r>
              <a:endParaRPr lang="en-US" sz="1000" dirty="0"/>
            </a:p>
            <a:p>
              <a:pPr marL="228600" indent="-228600" fontAlgn="t">
                <a:spcAft>
                  <a:spcPts val="200"/>
                </a:spcAft>
                <a:buClr>
                  <a:schemeClr val="bg1"/>
                </a:buClr>
                <a:buFont typeface="Arial" panose="020B0604020202020204" pitchFamily="34" charset="0"/>
                <a:buChar char="—"/>
              </a:pPr>
              <a:r>
                <a:rPr lang="en-US" sz="1000" dirty="0"/>
                <a:t>Decision Theory</a:t>
              </a:r>
            </a:p>
            <a:p>
              <a:pPr marL="228600" indent="-228600" fontAlgn="t">
                <a:spcAft>
                  <a:spcPts val="200"/>
                </a:spcAft>
                <a:buClr>
                  <a:schemeClr val="bg1"/>
                </a:buClr>
                <a:buFont typeface="Arial" panose="020B0604020202020204" pitchFamily="34" charset="0"/>
                <a:buChar char="—"/>
              </a:pPr>
              <a:r>
                <a:rPr lang="en-US" sz="1000" dirty="0"/>
                <a:t>LP/Mixed Integer Programming</a:t>
              </a:r>
            </a:p>
            <a:p>
              <a:pPr marL="228600" indent="-228600" fontAlgn="t">
                <a:spcAft>
                  <a:spcPts val="200"/>
                </a:spcAft>
                <a:buClr>
                  <a:schemeClr val="bg1"/>
                </a:buClr>
                <a:buFont typeface="Arial" panose="020B0604020202020204" pitchFamily="34" charset="0"/>
                <a:buChar char="—"/>
              </a:pPr>
              <a:r>
                <a:rPr lang="en-US" sz="1000" dirty="0"/>
                <a:t>Stochastic Processes &amp; Queuing Theory</a:t>
              </a:r>
            </a:p>
          </p:txBody>
        </p:sp>
        <p:grpSp>
          <p:nvGrpSpPr>
            <p:cNvPr id="23" name="Group 22"/>
            <p:cNvGrpSpPr/>
            <p:nvPr/>
          </p:nvGrpSpPr>
          <p:grpSpPr>
            <a:xfrm>
              <a:off x="6565167" y="1509540"/>
              <a:ext cx="2011680" cy="18318"/>
              <a:chOff x="6408686" y="3228452"/>
              <a:chExt cx="4246517" cy="18318"/>
            </a:xfrm>
          </p:grpSpPr>
          <p:cxnSp>
            <p:nvCxnSpPr>
              <p:cNvPr id="24" name="Straight Connector 23">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a:off x="996304" y="3853267"/>
            <a:ext cx="2751559" cy="769441"/>
            <a:chOff x="996304" y="3517557"/>
            <a:chExt cx="2751559" cy="769441"/>
          </a:xfrm>
        </p:grpSpPr>
        <p:sp>
          <p:nvSpPr>
            <p:cNvPr id="6" name="Rectangle 5"/>
            <p:cNvSpPr/>
            <p:nvPr/>
          </p:nvSpPr>
          <p:spPr>
            <a:xfrm>
              <a:off x="1004663" y="3517557"/>
              <a:ext cx="27432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fontAlgn="t">
                <a:spcAft>
                  <a:spcPts val="800"/>
                </a:spcAft>
              </a:pPr>
              <a:r>
                <a:rPr lang="en-US" sz="1000" b="1" dirty="0"/>
                <a:t>Unsupervised learning &amp; clustering</a:t>
              </a:r>
              <a:endParaRPr lang="en-US" sz="1000" dirty="0"/>
            </a:p>
            <a:p>
              <a:pPr marL="228600" indent="-228600" fontAlgn="t">
                <a:spcAft>
                  <a:spcPts val="200"/>
                </a:spcAft>
                <a:buClr>
                  <a:schemeClr val="bg1"/>
                </a:buClr>
                <a:buFont typeface="Arial" panose="020B0604020202020204" pitchFamily="34" charset="0"/>
                <a:buChar char="—"/>
              </a:pPr>
              <a:r>
                <a:rPr lang="en-US" sz="1000" dirty="0"/>
                <a:t>Unsupervised Learning &amp; Clustering</a:t>
              </a:r>
            </a:p>
            <a:p>
              <a:pPr marL="228600" indent="-228600" fontAlgn="t">
                <a:spcAft>
                  <a:spcPts val="200"/>
                </a:spcAft>
                <a:buClr>
                  <a:schemeClr val="bg1"/>
                </a:buClr>
                <a:buFont typeface="Arial" panose="020B0604020202020204" pitchFamily="34" charset="0"/>
                <a:buChar char="—"/>
              </a:pPr>
              <a:r>
                <a:rPr lang="en-US" sz="1000" dirty="0"/>
                <a:t>K‑Means</a:t>
              </a:r>
            </a:p>
            <a:p>
              <a:pPr marL="228600" indent="-228600" fontAlgn="t">
                <a:spcAft>
                  <a:spcPts val="200"/>
                </a:spcAft>
                <a:buClr>
                  <a:schemeClr val="bg1"/>
                </a:buClr>
                <a:buFont typeface="Arial" panose="020B0604020202020204" pitchFamily="34" charset="0"/>
                <a:buChar char="—"/>
              </a:pPr>
              <a:r>
                <a:rPr lang="en-US" sz="1000" dirty="0"/>
                <a:t>LDA</a:t>
              </a:r>
            </a:p>
          </p:txBody>
        </p:sp>
        <p:grpSp>
          <p:nvGrpSpPr>
            <p:cNvPr id="26" name="Group 25"/>
            <p:cNvGrpSpPr/>
            <p:nvPr/>
          </p:nvGrpSpPr>
          <p:grpSpPr>
            <a:xfrm>
              <a:off x="996304" y="3719945"/>
              <a:ext cx="2011680" cy="18318"/>
              <a:chOff x="6408686" y="3228452"/>
              <a:chExt cx="4246517" cy="18318"/>
            </a:xfrm>
          </p:grpSpPr>
          <p:cxnSp>
            <p:nvCxnSpPr>
              <p:cNvPr id="27" name="Straight Connector 26">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p:cNvGrpSpPr/>
          <p:nvPr/>
        </p:nvGrpSpPr>
        <p:grpSpPr>
          <a:xfrm>
            <a:off x="996304" y="4766726"/>
            <a:ext cx="2751559" cy="1146724"/>
            <a:chOff x="996304" y="4695522"/>
            <a:chExt cx="2751559" cy="1146724"/>
          </a:xfrm>
        </p:grpSpPr>
        <p:sp>
          <p:nvSpPr>
            <p:cNvPr id="7" name="Rectangle 6"/>
            <p:cNvSpPr/>
            <p:nvPr/>
          </p:nvSpPr>
          <p:spPr>
            <a:xfrm>
              <a:off x="1004663" y="4695522"/>
              <a:ext cx="2743200" cy="1146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fontAlgn="t">
                <a:spcAft>
                  <a:spcPts val="800"/>
                </a:spcAft>
              </a:pPr>
              <a:r>
                <a:rPr lang="en-US" sz="1000" b="1" dirty="0"/>
                <a:t>Information extraction &amp; retrieval</a:t>
              </a:r>
              <a:endParaRPr lang="en-US" sz="1000" dirty="0"/>
            </a:p>
            <a:p>
              <a:pPr marL="228600" indent="-228600" fontAlgn="t">
                <a:spcAft>
                  <a:spcPts val="200"/>
                </a:spcAft>
                <a:buClr>
                  <a:schemeClr val="bg1"/>
                </a:buClr>
                <a:buFont typeface="Arial" panose="020B0604020202020204" pitchFamily="34" charset="0"/>
                <a:buChar char="—"/>
              </a:pPr>
              <a:r>
                <a:rPr lang="en-US" sz="1000" dirty="0"/>
                <a:t>Document Clustering</a:t>
              </a:r>
            </a:p>
            <a:p>
              <a:pPr marL="228600" indent="-228600" fontAlgn="t">
                <a:spcAft>
                  <a:spcPts val="200"/>
                </a:spcAft>
                <a:buClr>
                  <a:schemeClr val="bg1"/>
                </a:buClr>
                <a:buFont typeface="Arial" panose="020B0604020202020204" pitchFamily="34" charset="0"/>
                <a:buChar char="—"/>
              </a:pPr>
              <a:r>
                <a:rPr lang="en-US" sz="1000" dirty="0"/>
                <a:t>Fuzzy Matching and Term Weighting</a:t>
              </a:r>
            </a:p>
            <a:p>
              <a:pPr marL="228600" indent="-228600" fontAlgn="t">
                <a:spcAft>
                  <a:spcPts val="200"/>
                </a:spcAft>
                <a:buClr>
                  <a:schemeClr val="bg1"/>
                </a:buClr>
                <a:buFont typeface="Arial" panose="020B0604020202020204" pitchFamily="34" charset="0"/>
                <a:buChar char="—"/>
              </a:pPr>
              <a:r>
                <a:rPr lang="en-US" sz="1000" dirty="0"/>
                <a:t>Link Analysis</a:t>
              </a:r>
            </a:p>
            <a:p>
              <a:pPr marL="228600" indent="-228600" fontAlgn="t">
                <a:spcAft>
                  <a:spcPts val="200"/>
                </a:spcAft>
                <a:buClr>
                  <a:schemeClr val="bg1"/>
                </a:buClr>
                <a:buFont typeface="Arial" panose="020B0604020202020204" pitchFamily="34" charset="0"/>
                <a:buChar char="—"/>
              </a:pPr>
              <a:r>
                <a:rPr lang="en-US" sz="1000" dirty="0"/>
                <a:t>Web Crawling</a:t>
              </a:r>
            </a:p>
            <a:p>
              <a:pPr marL="228600" indent="-228600" fontAlgn="t">
                <a:spcAft>
                  <a:spcPts val="200"/>
                </a:spcAft>
                <a:buClr>
                  <a:schemeClr val="bg1"/>
                </a:buClr>
                <a:buFont typeface="Arial" panose="020B0604020202020204" pitchFamily="34" charset="0"/>
                <a:buChar char="—"/>
              </a:pPr>
              <a:r>
                <a:rPr lang="en-US" sz="1000" dirty="0"/>
                <a:t>Web Scraping</a:t>
              </a:r>
            </a:p>
          </p:txBody>
        </p:sp>
        <p:grpSp>
          <p:nvGrpSpPr>
            <p:cNvPr id="29" name="Group 28"/>
            <p:cNvGrpSpPr/>
            <p:nvPr/>
          </p:nvGrpSpPr>
          <p:grpSpPr>
            <a:xfrm>
              <a:off x="996304" y="4893630"/>
              <a:ext cx="2011680" cy="18318"/>
              <a:chOff x="6408686" y="3228452"/>
              <a:chExt cx="4246517" cy="18318"/>
            </a:xfrm>
          </p:grpSpPr>
          <p:cxnSp>
            <p:nvCxnSpPr>
              <p:cNvPr id="30" name="Straight Connector 29">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3785963" y="3137411"/>
            <a:ext cx="2743200" cy="1487587"/>
            <a:chOff x="3785963" y="3261187"/>
            <a:chExt cx="2743200" cy="1487587"/>
          </a:xfrm>
        </p:grpSpPr>
        <p:sp>
          <p:nvSpPr>
            <p:cNvPr id="9" name="Rectangle 8"/>
            <p:cNvSpPr/>
            <p:nvPr/>
          </p:nvSpPr>
          <p:spPr>
            <a:xfrm>
              <a:off x="3785963" y="3261187"/>
              <a:ext cx="2743200" cy="1487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fontAlgn="t">
                <a:spcAft>
                  <a:spcPts val="800"/>
                </a:spcAft>
              </a:pPr>
              <a:r>
                <a:rPr lang="en-US" sz="1000" b="1" dirty="0"/>
                <a:t>Natural language processing (NLP)</a:t>
              </a:r>
              <a:endParaRPr lang="en-US" sz="1000" dirty="0"/>
            </a:p>
            <a:p>
              <a:pPr marL="228600" indent="-228600" fontAlgn="t">
                <a:spcAft>
                  <a:spcPts val="200"/>
                </a:spcAft>
                <a:buClr>
                  <a:schemeClr val="bg1"/>
                </a:buClr>
                <a:buFont typeface="Arial" panose="020B0604020202020204" pitchFamily="34" charset="0"/>
                <a:buChar char="—"/>
              </a:pPr>
              <a:r>
                <a:rPr lang="en-US" sz="1000" dirty="0"/>
                <a:t>Machine Translation</a:t>
              </a:r>
            </a:p>
            <a:p>
              <a:pPr marL="228600" indent="-228600" fontAlgn="t">
                <a:spcAft>
                  <a:spcPts val="200"/>
                </a:spcAft>
                <a:buClr>
                  <a:schemeClr val="bg1"/>
                </a:buClr>
                <a:buFont typeface="Arial" panose="020B0604020202020204" pitchFamily="34" charset="0"/>
                <a:buChar char="—"/>
              </a:pPr>
              <a:r>
                <a:rPr lang="en-US" sz="1000" dirty="0"/>
                <a:t>Named Entity Recognition (NER)</a:t>
              </a:r>
            </a:p>
            <a:p>
              <a:pPr marL="228600" indent="-228600" fontAlgn="t">
                <a:spcAft>
                  <a:spcPts val="200"/>
                </a:spcAft>
                <a:buClr>
                  <a:schemeClr val="bg1"/>
                </a:buClr>
                <a:buFont typeface="Arial" panose="020B0604020202020204" pitchFamily="34" charset="0"/>
                <a:buChar char="—"/>
              </a:pPr>
              <a:r>
                <a:rPr lang="en-US" sz="1000" dirty="0"/>
                <a:t>Part‑of‑Speech Tagging</a:t>
              </a:r>
            </a:p>
            <a:p>
              <a:pPr marL="228600" indent="-228600" fontAlgn="t">
                <a:spcAft>
                  <a:spcPts val="200"/>
                </a:spcAft>
                <a:buClr>
                  <a:schemeClr val="bg1"/>
                </a:buClr>
                <a:buFont typeface="Arial" panose="020B0604020202020204" pitchFamily="34" charset="0"/>
                <a:buChar char="—"/>
              </a:pPr>
              <a:r>
                <a:rPr lang="en-US" sz="1000" dirty="0"/>
                <a:t>Sentence Parsing and Chunking</a:t>
              </a:r>
            </a:p>
            <a:p>
              <a:pPr marL="228600" indent="-228600" fontAlgn="t">
                <a:spcAft>
                  <a:spcPts val="200"/>
                </a:spcAft>
                <a:buClr>
                  <a:schemeClr val="bg1"/>
                </a:buClr>
                <a:buFont typeface="Arial" panose="020B0604020202020204" pitchFamily="34" charset="0"/>
                <a:buChar char="—"/>
              </a:pPr>
              <a:r>
                <a:rPr lang="en-US" sz="1000" dirty="0"/>
                <a:t>Sentiment Analysis &amp; Text Classification</a:t>
              </a:r>
            </a:p>
            <a:p>
              <a:pPr marL="228600" indent="-228600" fontAlgn="t">
                <a:spcAft>
                  <a:spcPts val="200"/>
                </a:spcAft>
                <a:buClr>
                  <a:schemeClr val="bg1"/>
                </a:buClr>
                <a:buFont typeface="Arial" panose="020B0604020202020204" pitchFamily="34" charset="0"/>
                <a:buChar char="—"/>
              </a:pPr>
              <a:r>
                <a:rPr lang="en-US" sz="1000" dirty="0"/>
                <a:t>Topic Modeling &amp; Key Phrase Extraction</a:t>
              </a:r>
            </a:p>
            <a:p>
              <a:pPr marL="228600" indent="-228600" fontAlgn="t">
                <a:spcAft>
                  <a:spcPts val="200"/>
                </a:spcAft>
                <a:buClr>
                  <a:schemeClr val="bg1"/>
                </a:buClr>
                <a:buFont typeface="Arial" panose="020B0604020202020204" pitchFamily="34" charset="0"/>
                <a:buChar char="—"/>
              </a:pPr>
              <a:r>
                <a:rPr lang="en-US" sz="1000" dirty="0"/>
                <a:t>Word Sense Disambiguation</a:t>
              </a:r>
            </a:p>
          </p:txBody>
        </p:sp>
        <p:grpSp>
          <p:nvGrpSpPr>
            <p:cNvPr id="32" name="Group 31"/>
            <p:cNvGrpSpPr/>
            <p:nvPr/>
          </p:nvGrpSpPr>
          <p:grpSpPr>
            <a:xfrm>
              <a:off x="3785963" y="3456791"/>
              <a:ext cx="2011680" cy="18318"/>
              <a:chOff x="6408686" y="3228452"/>
              <a:chExt cx="4246517" cy="18318"/>
            </a:xfrm>
          </p:grpSpPr>
          <p:cxnSp>
            <p:nvCxnSpPr>
              <p:cNvPr id="33" name="Straight Connector 32">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p:cNvGrpSpPr/>
          <p:nvPr/>
        </p:nvGrpSpPr>
        <p:grpSpPr>
          <a:xfrm>
            <a:off x="3785963" y="4769016"/>
            <a:ext cx="2743200" cy="769441"/>
            <a:chOff x="3785963" y="4855950"/>
            <a:chExt cx="2743200" cy="769441"/>
          </a:xfrm>
        </p:grpSpPr>
        <p:sp>
          <p:nvSpPr>
            <p:cNvPr id="10" name="Rectangle 9"/>
            <p:cNvSpPr/>
            <p:nvPr/>
          </p:nvSpPr>
          <p:spPr>
            <a:xfrm>
              <a:off x="3785963" y="4855950"/>
              <a:ext cx="2743200"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fontAlgn="t">
                <a:spcAft>
                  <a:spcPts val="800"/>
                </a:spcAft>
              </a:pPr>
              <a:r>
                <a:rPr lang="en-US" sz="1000" b="1" dirty="0"/>
                <a:t>Big data architecture</a:t>
              </a:r>
              <a:endParaRPr lang="en-US" sz="1000" dirty="0"/>
            </a:p>
            <a:p>
              <a:pPr marL="228600" indent="-228600" fontAlgn="t">
                <a:spcAft>
                  <a:spcPts val="200"/>
                </a:spcAft>
                <a:buClr>
                  <a:schemeClr val="bg1"/>
                </a:buClr>
                <a:buFont typeface="Arial" panose="020B0604020202020204" pitchFamily="34" charset="0"/>
                <a:buChar char="—"/>
              </a:pPr>
              <a:r>
                <a:rPr lang="en-US" sz="1000" dirty="0"/>
                <a:t>Cloud Computing</a:t>
              </a:r>
            </a:p>
            <a:p>
              <a:pPr marL="228600" indent="-228600" fontAlgn="t">
                <a:spcAft>
                  <a:spcPts val="200"/>
                </a:spcAft>
                <a:buClr>
                  <a:schemeClr val="bg1"/>
                </a:buClr>
                <a:buFont typeface="Arial" panose="020B0604020202020204" pitchFamily="34" charset="0"/>
                <a:buChar char="—"/>
              </a:pPr>
              <a:r>
                <a:rPr lang="en-US" sz="1000" dirty="0" err="1"/>
                <a:t>MapReduce</a:t>
              </a:r>
              <a:endParaRPr lang="en-US" sz="1000" dirty="0"/>
            </a:p>
            <a:p>
              <a:pPr marL="228600" indent="-228600" fontAlgn="t">
                <a:spcAft>
                  <a:spcPts val="200"/>
                </a:spcAft>
                <a:buClr>
                  <a:schemeClr val="bg1"/>
                </a:buClr>
                <a:buFont typeface="Arial" panose="020B0604020202020204" pitchFamily="34" charset="0"/>
                <a:buChar char="—"/>
              </a:pPr>
              <a:r>
                <a:rPr lang="en-US" sz="1000" dirty="0"/>
                <a:t>Stream Processing</a:t>
              </a:r>
            </a:p>
          </p:txBody>
        </p:sp>
        <p:grpSp>
          <p:nvGrpSpPr>
            <p:cNvPr id="35" name="Group 34"/>
            <p:cNvGrpSpPr/>
            <p:nvPr/>
          </p:nvGrpSpPr>
          <p:grpSpPr>
            <a:xfrm>
              <a:off x="3785963" y="5049371"/>
              <a:ext cx="2011680" cy="18318"/>
              <a:chOff x="6408686" y="3228452"/>
              <a:chExt cx="4246517" cy="18318"/>
            </a:xfrm>
          </p:grpSpPr>
          <p:cxnSp>
            <p:nvCxnSpPr>
              <p:cNvPr id="36" name="Straight Connector 35">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p:cNvGrpSpPr/>
          <p:nvPr/>
        </p:nvGrpSpPr>
        <p:grpSpPr>
          <a:xfrm>
            <a:off x="6565167" y="2598802"/>
            <a:ext cx="2743200" cy="2180084"/>
            <a:chOff x="6565167" y="2954155"/>
            <a:chExt cx="2743200" cy="2180084"/>
          </a:xfrm>
        </p:grpSpPr>
        <p:sp>
          <p:nvSpPr>
            <p:cNvPr id="12" name="Rectangle 11"/>
            <p:cNvSpPr/>
            <p:nvPr/>
          </p:nvSpPr>
          <p:spPr>
            <a:xfrm>
              <a:off x="6565167" y="2954155"/>
              <a:ext cx="2743200" cy="2180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fontAlgn="t">
                <a:spcAft>
                  <a:spcPts val="800"/>
                </a:spcAft>
              </a:pPr>
              <a:r>
                <a:rPr lang="en-US" sz="1000" b="1" dirty="0"/>
                <a:t>Data mining &amp; machine learning</a:t>
              </a:r>
              <a:endParaRPr lang="en-US" sz="1000" dirty="0"/>
            </a:p>
            <a:p>
              <a:pPr marL="228600" indent="-228600" fontAlgn="t">
                <a:spcAft>
                  <a:spcPts val="200"/>
                </a:spcAft>
                <a:buClr>
                  <a:schemeClr val="bg1"/>
                </a:buClr>
                <a:buFont typeface="Arial" panose="020B0604020202020204" pitchFamily="34" charset="0"/>
                <a:buChar char="—"/>
              </a:pPr>
              <a:r>
                <a:rPr lang="en-US" sz="1000" dirty="0"/>
                <a:t>Dimension Reduction</a:t>
              </a:r>
            </a:p>
            <a:p>
              <a:pPr marL="228600" indent="-228600" fontAlgn="t">
                <a:spcAft>
                  <a:spcPts val="200"/>
                </a:spcAft>
                <a:buClr>
                  <a:schemeClr val="bg1"/>
                </a:buClr>
                <a:buFont typeface="Arial" panose="020B0604020202020204" pitchFamily="34" charset="0"/>
                <a:buChar char="—"/>
              </a:pPr>
              <a:r>
                <a:rPr lang="en-US" sz="1000" dirty="0"/>
                <a:t>Feature Selection</a:t>
              </a:r>
            </a:p>
            <a:p>
              <a:pPr marL="228600" indent="-228600" fontAlgn="t">
                <a:spcAft>
                  <a:spcPts val="200"/>
                </a:spcAft>
                <a:buClr>
                  <a:schemeClr val="bg1"/>
                </a:buClr>
                <a:buFont typeface="Arial" panose="020B0604020202020204" pitchFamily="34" charset="0"/>
                <a:buChar char="—"/>
              </a:pPr>
              <a:r>
                <a:rPr lang="en-US" sz="1000" dirty="0"/>
                <a:t>Large‑Scale Machine Learning &amp; Algorithms</a:t>
              </a:r>
            </a:p>
            <a:p>
              <a:pPr marL="228600" indent="-228600" fontAlgn="t">
                <a:spcAft>
                  <a:spcPts val="200"/>
                </a:spcAft>
                <a:buClr>
                  <a:schemeClr val="bg1"/>
                </a:buClr>
                <a:buFont typeface="Arial" panose="020B0604020202020204" pitchFamily="34" charset="0"/>
                <a:buChar char="—"/>
              </a:pPr>
              <a:r>
                <a:rPr lang="en-US" sz="1000" dirty="0"/>
                <a:t>Social Network Analysis and Mining</a:t>
              </a:r>
            </a:p>
            <a:p>
              <a:pPr marL="228600" indent="-228600" fontAlgn="t">
                <a:spcAft>
                  <a:spcPts val="200"/>
                </a:spcAft>
                <a:buClr>
                  <a:schemeClr val="bg1"/>
                </a:buClr>
                <a:buFont typeface="Arial" panose="020B0604020202020204" pitchFamily="34" charset="0"/>
                <a:buChar char="—"/>
              </a:pPr>
              <a:r>
                <a:rPr lang="en-US" sz="1000" dirty="0"/>
                <a:t>Ensemble Methods and Random Forests</a:t>
              </a:r>
            </a:p>
            <a:p>
              <a:pPr marL="228600" indent="-228600" fontAlgn="t">
                <a:spcAft>
                  <a:spcPts val="200"/>
                </a:spcAft>
                <a:buClr>
                  <a:schemeClr val="bg1"/>
                </a:buClr>
                <a:buFont typeface="Arial" panose="020B0604020202020204" pitchFamily="34" charset="0"/>
                <a:buChar char="—"/>
              </a:pPr>
              <a:r>
                <a:rPr lang="en-US" sz="1000" dirty="0"/>
                <a:t>Supervised Techniques: SVM</a:t>
              </a:r>
            </a:p>
            <a:p>
              <a:pPr marL="228600" indent="-228600" fontAlgn="t">
                <a:spcAft>
                  <a:spcPts val="200"/>
                </a:spcAft>
                <a:buClr>
                  <a:schemeClr val="bg1"/>
                </a:buClr>
                <a:buFont typeface="Arial" panose="020B0604020202020204" pitchFamily="34" charset="0"/>
                <a:buChar char="—"/>
              </a:pPr>
              <a:r>
                <a:rPr lang="en-US" sz="1000" dirty="0"/>
                <a:t>Supervised Techniques: Neural Networks</a:t>
              </a:r>
            </a:p>
            <a:p>
              <a:pPr marL="228600" indent="-228600" fontAlgn="t">
                <a:spcAft>
                  <a:spcPts val="200"/>
                </a:spcAft>
                <a:buClr>
                  <a:schemeClr val="bg1"/>
                </a:buClr>
                <a:buFont typeface="Arial" panose="020B0604020202020204" pitchFamily="34" charset="0"/>
                <a:buChar char="—"/>
              </a:pPr>
              <a:r>
                <a:rPr lang="en-US" sz="1000" dirty="0"/>
                <a:t>Supervised Techniques: Decision Trees</a:t>
              </a:r>
            </a:p>
            <a:p>
              <a:pPr marL="228600" indent="-228600" fontAlgn="t">
                <a:spcAft>
                  <a:spcPts val="200"/>
                </a:spcAft>
                <a:buClr>
                  <a:schemeClr val="bg1"/>
                </a:buClr>
                <a:buFont typeface="Arial" panose="020B0604020202020204" pitchFamily="34" charset="0"/>
                <a:buChar char="—"/>
              </a:pPr>
              <a:r>
                <a:rPr lang="en-US" sz="1000" dirty="0"/>
                <a:t>Supervised Techniques: Logistic Regression</a:t>
              </a:r>
            </a:p>
            <a:p>
              <a:pPr marL="228600" indent="-228600" fontAlgn="t">
                <a:spcAft>
                  <a:spcPts val="200"/>
                </a:spcAft>
                <a:buClr>
                  <a:schemeClr val="bg1"/>
                </a:buClr>
                <a:buFont typeface="Arial" panose="020B0604020202020204" pitchFamily="34" charset="0"/>
                <a:buChar char="—"/>
              </a:pPr>
              <a:r>
                <a:rPr lang="en-US" sz="1000" dirty="0"/>
                <a:t>Unsupervised Learning &amp; Clustering: </a:t>
              </a:r>
              <a:r>
                <a:rPr lang="en-US" sz="1000" dirty="0" smtClean="0"/>
                <a:t/>
              </a:r>
              <a:br>
                <a:rPr lang="en-US" sz="1000" dirty="0" smtClean="0"/>
              </a:br>
              <a:r>
                <a:rPr lang="en-US" sz="1000" dirty="0" smtClean="0"/>
                <a:t>(</a:t>
              </a:r>
              <a:r>
                <a:rPr lang="en-US" sz="1000" dirty="0"/>
                <a:t>K‑Means, LDA)</a:t>
              </a:r>
            </a:p>
          </p:txBody>
        </p:sp>
        <p:grpSp>
          <p:nvGrpSpPr>
            <p:cNvPr id="40" name="Group 39"/>
            <p:cNvGrpSpPr/>
            <p:nvPr/>
          </p:nvGrpSpPr>
          <p:grpSpPr>
            <a:xfrm>
              <a:off x="6565167" y="3148444"/>
              <a:ext cx="2011680" cy="18318"/>
              <a:chOff x="6408686" y="3228452"/>
              <a:chExt cx="4246517" cy="18318"/>
            </a:xfrm>
          </p:grpSpPr>
          <p:cxnSp>
            <p:nvCxnSpPr>
              <p:cNvPr id="41" name="Straight Connector 40">
                <a:extLst>
                  <a:ext uri="{FF2B5EF4-FFF2-40B4-BE49-F238E27FC236}">
                    <a16:creationId xmlns:a16="http://schemas.microsoft.com/office/drawing/2014/main" xmlns="" id="{175863AD-FA64-4E33-840E-F39FD6421EC4}"/>
                  </a:ext>
                </a:extLst>
              </p:cNvPr>
              <p:cNvCxnSpPr>
                <a:cxnSpLocks/>
              </p:cNvCxnSpPr>
              <p:nvPr/>
            </p:nvCxnSpPr>
            <p:spPr>
              <a:xfrm>
                <a:off x="6408686" y="3246770"/>
                <a:ext cx="4246517" cy="0"/>
              </a:xfrm>
              <a:prstGeom prst="line">
                <a:avLst/>
              </a:prstGeom>
              <a:ln w="12700">
                <a:solidFill>
                  <a:srgbClr val="00A3A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C241C943-21E5-4446-B19A-9A8581A5FA18}"/>
                  </a:ext>
                </a:extLst>
              </p:cNvPr>
              <p:cNvCxnSpPr>
                <a:cxnSpLocks/>
              </p:cNvCxnSpPr>
              <p:nvPr/>
            </p:nvCxnSpPr>
            <p:spPr>
              <a:xfrm>
                <a:off x="6408686" y="3228452"/>
                <a:ext cx="1833343" cy="0"/>
              </a:xfrm>
              <a:prstGeom prst="line">
                <a:avLst/>
              </a:prstGeom>
              <a:ln w="38100">
                <a:solidFill>
                  <a:srgbClr val="00A3A1"/>
                </a:solidFill>
              </a:ln>
            </p:spPr>
            <p:style>
              <a:lnRef idx="1">
                <a:schemeClr val="accent1"/>
              </a:lnRef>
              <a:fillRef idx="0">
                <a:schemeClr val="accent1"/>
              </a:fillRef>
              <a:effectRef idx="0">
                <a:schemeClr val="accent1"/>
              </a:effectRef>
              <a:fontRef idx="minor">
                <a:schemeClr val="tx1"/>
              </a:fontRef>
            </p:style>
          </p:cxnSp>
        </p:grpSp>
      </p:grpSp>
      <p:sp>
        <p:nvSpPr>
          <p:cNvPr id="50" name="Rectangle 49"/>
          <p:cNvSpPr/>
          <p:nvPr/>
        </p:nvSpPr>
        <p:spPr>
          <a:xfrm>
            <a:off x="998400" y="1319481"/>
            <a:ext cx="10184726" cy="184666"/>
          </a:xfrm>
          <a:prstGeom prst="rect">
            <a:avLst/>
          </a:prstGeom>
        </p:spPr>
        <p:txBody>
          <a:bodyPr wrap="square" lIns="0" tIns="0" rIns="0" bIns="0">
            <a:spAutoFit/>
          </a:bodyPr>
          <a:lstStyle/>
          <a:p>
            <a:r>
              <a:rPr lang="en-US" sz="1200" b="1" dirty="0">
                <a:solidFill>
                  <a:schemeClr val="bg1"/>
                </a:solidFill>
              </a:rPr>
              <a:t>Lighthouse resources are proficient in the latest data analytics and statistical skills.</a:t>
            </a:r>
          </a:p>
        </p:txBody>
      </p:sp>
    </p:spTree>
    <p:extLst>
      <p:ext uri="{BB962C8B-B14F-4D97-AF65-F5344CB8AC3E}">
        <p14:creationId xmlns:p14="http://schemas.microsoft.com/office/powerpoint/2010/main" val="1636226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technologies do we use?</a:t>
            </a:r>
          </a:p>
        </p:txBody>
      </p:sp>
      <p:sp>
        <p:nvSpPr>
          <p:cNvPr id="3" name="Text Placeholder 2"/>
          <p:cNvSpPr>
            <a:spLocks noGrp="1"/>
          </p:cNvSpPr>
          <p:nvPr>
            <p:ph type="body" sz="quarter" idx="12"/>
          </p:nvPr>
        </p:nvSpPr>
        <p:spPr/>
        <p:txBody>
          <a:bodyPr/>
          <a:lstStyle/>
          <a:p>
            <a:r>
              <a:rPr lang="en-US" dirty="0"/>
              <a:t>KPMG Lighthouse</a:t>
            </a:r>
          </a:p>
        </p:txBody>
      </p:sp>
      <p:grpSp>
        <p:nvGrpSpPr>
          <p:cNvPr id="9" name="Group 8"/>
          <p:cNvGrpSpPr/>
          <p:nvPr/>
        </p:nvGrpSpPr>
        <p:grpSpPr>
          <a:xfrm>
            <a:off x="1011246" y="1332797"/>
            <a:ext cx="1922967" cy="619497"/>
            <a:chOff x="989012" y="1332004"/>
            <a:chExt cx="1922967" cy="619497"/>
          </a:xfrm>
        </p:grpSpPr>
        <p:sp>
          <p:nvSpPr>
            <p:cNvPr id="145" name="Rectangle 144"/>
            <p:cNvSpPr/>
            <p:nvPr/>
          </p:nvSpPr>
          <p:spPr>
            <a:xfrm>
              <a:off x="1134178" y="1370456"/>
              <a:ext cx="1777801" cy="553998"/>
            </a:xfrm>
            <a:prstGeom prst="rect">
              <a:avLst/>
            </a:prstGeom>
          </p:spPr>
          <p:txBody>
            <a:bodyPr wrap="square" lIns="0" tIns="0" rIns="0" bIns="0">
              <a:spAutoFit/>
            </a:bodyPr>
            <a:lstStyle/>
            <a:p>
              <a:r>
                <a:rPr lang="en-US" sz="900" b="1" dirty="0">
                  <a:solidFill>
                    <a:srgbClr val="00338D"/>
                  </a:solidFill>
                </a:rPr>
                <a:t>The Lighthouse has a technology stack comprised of open source &amp; commercial technologies.</a:t>
              </a:r>
            </a:p>
          </p:txBody>
        </p:sp>
        <p:sp>
          <p:nvSpPr>
            <p:cNvPr id="4" name="Rectangle 3"/>
            <p:cNvSpPr/>
            <p:nvPr/>
          </p:nvSpPr>
          <p:spPr>
            <a:xfrm>
              <a:off x="989012" y="1332004"/>
              <a:ext cx="95560" cy="619497"/>
            </a:xfrm>
            <a:prstGeom prst="rect">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b="1" dirty="0" err="1">
                <a:solidFill>
                  <a:schemeClr val="bg1"/>
                </a:solidFill>
              </a:endParaRPr>
            </a:p>
          </p:txBody>
        </p:sp>
        <p:sp>
          <p:nvSpPr>
            <p:cNvPr id="148" name="Rectangle 147"/>
            <p:cNvSpPr/>
            <p:nvPr/>
          </p:nvSpPr>
          <p:spPr>
            <a:xfrm>
              <a:off x="1084572" y="1332004"/>
              <a:ext cx="1788794" cy="619497"/>
            </a:xfrm>
            <a:prstGeom prst="rect">
              <a:avLst/>
            </a:prstGeom>
            <a:no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b="1" dirty="0" err="1">
                <a:solidFill>
                  <a:schemeClr val="bg1"/>
                </a:solidFill>
              </a:endParaRPr>
            </a:p>
          </p:txBody>
        </p:sp>
      </p:grpSp>
      <p:grpSp>
        <p:nvGrpSpPr>
          <p:cNvPr id="8" name="Group 7"/>
          <p:cNvGrpSpPr/>
          <p:nvPr/>
        </p:nvGrpSpPr>
        <p:grpSpPr>
          <a:xfrm>
            <a:off x="3196378" y="1332004"/>
            <a:ext cx="2070947" cy="619497"/>
            <a:chOff x="3437573" y="1332004"/>
            <a:chExt cx="2070947" cy="619497"/>
          </a:xfrm>
        </p:grpSpPr>
        <p:sp>
          <p:nvSpPr>
            <p:cNvPr id="146" name="Rectangle 145"/>
            <p:cNvSpPr/>
            <p:nvPr/>
          </p:nvSpPr>
          <p:spPr>
            <a:xfrm>
              <a:off x="3590787" y="1375294"/>
              <a:ext cx="1863850" cy="276999"/>
            </a:xfrm>
            <a:prstGeom prst="rect">
              <a:avLst/>
            </a:prstGeom>
          </p:spPr>
          <p:txBody>
            <a:bodyPr wrap="square" lIns="0" tIns="0" rIns="0" bIns="0">
              <a:spAutoFit/>
            </a:bodyPr>
            <a:lstStyle/>
            <a:p>
              <a:r>
                <a:rPr lang="en-US" sz="900" b="1" dirty="0">
                  <a:solidFill>
                    <a:srgbClr val="00338D"/>
                  </a:solidFill>
                </a:rPr>
                <a:t>Lighthouse professionals are best-in-breed &amp; platform agnostic.</a:t>
              </a:r>
            </a:p>
          </p:txBody>
        </p:sp>
        <p:sp>
          <p:nvSpPr>
            <p:cNvPr id="150" name="Rectangle 149"/>
            <p:cNvSpPr/>
            <p:nvPr/>
          </p:nvSpPr>
          <p:spPr>
            <a:xfrm>
              <a:off x="3437573" y="1332004"/>
              <a:ext cx="95560" cy="619497"/>
            </a:xfrm>
            <a:prstGeom prst="rect">
              <a:avLst/>
            </a:prstGeom>
            <a:solidFill>
              <a:srgbClr val="005EB8"/>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b="1" dirty="0" err="1">
                <a:solidFill>
                  <a:schemeClr val="bg1"/>
                </a:solidFill>
              </a:endParaRPr>
            </a:p>
          </p:txBody>
        </p:sp>
        <p:sp>
          <p:nvSpPr>
            <p:cNvPr id="151" name="Rectangle 150"/>
            <p:cNvSpPr/>
            <p:nvPr/>
          </p:nvSpPr>
          <p:spPr>
            <a:xfrm>
              <a:off x="3533133" y="1332004"/>
              <a:ext cx="1975387" cy="619497"/>
            </a:xfrm>
            <a:prstGeom prst="rect">
              <a:avLst/>
            </a:prstGeom>
            <a:no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b="1" dirty="0" err="1">
                <a:solidFill>
                  <a:schemeClr val="bg1"/>
                </a:solidFill>
              </a:endParaRPr>
            </a:p>
          </p:txBody>
        </p:sp>
      </p:grpSp>
      <p:grpSp>
        <p:nvGrpSpPr>
          <p:cNvPr id="7" name="Group 6"/>
          <p:cNvGrpSpPr/>
          <p:nvPr/>
        </p:nvGrpSpPr>
        <p:grpSpPr>
          <a:xfrm>
            <a:off x="5540732" y="1332004"/>
            <a:ext cx="2371368" cy="619497"/>
            <a:chOff x="6061985" y="1332004"/>
            <a:chExt cx="2371368" cy="619497"/>
          </a:xfrm>
        </p:grpSpPr>
        <p:sp>
          <p:nvSpPr>
            <p:cNvPr id="147" name="Rectangle 146"/>
            <p:cNvSpPr/>
            <p:nvPr/>
          </p:nvSpPr>
          <p:spPr>
            <a:xfrm>
              <a:off x="6210538" y="1380606"/>
              <a:ext cx="2152043" cy="553998"/>
            </a:xfrm>
            <a:prstGeom prst="rect">
              <a:avLst/>
            </a:prstGeom>
          </p:spPr>
          <p:txBody>
            <a:bodyPr wrap="square" lIns="0" tIns="0" rIns="0" bIns="0">
              <a:spAutoFit/>
            </a:bodyPr>
            <a:lstStyle/>
            <a:p>
              <a:r>
                <a:rPr lang="en-US" sz="900" b="1" dirty="0">
                  <a:solidFill>
                    <a:srgbClr val="00338D"/>
                  </a:solidFill>
                </a:rPr>
                <a:t>Lighthouse team has extensive experience in using efficient and effective combinations of technologies to solve complex client problems. </a:t>
              </a:r>
            </a:p>
          </p:txBody>
        </p:sp>
        <p:sp>
          <p:nvSpPr>
            <p:cNvPr id="153" name="Rectangle 152"/>
            <p:cNvSpPr/>
            <p:nvPr/>
          </p:nvSpPr>
          <p:spPr>
            <a:xfrm>
              <a:off x="6061985" y="1332004"/>
              <a:ext cx="95560" cy="619497"/>
            </a:xfrm>
            <a:prstGeom prst="rect">
              <a:avLst/>
            </a:prstGeom>
            <a:solidFill>
              <a:srgbClr val="0091DA"/>
            </a:solid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b="1" dirty="0" err="1">
                <a:solidFill>
                  <a:schemeClr val="bg1"/>
                </a:solidFill>
              </a:endParaRPr>
            </a:p>
          </p:txBody>
        </p:sp>
        <p:sp>
          <p:nvSpPr>
            <p:cNvPr id="154" name="Rectangle 153"/>
            <p:cNvSpPr/>
            <p:nvPr/>
          </p:nvSpPr>
          <p:spPr>
            <a:xfrm>
              <a:off x="6157545" y="1332004"/>
              <a:ext cx="2275808" cy="619497"/>
            </a:xfrm>
            <a:prstGeom prst="rect">
              <a:avLst/>
            </a:prstGeom>
            <a:noFill/>
            <a:ln>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b="1" dirty="0" err="1">
                <a:solidFill>
                  <a:schemeClr val="bg1"/>
                </a:solidFill>
              </a:endParaRPr>
            </a:p>
          </p:txBody>
        </p:sp>
      </p:grpSp>
      <p:sp>
        <p:nvSpPr>
          <p:cNvPr id="23" name="Isosceles Triangle 22"/>
          <p:cNvSpPr/>
          <p:nvPr/>
        </p:nvSpPr>
        <p:spPr>
          <a:xfrm rot="5400000">
            <a:off x="3007014" y="1514978"/>
            <a:ext cx="166170" cy="143250"/>
          </a:xfrm>
          <a:prstGeom prst="triangle">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dirty="0" err="1">
              <a:solidFill>
                <a:schemeClr val="bg1"/>
              </a:solidFill>
            </a:endParaRPr>
          </a:p>
        </p:txBody>
      </p:sp>
      <p:sp>
        <p:nvSpPr>
          <p:cNvPr id="155" name="Isosceles Triangle 154"/>
          <p:cNvSpPr/>
          <p:nvPr/>
        </p:nvSpPr>
        <p:spPr>
          <a:xfrm rot="5400000">
            <a:off x="5351367" y="1514979"/>
            <a:ext cx="166170" cy="143250"/>
          </a:xfrm>
          <a:prstGeom prst="triangle">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050" dirty="0" err="1">
              <a:solidFill>
                <a:schemeClr val="bg1"/>
              </a:solidFill>
            </a:endParaRPr>
          </a:p>
        </p:txBody>
      </p:sp>
      <p:grpSp>
        <p:nvGrpSpPr>
          <p:cNvPr id="6" name="Group 5"/>
          <p:cNvGrpSpPr/>
          <p:nvPr/>
        </p:nvGrpSpPr>
        <p:grpSpPr>
          <a:xfrm>
            <a:off x="1011246" y="2190611"/>
            <a:ext cx="6659563" cy="2465100"/>
            <a:chOff x="989012" y="2022922"/>
            <a:chExt cx="6646265" cy="2460178"/>
          </a:xfrm>
        </p:grpSpPr>
        <p:sp>
          <p:nvSpPr>
            <p:cNvPr id="208" name="Rectangle 207"/>
            <p:cNvSpPr/>
            <p:nvPr/>
          </p:nvSpPr>
          <p:spPr>
            <a:xfrm>
              <a:off x="1995519" y="2752287"/>
              <a:ext cx="1133466" cy="1730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cxnSp>
          <p:nvCxnSpPr>
            <p:cNvPr id="209" name="Straight Connector 208"/>
            <p:cNvCxnSpPr/>
            <p:nvPr/>
          </p:nvCxnSpPr>
          <p:spPr>
            <a:xfrm flipH="1">
              <a:off x="1995519" y="4477611"/>
              <a:ext cx="1134106" cy="5489"/>
            </a:xfrm>
            <a:prstGeom prst="line">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605631" y="3453815"/>
              <a:ext cx="423822" cy="46166"/>
            </a:xfrm>
            <a:prstGeom prst="rect">
              <a:avLst/>
            </a:prstGeom>
            <a:noFill/>
          </p:spPr>
          <p:txBody>
            <a:bodyPr wrap="square" lIns="0" tIns="0" rIns="0" bIns="0" rtlCol="0">
              <a:spAutoFit/>
            </a:bodyPr>
            <a:lstStyle/>
            <a:p>
              <a:pPr>
                <a:spcAft>
                  <a:spcPts val="225"/>
                </a:spcAft>
              </a:pPr>
              <a:r>
                <a:rPr lang="en-US" sz="300" b="1" i="1" dirty="0">
                  <a:solidFill>
                    <a:srgbClr val="000000"/>
                  </a:solidFill>
                </a:rPr>
                <a:t>sFTP</a:t>
              </a:r>
            </a:p>
          </p:txBody>
        </p:sp>
        <p:pic>
          <p:nvPicPr>
            <p:cNvPr id="211" name="Picture 2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699" y="3272457"/>
              <a:ext cx="485150" cy="157674"/>
            </a:xfrm>
            <a:prstGeom prst="rect">
              <a:avLst/>
            </a:prstGeom>
          </p:spPr>
        </p:pic>
        <p:pic>
          <p:nvPicPr>
            <p:cNvPr id="212" name="Picture 2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75" y="3255972"/>
              <a:ext cx="407092" cy="304926"/>
            </a:xfrm>
            <a:prstGeom prst="rect">
              <a:avLst/>
            </a:prstGeom>
          </p:spPr>
        </p:pic>
        <p:sp>
          <p:nvSpPr>
            <p:cNvPr id="213" name="TextBox 212"/>
            <p:cNvSpPr txBox="1"/>
            <p:nvPr/>
          </p:nvSpPr>
          <p:spPr>
            <a:xfrm>
              <a:off x="2641845" y="3804407"/>
              <a:ext cx="371935" cy="174124"/>
            </a:xfrm>
            <a:prstGeom prst="rect">
              <a:avLst/>
            </a:prstGeom>
            <a:noFill/>
          </p:spPr>
          <p:txBody>
            <a:bodyPr wrap="none" lIns="40500" tIns="40500" rIns="40500" bIns="40500" rtlCol="0">
              <a:spAutoFit/>
            </a:bodyPr>
            <a:lstStyle/>
            <a:p>
              <a:pPr algn="ctr">
                <a:spcAft>
                  <a:spcPts val="225"/>
                </a:spcAft>
              </a:pPr>
              <a:r>
                <a:rPr lang="en-US" sz="300" b="1" dirty="0">
                  <a:solidFill>
                    <a:schemeClr val="tx2"/>
                  </a:solidFill>
                  <a:cs typeface="Arial" pitchFamily="34" charset="0"/>
                </a:rPr>
                <a:t>Microsoft Azure</a:t>
              </a:r>
              <a:br>
                <a:rPr lang="en-US" sz="300" b="1" dirty="0">
                  <a:solidFill>
                    <a:schemeClr val="tx2"/>
                  </a:solidFill>
                  <a:cs typeface="Arial" pitchFamily="34" charset="0"/>
                </a:rPr>
              </a:br>
              <a:r>
                <a:rPr lang="en-US" sz="300" b="1" dirty="0">
                  <a:solidFill>
                    <a:schemeClr val="tx2"/>
                  </a:solidFill>
                  <a:cs typeface="Arial" pitchFamily="34" charset="0"/>
                </a:rPr>
                <a:t>Data Factory</a:t>
              </a:r>
            </a:p>
          </p:txBody>
        </p:sp>
        <p:pic>
          <p:nvPicPr>
            <p:cNvPr id="214" name="Picture 213"/>
            <p:cNvPicPr>
              <a:picLocks noChangeAspect="1"/>
            </p:cNvPicPr>
            <p:nvPr/>
          </p:nvPicPr>
          <p:blipFill rotWithShape="1">
            <a:blip r:embed="rId4">
              <a:extLst>
                <a:ext uri="{28A0092B-C50C-407E-A947-70E740481C1C}">
                  <a14:useLocalDpi xmlns:a14="http://schemas.microsoft.com/office/drawing/2010/main" val="0"/>
                </a:ext>
              </a:extLst>
            </a:blip>
            <a:srcRect t="1" b="31080"/>
            <a:stretch/>
          </p:blipFill>
          <p:spPr>
            <a:xfrm>
              <a:off x="2497656" y="3653543"/>
              <a:ext cx="608342" cy="151981"/>
            </a:xfrm>
            <a:prstGeom prst="rect">
              <a:avLst/>
            </a:prstGeom>
          </p:spPr>
        </p:pic>
        <p:pic>
          <p:nvPicPr>
            <p:cNvPr id="215" name="Picture 2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4866" y="3641172"/>
              <a:ext cx="318215" cy="310261"/>
            </a:xfrm>
            <a:prstGeom prst="rect">
              <a:avLst/>
            </a:prstGeom>
          </p:spPr>
        </p:pic>
        <p:sp>
          <p:nvSpPr>
            <p:cNvPr id="216" name="TextBox 215"/>
            <p:cNvSpPr txBox="1"/>
            <p:nvPr/>
          </p:nvSpPr>
          <p:spPr>
            <a:xfrm>
              <a:off x="2062048" y="3952882"/>
              <a:ext cx="359744" cy="46166"/>
            </a:xfrm>
            <a:prstGeom prst="rect">
              <a:avLst/>
            </a:prstGeom>
            <a:noFill/>
          </p:spPr>
          <p:txBody>
            <a:bodyPr wrap="square" lIns="0" tIns="0" rIns="0" bIns="0" rtlCol="0">
              <a:spAutoFit/>
            </a:bodyPr>
            <a:lstStyle/>
            <a:p>
              <a:pPr algn="ctr">
                <a:spcAft>
                  <a:spcPts val="225"/>
                </a:spcAft>
              </a:pPr>
              <a:r>
                <a:rPr lang="en-US" sz="300" b="1" i="1" dirty="0">
                  <a:solidFill>
                    <a:schemeClr val="tx2"/>
                  </a:solidFill>
                </a:rPr>
                <a:t>Mosaic</a:t>
              </a:r>
            </a:p>
          </p:txBody>
        </p:sp>
        <p:sp>
          <p:nvSpPr>
            <p:cNvPr id="217" name="Rectangle 216"/>
            <p:cNvSpPr/>
            <p:nvPr/>
          </p:nvSpPr>
          <p:spPr>
            <a:xfrm>
              <a:off x="3259766" y="2752287"/>
              <a:ext cx="1133466" cy="1730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cxnSp>
          <p:nvCxnSpPr>
            <p:cNvPr id="218" name="Straight Connector 217"/>
            <p:cNvCxnSpPr/>
            <p:nvPr/>
          </p:nvCxnSpPr>
          <p:spPr>
            <a:xfrm flipH="1">
              <a:off x="3259553" y="4477611"/>
              <a:ext cx="1134106" cy="5489"/>
            </a:xfrm>
            <a:prstGeom prst="line">
              <a:avLst/>
            </a:prstGeom>
            <a:ln w="12700">
              <a:solidFill>
                <a:srgbClr val="005EB8"/>
              </a:solidFill>
            </a:ln>
          </p:spPr>
          <p:style>
            <a:lnRef idx="1">
              <a:schemeClr val="accent1"/>
            </a:lnRef>
            <a:fillRef idx="0">
              <a:schemeClr val="accent1"/>
            </a:fillRef>
            <a:effectRef idx="0">
              <a:schemeClr val="accent1"/>
            </a:effectRef>
            <a:fontRef idx="minor">
              <a:schemeClr val="tx1"/>
            </a:fontRef>
          </p:style>
        </p:cxnSp>
        <p:pic>
          <p:nvPicPr>
            <p:cNvPr id="219" name="Picture 2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2927" y="3315501"/>
              <a:ext cx="361020" cy="296837"/>
            </a:xfrm>
            <a:prstGeom prst="rect">
              <a:avLst/>
            </a:prstGeom>
          </p:spPr>
        </p:pic>
        <p:pic>
          <p:nvPicPr>
            <p:cNvPr id="221" name="Picture 2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0807" y="3673213"/>
              <a:ext cx="604804" cy="197166"/>
            </a:xfrm>
            <a:prstGeom prst="rect">
              <a:avLst/>
            </a:prstGeom>
          </p:spPr>
        </p:pic>
        <p:pic>
          <p:nvPicPr>
            <p:cNvPr id="222" name="Picture 2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079" y="3308266"/>
              <a:ext cx="354019" cy="314192"/>
            </a:xfrm>
            <a:prstGeom prst="rect">
              <a:avLst/>
            </a:prstGeom>
          </p:spPr>
        </p:pic>
        <p:pic>
          <p:nvPicPr>
            <p:cNvPr id="223" name="Picture 222"/>
            <p:cNvPicPr>
              <a:picLocks noChangeAspect="1"/>
            </p:cNvPicPr>
            <p:nvPr/>
          </p:nvPicPr>
          <p:blipFill>
            <a:blip r:embed="rId9"/>
            <a:stretch>
              <a:fillRect/>
            </a:stretch>
          </p:blipFill>
          <p:spPr>
            <a:xfrm>
              <a:off x="3407960" y="4200570"/>
              <a:ext cx="814358" cy="196569"/>
            </a:xfrm>
            <a:prstGeom prst="rect">
              <a:avLst/>
            </a:prstGeom>
          </p:spPr>
        </p:pic>
        <p:pic>
          <p:nvPicPr>
            <p:cNvPr id="224" name="Picture 2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91313" y="3890414"/>
              <a:ext cx="614279" cy="202148"/>
            </a:xfrm>
            <a:prstGeom prst="rect">
              <a:avLst/>
            </a:prstGeom>
          </p:spPr>
        </p:pic>
        <p:pic>
          <p:nvPicPr>
            <p:cNvPr id="225" name="Picture 2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6086" y="3887328"/>
              <a:ext cx="376590" cy="197710"/>
            </a:xfrm>
            <a:prstGeom prst="rect">
              <a:avLst/>
            </a:prstGeom>
          </p:spPr>
        </p:pic>
        <p:sp>
          <p:nvSpPr>
            <p:cNvPr id="226" name="Rectangle 225"/>
            <p:cNvSpPr/>
            <p:nvPr/>
          </p:nvSpPr>
          <p:spPr>
            <a:xfrm>
              <a:off x="4524013" y="2752287"/>
              <a:ext cx="1133466" cy="1730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cxnSp>
          <p:nvCxnSpPr>
            <p:cNvPr id="227" name="Straight Connector 226"/>
            <p:cNvCxnSpPr/>
            <p:nvPr/>
          </p:nvCxnSpPr>
          <p:spPr>
            <a:xfrm flipH="1">
              <a:off x="4523587" y="4477611"/>
              <a:ext cx="1134106" cy="5489"/>
            </a:xfrm>
            <a:prstGeom prst="line">
              <a:avLst/>
            </a:prstGeom>
            <a:ln w="12700">
              <a:solidFill>
                <a:srgbClr val="483698"/>
              </a:solidFill>
            </a:ln>
          </p:spPr>
          <p:style>
            <a:lnRef idx="1">
              <a:schemeClr val="accent1"/>
            </a:lnRef>
            <a:fillRef idx="0">
              <a:schemeClr val="accent1"/>
            </a:fillRef>
            <a:effectRef idx="0">
              <a:schemeClr val="accent1"/>
            </a:effectRef>
            <a:fontRef idx="minor">
              <a:schemeClr val="tx1"/>
            </a:fontRef>
          </p:style>
        </p:cxnSp>
        <p:pic>
          <p:nvPicPr>
            <p:cNvPr id="228" name="Picture 227"/>
            <p:cNvPicPr>
              <a:picLocks noChangeAspect="1"/>
            </p:cNvPicPr>
            <p:nvPr/>
          </p:nvPicPr>
          <p:blipFill>
            <a:blip r:embed="rId12" cstate="print"/>
            <a:stretch>
              <a:fillRect/>
            </a:stretch>
          </p:blipFill>
          <p:spPr>
            <a:xfrm>
              <a:off x="4552071" y="3257201"/>
              <a:ext cx="444408" cy="163880"/>
            </a:xfrm>
            <a:prstGeom prst="rect">
              <a:avLst/>
            </a:prstGeom>
          </p:spPr>
        </p:pic>
        <p:pic>
          <p:nvPicPr>
            <p:cNvPr id="229" name="Picture 11"/>
            <p:cNvPicPr>
              <a:picLocks noChangeAspect="1" noChangeArrowheads="1"/>
            </p:cNvPicPr>
            <p:nvPr/>
          </p:nvPicPr>
          <p:blipFill>
            <a:blip r:embed="rId13" cstate="print"/>
            <a:srcRect/>
            <a:stretch>
              <a:fillRect/>
            </a:stretch>
          </p:blipFill>
          <p:spPr bwMode="auto">
            <a:xfrm>
              <a:off x="4551301" y="3460539"/>
              <a:ext cx="567497" cy="164573"/>
            </a:xfrm>
            <a:prstGeom prst="rect">
              <a:avLst/>
            </a:prstGeom>
            <a:noFill/>
            <a:ln w="9525">
              <a:noFill/>
              <a:miter lim="800000"/>
              <a:headEnd/>
              <a:tailEnd/>
            </a:ln>
          </p:spPr>
        </p:pic>
        <p:pic>
          <p:nvPicPr>
            <p:cNvPr id="302" name="Picture 30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26148" y="3264859"/>
              <a:ext cx="523982" cy="189942"/>
            </a:xfrm>
            <a:prstGeom prst="rect">
              <a:avLst/>
            </a:prstGeom>
          </p:spPr>
        </p:pic>
        <p:pic>
          <p:nvPicPr>
            <p:cNvPr id="339" name="Picture 10"/>
            <p:cNvPicPr>
              <a:picLocks noChangeAspect="1" noChangeArrowheads="1"/>
            </p:cNvPicPr>
            <p:nvPr/>
          </p:nvPicPr>
          <p:blipFill>
            <a:blip r:embed="rId15" cstate="print"/>
            <a:srcRect/>
            <a:stretch>
              <a:fillRect/>
            </a:stretch>
          </p:blipFill>
          <p:spPr bwMode="auto">
            <a:xfrm>
              <a:off x="4577493" y="3646653"/>
              <a:ext cx="279337" cy="241349"/>
            </a:xfrm>
            <a:prstGeom prst="rect">
              <a:avLst/>
            </a:prstGeom>
            <a:noFill/>
            <a:ln w="9525">
              <a:noFill/>
              <a:miter lim="800000"/>
              <a:headEnd/>
              <a:tailEnd/>
            </a:ln>
          </p:spPr>
        </p:pic>
        <p:pic>
          <p:nvPicPr>
            <p:cNvPr id="340" name="Picture 3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94570" y="3610842"/>
              <a:ext cx="362586" cy="226954"/>
            </a:xfrm>
            <a:prstGeom prst="rect">
              <a:avLst/>
            </a:prstGeom>
          </p:spPr>
        </p:pic>
        <p:pic>
          <p:nvPicPr>
            <p:cNvPr id="341" name="Picture 3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79200" y="3587073"/>
              <a:ext cx="349300" cy="183941"/>
            </a:xfrm>
            <a:prstGeom prst="rect">
              <a:avLst/>
            </a:prstGeom>
          </p:spPr>
        </p:pic>
        <p:pic>
          <p:nvPicPr>
            <p:cNvPr id="342" name="Picture 9"/>
            <p:cNvPicPr>
              <a:picLocks noChangeAspect="1" noChangeArrowheads="1"/>
            </p:cNvPicPr>
            <p:nvPr/>
          </p:nvPicPr>
          <p:blipFill>
            <a:blip r:embed="rId18" cstate="print"/>
            <a:srcRect/>
            <a:stretch>
              <a:fillRect/>
            </a:stretch>
          </p:blipFill>
          <p:spPr bwMode="auto">
            <a:xfrm>
              <a:off x="5112004" y="4069861"/>
              <a:ext cx="506924" cy="130709"/>
            </a:xfrm>
            <a:prstGeom prst="rect">
              <a:avLst/>
            </a:prstGeom>
            <a:noFill/>
            <a:ln w="9525">
              <a:noFill/>
              <a:miter lim="800000"/>
              <a:headEnd/>
              <a:tailEnd/>
            </a:ln>
          </p:spPr>
        </p:pic>
        <p:pic>
          <p:nvPicPr>
            <p:cNvPr id="343" name="Picture 3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45565" y="4255762"/>
              <a:ext cx="661483" cy="147739"/>
            </a:xfrm>
            <a:prstGeom prst="rect">
              <a:avLst/>
            </a:prstGeom>
          </p:spPr>
        </p:pic>
        <p:sp>
          <p:nvSpPr>
            <p:cNvPr id="344" name="TextBox 343"/>
            <p:cNvSpPr txBox="1"/>
            <p:nvPr/>
          </p:nvSpPr>
          <p:spPr>
            <a:xfrm>
              <a:off x="5116898" y="4014742"/>
              <a:ext cx="248568" cy="145716"/>
            </a:xfrm>
            <a:prstGeom prst="rect">
              <a:avLst/>
            </a:prstGeom>
            <a:noFill/>
          </p:spPr>
          <p:txBody>
            <a:bodyPr wrap="none" lIns="40500" tIns="40500" rIns="40500" bIns="40500" rtlCol="0">
              <a:noAutofit/>
            </a:bodyPr>
            <a:lstStyle/>
            <a:p>
              <a:pPr algn="ctr">
                <a:spcAft>
                  <a:spcPts val="225"/>
                </a:spcAft>
              </a:pPr>
              <a:endParaRPr lang="en-US" sz="300" b="1" dirty="0">
                <a:solidFill>
                  <a:srgbClr val="6DAFE1"/>
                </a:solidFill>
                <a:cs typeface="Arial" pitchFamily="34" charset="0"/>
              </a:endParaRPr>
            </a:p>
          </p:txBody>
        </p:sp>
        <p:pic>
          <p:nvPicPr>
            <p:cNvPr id="345" name="Picture 3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97234" y="3861110"/>
              <a:ext cx="506419" cy="169676"/>
            </a:xfrm>
            <a:prstGeom prst="rect">
              <a:avLst/>
            </a:prstGeom>
          </p:spPr>
        </p:pic>
        <p:pic>
          <p:nvPicPr>
            <p:cNvPr id="346" name="Picture 3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66426" y="3925800"/>
              <a:ext cx="500835" cy="274769"/>
            </a:xfrm>
            <a:prstGeom prst="rect">
              <a:avLst/>
            </a:prstGeom>
          </p:spPr>
        </p:pic>
        <p:sp>
          <p:nvSpPr>
            <p:cNvPr id="347" name="Rectangle 346"/>
            <p:cNvSpPr/>
            <p:nvPr/>
          </p:nvSpPr>
          <p:spPr>
            <a:xfrm>
              <a:off x="5788261" y="2752287"/>
              <a:ext cx="1133466" cy="17308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cxnSp>
          <p:nvCxnSpPr>
            <p:cNvPr id="348" name="Straight Connector 347"/>
            <p:cNvCxnSpPr/>
            <p:nvPr/>
          </p:nvCxnSpPr>
          <p:spPr>
            <a:xfrm flipH="1">
              <a:off x="5787622" y="4477611"/>
              <a:ext cx="1134106" cy="5489"/>
            </a:xfrm>
            <a:prstGeom prst="line">
              <a:avLst/>
            </a:prstGeom>
            <a:ln w="12700">
              <a:solidFill>
                <a:srgbClr val="6D2077"/>
              </a:solidFill>
            </a:ln>
          </p:spPr>
          <p:style>
            <a:lnRef idx="1">
              <a:schemeClr val="accent1"/>
            </a:lnRef>
            <a:fillRef idx="0">
              <a:schemeClr val="accent1"/>
            </a:fillRef>
            <a:effectRef idx="0">
              <a:schemeClr val="accent1"/>
            </a:effectRef>
            <a:fontRef idx="minor">
              <a:schemeClr val="tx1"/>
            </a:fontRef>
          </p:style>
        </p:cxnSp>
        <p:pic>
          <p:nvPicPr>
            <p:cNvPr id="349" name="Picture 3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09059" y="3284487"/>
              <a:ext cx="440341" cy="235233"/>
            </a:xfrm>
            <a:prstGeom prst="rect">
              <a:avLst/>
            </a:prstGeom>
          </p:spPr>
        </p:pic>
        <p:grpSp>
          <p:nvGrpSpPr>
            <p:cNvPr id="414" name="Group 413"/>
            <p:cNvGrpSpPr/>
            <p:nvPr/>
          </p:nvGrpSpPr>
          <p:grpSpPr>
            <a:xfrm>
              <a:off x="6380183" y="3287492"/>
              <a:ext cx="420823" cy="311928"/>
              <a:chOff x="6047530" y="2625157"/>
              <a:chExt cx="550730" cy="408218"/>
            </a:xfrm>
          </p:grpSpPr>
          <p:pic>
            <p:nvPicPr>
              <p:cNvPr id="492" name="Picture 49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47530" y="2625157"/>
                <a:ext cx="307692" cy="323846"/>
              </a:xfrm>
              <a:prstGeom prst="rect">
                <a:avLst/>
              </a:prstGeom>
            </p:spPr>
          </p:pic>
          <p:sp>
            <p:nvSpPr>
              <p:cNvPr id="493" name="Rectangle 492"/>
              <p:cNvSpPr/>
              <p:nvPr/>
            </p:nvSpPr>
            <p:spPr>
              <a:xfrm>
                <a:off x="6144705" y="2852122"/>
                <a:ext cx="453555" cy="181253"/>
              </a:xfrm>
              <a:prstGeom prst="rect">
                <a:avLst/>
              </a:prstGeom>
            </p:spPr>
            <p:txBody>
              <a:bodyPr wrap="none">
                <a:spAutoFit/>
              </a:bodyPr>
              <a:lstStyle/>
              <a:p>
                <a:pPr algn="ctr">
                  <a:spcAft>
                    <a:spcPts val="225"/>
                  </a:spcAft>
                  <a:defRPr/>
                </a:pPr>
                <a:r>
                  <a:rPr lang="en-US" sz="300" b="1" kern="0" dirty="0">
                    <a:solidFill>
                      <a:prstClr val="black">
                        <a:lumMod val="65000"/>
                        <a:lumOff val="35000"/>
                      </a:prstClr>
                    </a:solidFill>
                  </a:rPr>
                  <a:t>Qlik</a:t>
                </a:r>
                <a:r>
                  <a:rPr lang="en-US" sz="300" b="1" kern="0" dirty="0">
                    <a:solidFill>
                      <a:srgbClr val="70AD47"/>
                    </a:solidFill>
                  </a:rPr>
                  <a:t>View</a:t>
                </a:r>
              </a:p>
            </p:txBody>
          </p:sp>
        </p:grpSp>
        <p:pic>
          <p:nvPicPr>
            <p:cNvPr id="415" name="Picture 41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858377" y="3685318"/>
              <a:ext cx="373266" cy="230772"/>
            </a:xfrm>
            <a:prstGeom prst="rect">
              <a:avLst/>
            </a:prstGeom>
            <a:solidFill>
              <a:srgbClr val="92D050"/>
            </a:solidFill>
          </p:spPr>
        </p:pic>
        <p:pic>
          <p:nvPicPr>
            <p:cNvPr id="416" name="Picture 4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50910" y="3724319"/>
              <a:ext cx="411439" cy="159432"/>
            </a:xfrm>
            <a:prstGeom prst="rect">
              <a:avLst/>
            </a:prstGeom>
          </p:spPr>
        </p:pic>
        <p:sp>
          <p:nvSpPr>
            <p:cNvPr id="418" name="Freeform 6"/>
            <p:cNvSpPr>
              <a:spLocks noEditPoints="1"/>
            </p:cNvSpPr>
            <p:nvPr/>
          </p:nvSpPr>
          <p:spPr bwMode="auto">
            <a:xfrm>
              <a:off x="1975404" y="2022922"/>
              <a:ext cx="1170521" cy="1168160"/>
            </a:xfrm>
            <a:custGeom>
              <a:avLst/>
              <a:gdLst>
                <a:gd name="T0" fmla="*/ 641 w 701"/>
                <a:gd name="T1" fmla="*/ 359 h 700"/>
                <a:gd name="T2" fmla="*/ 641 w 701"/>
                <a:gd name="T3" fmla="*/ 303 h 700"/>
                <a:gd name="T4" fmla="*/ 690 w 701"/>
                <a:gd name="T5" fmla="*/ 278 h 700"/>
                <a:gd name="T6" fmla="*/ 665 w 701"/>
                <a:gd name="T7" fmla="*/ 200 h 700"/>
                <a:gd name="T8" fmla="*/ 607 w 701"/>
                <a:gd name="T9" fmla="*/ 212 h 700"/>
                <a:gd name="T10" fmla="*/ 589 w 701"/>
                <a:gd name="T11" fmla="*/ 186 h 700"/>
                <a:gd name="T12" fmla="*/ 576 w 701"/>
                <a:gd name="T13" fmla="*/ 167 h 700"/>
                <a:gd name="T14" fmla="*/ 608 w 701"/>
                <a:gd name="T15" fmla="*/ 116 h 700"/>
                <a:gd name="T16" fmla="*/ 544 w 701"/>
                <a:gd name="T17" fmla="*/ 65 h 700"/>
                <a:gd name="T18" fmla="*/ 503 w 701"/>
                <a:gd name="T19" fmla="*/ 102 h 700"/>
                <a:gd name="T20" fmla="*/ 452 w 701"/>
                <a:gd name="T21" fmla="*/ 76 h 700"/>
                <a:gd name="T22" fmla="*/ 456 w 701"/>
                <a:gd name="T23" fmla="*/ 21 h 700"/>
                <a:gd name="T24" fmla="*/ 375 w 701"/>
                <a:gd name="T25" fmla="*/ 5 h 700"/>
                <a:gd name="T26" fmla="*/ 359 w 701"/>
                <a:gd name="T27" fmla="*/ 59 h 700"/>
                <a:gd name="T28" fmla="*/ 302 w 701"/>
                <a:gd name="T29" fmla="*/ 65 h 700"/>
                <a:gd name="T30" fmla="*/ 278 w 701"/>
                <a:gd name="T31" fmla="*/ 10 h 700"/>
                <a:gd name="T32" fmla="*/ 199 w 701"/>
                <a:gd name="T33" fmla="*/ 40 h 700"/>
                <a:gd name="T34" fmla="*/ 212 w 701"/>
                <a:gd name="T35" fmla="*/ 93 h 700"/>
                <a:gd name="T36" fmla="*/ 186 w 701"/>
                <a:gd name="T37" fmla="*/ 111 h 700"/>
                <a:gd name="T38" fmla="*/ 160 w 701"/>
                <a:gd name="T39" fmla="*/ 129 h 700"/>
                <a:gd name="T40" fmla="*/ 116 w 701"/>
                <a:gd name="T41" fmla="*/ 92 h 700"/>
                <a:gd name="T42" fmla="*/ 60 w 701"/>
                <a:gd name="T43" fmla="*/ 155 h 700"/>
                <a:gd name="T44" fmla="*/ 101 w 701"/>
                <a:gd name="T45" fmla="*/ 202 h 700"/>
                <a:gd name="T46" fmla="*/ 75 w 701"/>
                <a:gd name="T47" fmla="*/ 254 h 700"/>
                <a:gd name="T48" fmla="*/ 21 w 701"/>
                <a:gd name="T49" fmla="*/ 244 h 700"/>
                <a:gd name="T50" fmla="*/ 4 w 701"/>
                <a:gd name="T51" fmla="*/ 331 h 700"/>
                <a:gd name="T52" fmla="*/ 58 w 701"/>
                <a:gd name="T53" fmla="*/ 346 h 700"/>
                <a:gd name="T54" fmla="*/ 64 w 701"/>
                <a:gd name="T55" fmla="*/ 404 h 700"/>
                <a:gd name="T56" fmla="*/ 9 w 701"/>
                <a:gd name="T57" fmla="*/ 427 h 700"/>
                <a:gd name="T58" fmla="*/ 39 w 701"/>
                <a:gd name="T59" fmla="*/ 506 h 700"/>
                <a:gd name="T60" fmla="*/ 92 w 701"/>
                <a:gd name="T61" fmla="*/ 493 h 700"/>
                <a:gd name="T62" fmla="*/ 110 w 701"/>
                <a:gd name="T63" fmla="*/ 519 h 700"/>
                <a:gd name="T64" fmla="*/ 123 w 701"/>
                <a:gd name="T65" fmla="*/ 539 h 700"/>
                <a:gd name="T66" fmla="*/ 93 w 701"/>
                <a:gd name="T67" fmla="*/ 584 h 700"/>
                <a:gd name="T68" fmla="*/ 155 w 701"/>
                <a:gd name="T69" fmla="*/ 640 h 700"/>
                <a:gd name="T70" fmla="*/ 196 w 701"/>
                <a:gd name="T71" fmla="*/ 603 h 700"/>
                <a:gd name="T72" fmla="*/ 248 w 701"/>
                <a:gd name="T73" fmla="*/ 624 h 700"/>
                <a:gd name="T74" fmla="*/ 243 w 701"/>
                <a:gd name="T75" fmla="*/ 685 h 700"/>
                <a:gd name="T76" fmla="*/ 324 w 701"/>
                <a:gd name="T77" fmla="*/ 700 h 700"/>
                <a:gd name="T78" fmla="*/ 346 w 701"/>
                <a:gd name="T79" fmla="*/ 642 h 700"/>
                <a:gd name="T80" fmla="*/ 403 w 701"/>
                <a:gd name="T81" fmla="*/ 641 h 700"/>
                <a:gd name="T82" fmla="*/ 422 w 701"/>
                <a:gd name="T83" fmla="*/ 690 h 700"/>
                <a:gd name="T84" fmla="*/ 505 w 701"/>
                <a:gd name="T85" fmla="*/ 666 h 700"/>
                <a:gd name="T86" fmla="*/ 488 w 701"/>
                <a:gd name="T87" fmla="*/ 606 h 700"/>
                <a:gd name="T88" fmla="*/ 513 w 701"/>
                <a:gd name="T89" fmla="*/ 594 h 700"/>
                <a:gd name="T90" fmla="*/ 539 w 701"/>
                <a:gd name="T91" fmla="*/ 576 h 700"/>
                <a:gd name="T92" fmla="*/ 584 w 701"/>
                <a:gd name="T93" fmla="*/ 607 h 700"/>
                <a:gd name="T94" fmla="*/ 641 w 701"/>
                <a:gd name="T95" fmla="*/ 545 h 700"/>
                <a:gd name="T96" fmla="*/ 598 w 701"/>
                <a:gd name="T97" fmla="*/ 503 h 700"/>
                <a:gd name="T98" fmla="*/ 624 w 701"/>
                <a:gd name="T99" fmla="*/ 452 h 700"/>
                <a:gd name="T100" fmla="*/ 685 w 701"/>
                <a:gd name="T101" fmla="*/ 457 h 700"/>
                <a:gd name="T102" fmla="*/ 700 w 701"/>
                <a:gd name="T103" fmla="*/ 376 h 700"/>
                <a:gd name="T104" fmla="*/ 641 w 701"/>
                <a:gd name="T105" fmla="*/ 359 h 700"/>
                <a:gd name="T106" fmla="*/ 461 w 701"/>
                <a:gd name="T107" fmla="*/ 511 h 700"/>
                <a:gd name="T108" fmla="*/ 315 w 701"/>
                <a:gd name="T109" fmla="*/ 540 h 700"/>
                <a:gd name="T110" fmla="*/ 189 w 701"/>
                <a:gd name="T111" fmla="*/ 461 h 700"/>
                <a:gd name="T112" fmla="*/ 159 w 701"/>
                <a:gd name="T113" fmla="*/ 314 h 700"/>
                <a:gd name="T114" fmla="*/ 238 w 701"/>
                <a:gd name="T115" fmla="*/ 194 h 700"/>
                <a:gd name="T116" fmla="*/ 385 w 701"/>
                <a:gd name="T117" fmla="*/ 159 h 700"/>
                <a:gd name="T118" fmla="*/ 510 w 701"/>
                <a:gd name="T119" fmla="*/ 245 h 700"/>
                <a:gd name="T120" fmla="*/ 541 w 701"/>
                <a:gd name="T121" fmla="*/ 385 h 700"/>
                <a:gd name="T122" fmla="*/ 461 w 701"/>
                <a:gd name="T123" fmla="*/ 51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1" h="700">
                  <a:moveTo>
                    <a:pt x="641" y="359"/>
                  </a:moveTo>
                  <a:cubicBezTo>
                    <a:pt x="645" y="337"/>
                    <a:pt x="643" y="320"/>
                    <a:pt x="641" y="303"/>
                  </a:cubicBezTo>
                  <a:cubicBezTo>
                    <a:pt x="641" y="303"/>
                    <a:pt x="641" y="303"/>
                    <a:pt x="690" y="278"/>
                  </a:cubicBezTo>
                  <a:cubicBezTo>
                    <a:pt x="690" y="250"/>
                    <a:pt x="677" y="225"/>
                    <a:pt x="665" y="200"/>
                  </a:cubicBezTo>
                  <a:cubicBezTo>
                    <a:pt x="665" y="200"/>
                    <a:pt x="665" y="200"/>
                    <a:pt x="607" y="212"/>
                  </a:cubicBezTo>
                  <a:cubicBezTo>
                    <a:pt x="602" y="205"/>
                    <a:pt x="599" y="193"/>
                    <a:pt x="589" y="186"/>
                  </a:cubicBezTo>
                  <a:cubicBezTo>
                    <a:pt x="585" y="180"/>
                    <a:pt x="580" y="173"/>
                    <a:pt x="576" y="167"/>
                  </a:cubicBezTo>
                  <a:cubicBezTo>
                    <a:pt x="576" y="167"/>
                    <a:pt x="576" y="167"/>
                    <a:pt x="608" y="116"/>
                  </a:cubicBezTo>
                  <a:cubicBezTo>
                    <a:pt x="594" y="97"/>
                    <a:pt x="570" y="76"/>
                    <a:pt x="544" y="65"/>
                  </a:cubicBezTo>
                  <a:cubicBezTo>
                    <a:pt x="544" y="65"/>
                    <a:pt x="544" y="65"/>
                    <a:pt x="503" y="102"/>
                  </a:cubicBezTo>
                  <a:cubicBezTo>
                    <a:pt x="488" y="94"/>
                    <a:pt x="467" y="85"/>
                    <a:pt x="452" y="76"/>
                  </a:cubicBezTo>
                  <a:cubicBezTo>
                    <a:pt x="452" y="76"/>
                    <a:pt x="452" y="76"/>
                    <a:pt x="456" y="21"/>
                  </a:cubicBezTo>
                  <a:cubicBezTo>
                    <a:pt x="431" y="5"/>
                    <a:pt x="404" y="0"/>
                    <a:pt x="375" y="5"/>
                  </a:cubicBezTo>
                  <a:cubicBezTo>
                    <a:pt x="375" y="5"/>
                    <a:pt x="375" y="5"/>
                    <a:pt x="359" y="59"/>
                  </a:cubicBezTo>
                  <a:cubicBezTo>
                    <a:pt x="336" y="60"/>
                    <a:pt x="319" y="63"/>
                    <a:pt x="302" y="65"/>
                  </a:cubicBezTo>
                  <a:cubicBezTo>
                    <a:pt x="302" y="65"/>
                    <a:pt x="302" y="65"/>
                    <a:pt x="278" y="10"/>
                  </a:cubicBezTo>
                  <a:cubicBezTo>
                    <a:pt x="250" y="10"/>
                    <a:pt x="220" y="22"/>
                    <a:pt x="199" y="40"/>
                  </a:cubicBezTo>
                  <a:cubicBezTo>
                    <a:pt x="199" y="40"/>
                    <a:pt x="199" y="40"/>
                    <a:pt x="212" y="93"/>
                  </a:cubicBezTo>
                  <a:cubicBezTo>
                    <a:pt x="199" y="102"/>
                    <a:pt x="192" y="107"/>
                    <a:pt x="186" y="111"/>
                  </a:cubicBezTo>
                  <a:cubicBezTo>
                    <a:pt x="180" y="116"/>
                    <a:pt x="168" y="119"/>
                    <a:pt x="160" y="129"/>
                  </a:cubicBezTo>
                  <a:cubicBezTo>
                    <a:pt x="160" y="129"/>
                    <a:pt x="160" y="129"/>
                    <a:pt x="116" y="92"/>
                  </a:cubicBezTo>
                  <a:cubicBezTo>
                    <a:pt x="90" y="110"/>
                    <a:pt x="75" y="130"/>
                    <a:pt x="60" y="155"/>
                  </a:cubicBezTo>
                  <a:cubicBezTo>
                    <a:pt x="60" y="155"/>
                    <a:pt x="60" y="155"/>
                    <a:pt x="101" y="202"/>
                  </a:cubicBezTo>
                  <a:cubicBezTo>
                    <a:pt x="88" y="217"/>
                    <a:pt x="84" y="233"/>
                    <a:pt x="75" y="254"/>
                  </a:cubicBezTo>
                  <a:cubicBezTo>
                    <a:pt x="75" y="254"/>
                    <a:pt x="75" y="254"/>
                    <a:pt x="21" y="244"/>
                  </a:cubicBezTo>
                  <a:cubicBezTo>
                    <a:pt x="5" y="269"/>
                    <a:pt x="0" y="296"/>
                    <a:pt x="4" y="331"/>
                  </a:cubicBezTo>
                  <a:cubicBezTo>
                    <a:pt x="4" y="331"/>
                    <a:pt x="4" y="331"/>
                    <a:pt x="58" y="346"/>
                  </a:cubicBezTo>
                  <a:cubicBezTo>
                    <a:pt x="60" y="364"/>
                    <a:pt x="56" y="385"/>
                    <a:pt x="64" y="404"/>
                  </a:cubicBezTo>
                  <a:cubicBezTo>
                    <a:pt x="64" y="404"/>
                    <a:pt x="64" y="404"/>
                    <a:pt x="9" y="427"/>
                  </a:cubicBezTo>
                  <a:cubicBezTo>
                    <a:pt x="9" y="455"/>
                    <a:pt x="22" y="480"/>
                    <a:pt x="39" y="506"/>
                  </a:cubicBezTo>
                  <a:cubicBezTo>
                    <a:pt x="39" y="506"/>
                    <a:pt x="39" y="506"/>
                    <a:pt x="92" y="493"/>
                  </a:cubicBezTo>
                  <a:cubicBezTo>
                    <a:pt x="97" y="500"/>
                    <a:pt x="101" y="506"/>
                    <a:pt x="110" y="519"/>
                  </a:cubicBezTo>
                  <a:cubicBezTo>
                    <a:pt x="115" y="526"/>
                    <a:pt x="119" y="532"/>
                    <a:pt x="123" y="539"/>
                  </a:cubicBezTo>
                  <a:cubicBezTo>
                    <a:pt x="123" y="539"/>
                    <a:pt x="123" y="539"/>
                    <a:pt x="93" y="584"/>
                  </a:cubicBezTo>
                  <a:cubicBezTo>
                    <a:pt x="105" y="608"/>
                    <a:pt x="129" y="630"/>
                    <a:pt x="155" y="640"/>
                  </a:cubicBezTo>
                  <a:cubicBezTo>
                    <a:pt x="155" y="640"/>
                    <a:pt x="155" y="640"/>
                    <a:pt x="196" y="603"/>
                  </a:cubicBezTo>
                  <a:cubicBezTo>
                    <a:pt x="217" y="612"/>
                    <a:pt x="232" y="621"/>
                    <a:pt x="248" y="624"/>
                  </a:cubicBezTo>
                  <a:cubicBezTo>
                    <a:pt x="248" y="624"/>
                    <a:pt x="248" y="624"/>
                    <a:pt x="243" y="685"/>
                  </a:cubicBezTo>
                  <a:cubicBezTo>
                    <a:pt x="269" y="695"/>
                    <a:pt x="296" y="700"/>
                    <a:pt x="324" y="700"/>
                  </a:cubicBezTo>
                  <a:cubicBezTo>
                    <a:pt x="324" y="700"/>
                    <a:pt x="324" y="700"/>
                    <a:pt x="346" y="642"/>
                  </a:cubicBezTo>
                  <a:cubicBezTo>
                    <a:pt x="363" y="645"/>
                    <a:pt x="380" y="643"/>
                    <a:pt x="403" y="641"/>
                  </a:cubicBezTo>
                  <a:cubicBezTo>
                    <a:pt x="403" y="641"/>
                    <a:pt x="403" y="641"/>
                    <a:pt x="422" y="690"/>
                  </a:cubicBezTo>
                  <a:cubicBezTo>
                    <a:pt x="450" y="689"/>
                    <a:pt x="480" y="684"/>
                    <a:pt x="505" y="666"/>
                  </a:cubicBezTo>
                  <a:cubicBezTo>
                    <a:pt x="505" y="666"/>
                    <a:pt x="505" y="666"/>
                    <a:pt x="488" y="606"/>
                  </a:cubicBezTo>
                  <a:cubicBezTo>
                    <a:pt x="500" y="603"/>
                    <a:pt x="507" y="599"/>
                    <a:pt x="513" y="594"/>
                  </a:cubicBezTo>
                  <a:cubicBezTo>
                    <a:pt x="526" y="585"/>
                    <a:pt x="532" y="581"/>
                    <a:pt x="539" y="576"/>
                  </a:cubicBezTo>
                  <a:cubicBezTo>
                    <a:pt x="539" y="576"/>
                    <a:pt x="539" y="576"/>
                    <a:pt x="584" y="607"/>
                  </a:cubicBezTo>
                  <a:cubicBezTo>
                    <a:pt x="609" y="595"/>
                    <a:pt x="624" y="575"/>
                    <a:pt x="641" y="545"/>
                  </a:cubicBezTo>
                  <a:cubicBezTo>
                    <a:pt x="641" y="545"/>
                    <a:pt x="641" y="545"/>
                    <a:pt x="598" y="503"/>
                  </a:cubicBezTo>
                  <a:cubicBezTo>
                    <a:pt x="612" y="489"/>
                    <a:pt x="620" y="473"/>
                    <a:pt x="624" y="452"/>
                  </a:cubicBezTo>
                  <a:cubicBezTo>
                    <a:pt x="624" y="452"/>
                    <a:pt x="624" y="452"/>
                    <a:pt x="685" y="457"/>
                  </a:cubicBezTo>
                  <a:cubicBezTo>
                    <a:pt x="696" y="431"/>
                    <a:pt x="701" y="404"/>
                    <a:pt x="700" y="376"/>
                  </a:cubicBezTo>
                  <a:cubicBezTo>
                    <a:pt x="700" y="376"/>
                    <a:pt x="700" y="376"/>
                    <a:pt x="641" y="359"/>
                  </a:cubicBezTo>
                  <a:moveTo>
                    <a:pt x="461" y="511"/>
                  </a:moveTo>
                  <a:cubicBezTo>
                    <a:pt x="417" y="537"/>
                    <a:pt x="369" y="550"/>
                    <a:pt x="315" y="540"/>
                  </a:cubicBezTo>
                  <a:cubicBezTo>
                    <a:pt x="260" y="530"/>
                    <a:pt x="221" y="500"/>
                    <a:pt x="189" y="461"/>
                  </a:cubicBezTo>
                  <a:cubicBezTo>
                    <a:pt x="162" y="422"/>
                    <a:pt x="149" y="369"/>
                    <a:pt x="159" y="314"/>
                  </a:cubicBezTo>
                  <a:cubicBezTo>
                    <a:pt x="169" y="265"/>
                    <a:pt x="199" y="221"/>
                    <a:pt x="238" y="194"/>
                  </a:cubicBezTo>
                  <a:cubicBezTo>
                    <a:pt x="283" y="163"/>
                    <a:pt x="331" y="149"/>
                    <a:pt x="385" y="159"/>
                  </a:cubicBezTo>
                  <a:cubicBezTo>
                    <a:pt x="440" y="170"/>
                    <a:pt x="479" y="199"/>
                    <a:pt x="510" y="245"/>
                  </a:cubicBezTo>
                  <a:cubicBezTo>
                    <a:pt x="537" y="283"/>
                    <a:pt x="550" y="336"/>
                    <a:pt x="541" y="385"/>
                  </a:cubicBezTo>
                  <a:cubicBezTo>
                    <a:pt x="531" y="440"/>
                    <a:pt x="500" y="485"/>
                    <a:pt x="461" y="511"/>
                  </a:cubicBezTo>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419" name="Freeform 6"/>
            <p:cNvSpPr>
              <a:spLocks noEditPoints="1"/>
            </p:cNvSpPr>
            <p:nvPr/>
          </p:nvSpPr>
          <p:spPr bwMode="auto">
            <a:xfrm>
              <a:off x="3239445" y="2022922"/>
              <a:ext cx="1170521" cy="1168160"/>
            </a:xfrm>
            <a:custGeom>
              <a:avLst/>
              <a:gdLst>
                <a:gd name="T0" fmla="*/ 641 w 701"/>
                <a:gd name="T1" fmla="*/ 359 h 700"/>
                <a:gd name="T2" fmla="*/ 641 w 701"/>
                <a:gd name="T3" fmla="*/ 303 h 700"/>
                <a:gd name="T4" fmla="*/ 690 w 701"/>
                <a:gd name="T5" fmla="*/ 278 h 700"/>
                <a:gd name="T6" fmla="*/ 665 w 701"/>
                <a:gd name="T7" fmla="*/ 200 h 700"/>
                <a:gd name="T8" fmla="*/ 607 w 701"/>
                <a:gd name="T9" fmla="*/ 212 h 700"/>
                <a:gd name="T10" fmla="*/ 589 w 701"/>
                <a:gd name="T11" fmla="*/ 186 h 700"/>
                <a:gd name="T12" fmla="*/ 576 w 701"/>
                <a:gd name="T13" fmla="*/ 167 h 700"/>
                <a:gd name="T14" fmla="*/ 608 w 701"/>
                <a:gd name="T15" fmla="*/ 116 h 700"/>
                <a:gd name="T16" fmla="*/ 544 w 701"/>
                <a:gd name="T17" fmla="*/ 65 h 700"/>
                <a:gd name="T18" fmla="*/ 503 w 701"/>
                <a:gd name="T19" fmla="*/ 102 h 700"/>
                <a:gd name="T20" fmla="*/ 452 w 701"/>
                <a:gd name="T21" fmla="*/ 76 h 700"/>
                <a:gd name="T22" fmla="*/ 456 w 701"/>
                <a:gd name="T23" fmla="*/ 21 h 700"/>
                <a:gd name="T24" fmla="*/ 375 w 701"/>
                <a:gd name="T25" fmla="*/ 5 h 700"/>
                <a:gd name="T26" fmla="*/ 359 w 701"/>
                <a:gd name="T27" fmla="*/ 59 h 700"/>
                <a:gd name="T28" fmla="*/ 302 w 701"/>
                <a:gd name="T29" fmla="*/ 65 h 700"/>
                <a:gd name="T30" fmla="*/ 278 w 701"/>
                <a:gd name="T31" fmla="*/ 10 h 700"/>
                <a:gd name="T32" fmla="*/ 199 w 701"/>
                <a:gd name="T33" fmla="*/ 40 h 700"/>
                <a:gd name="T34" fmla="*/ 212 w 701"/>
                <a:gd name="T35" fmla="*/ 93 h 700"/>
                <a:gd name="T36" fmla="*/ 186 w 701"/>
                <a:gd name="T37" fmla="*/ 111 h 700"/>
                <a:gd name="T38" fmla="*/ 160 w 701"/>
                <a:gd name="T39" fmla="*/ 129 h 700"/>
                <a:gd name="T40" fmla="*/ 116 w 701"/>
                <a:gd name="T41" fmla="*/ 92 h 700"/>
                <a:gd name="T42" fmla="*/ 60 w 701"/>
                <a:gd name="T43" fmla="*/ 155 h 700"/>
                <a:gd name="T44" fmla="*/ 101 w 701"/>
                <a:gd name="T45" fmla="*/ 202 h 700"/>
                <a:gd name="T46" fmla="*/ 75 w 701"/>
                <a:gd name="T47" fmla="*/ 254 h 700"/>
                <a:gd name="T48" fmla="*/ 21 w 701"/>
                <a:gd name="T49" fmla="*/ 244 h 700"/>
                <a:gd name="T50" fmla="*/ 4 w 701"/>
                <a:gd name="T51" fmla="*/ 331 h 700"/>
                <a:gd name="T52" fmla="*/ 58 w 701"/>
                <a:gd name="T53" fmla="*/ 346 h 700"/>
                <a:gd name="T54" fmla="*/ 64 w 701"/>
                <a:gd name="T55" fmla="*/ 404 h 700"/>
                <a:gd name="T56" fmla="*/ 9 w 701"/>
                <a:gd name="T57" fmla="*/ 427 h 700"/>
                <a:gd name="T58" fmla="*/ 39 w 701"/>
                <a:gd name="T59" fmla="*/ 506 h 700"/>
                <a:gd name="T60" fmla="*/ 92 w 701"/>
                <a:gd name="T61" fmla="*/ 493 h 700"/>
                <a:gd name="T62" fmla="*/ 110 w 701"/>
                <a:gd name="T63" fmla="*/ 519 h 700"/>
                <a:gd name="T64" fmla="*/ 123 w 701"/>
                <a:gd name="T65" fmla="*/ 539 h 700"/>
                <a:gd name="T66" fmla="*/ 93 w 701"/>
                <a:gd name="T67" fmla="*/ 584 h 700"/>
                <a:gd name="T68" fmla="*/ 155 w 701"/>
                <a:gd name="T69" fmla="*/ 640 h 700"/>
                <a:gd name="T70" fmla="*/ 196 w 701"/>
                <a:gd name="T71" fmla="*/ 603 h 700"/>
                <a:gd name="T72" fmla="*/ 248 w 701"/>
                <a:gd name="T73" fmla="*/ 624 h 700"/>
                <a:gd name="T74" fmla="*/ 243 w 701"/>
                <a:gd name="T75" fmla="*/ 685 h 700"/>
                <a:gd name="T76" fmla="*/ 324 w 701"/>
                <a:gd name="T77" fmla="*/ 700 h 700"/>
                <a:gd name="T78" fmla="*/ 346 w 701"/>
                <a:gd name="T79" fmla="*/ 642 h 700"/>
                <a:gd name="T80" fmla="*/ 403 w 701"/>
                <a:gd name="T81" fmla="*/ 641 h 700"/>
                <a:gd name="T82" fmla="*/ 422 w 701"/>
                <a:gd name="T83" fmla="*/ 690 h 700"/>
                <a:gd name="T84" fmla="*/ 505 w 701"/>
                <a:gd name="T85" fmla="*/ 666 h 700"/>
                <a:gd name="T86" fmla="*/ 488 w 701"/>
                <a:gd name="T87" fmla="*/ 606 h 700"/>
                <a:gd name="T88" fmla="*/ 513 w 701"/>
                <a:gd name="T89" fmla="*/ 594 h 700"/>
                <a:gd name="T90" fmla="*/ 539 w 701"/>
                <a:gd name="T91" fmla="*/ 576 h 700"/>
                <a:gd name="T92" fmla="*/ 584 w 701"/>
                <a:gd name="T93" fmla="*/ 607 h 700"/>
                <a:gd name="T94" fmla="*/ 641 w 701"/>
                <a:gd name="T95" fmla="*/ 545 h 700"/>
                <a:gd name="T96" fmla="*/ 598 w 701"/>
                <a:gd name="T97" fmla="*/ 503 h 700"/>
                <a:gd name="T98" fmla="*/ 624 w 701"/>
                <a:gd name="T99" fmla="*/ 452 h 700"/>
                <a:gd name="T100" fmla="*/ 685 w 701"/>
                <a:gd name="T101" fmla="*/ 457 h 700"/>
                <a:gd name="T102" fmla="*/ 700 w 701"/>
                <a:gd name="T103" fmla="*/ 376 h 700"/>
                <a:gd name="T104" fmla="*/ 641 w 701"/>
                <a:gd name="T105" fmla="*/ 359 h 700"/>
                <a:gd name="T106" fmla="*/ 461 w 701"/>
                <a:gd name="T107" fmla="*/ 511 h 700"/>
                <a:gd name="T108" fmla="*/ 315 w 701"/>
                <a:gd name="T109" fmla="*/ 540 h 700"/>
                <a:gd name="T110" fmla="*/ 189 w 701"/>
                <a:gd name="T111" fmla="*/ 461 h 700"/>
                <a:gd name="T112" fmla="*/ 159 w 701"/>
                <a:gd name="T113" fmla="*/ 314 h 700"/>
                <a:gd name="T114" fmla="*/ 238 w 701"/>
                <a:gd name="T115" fmla="*/ 194 h 700"/>
                <a:gd name="T116" fmla="*/ 385 w 701"/>
                <a:gd name="T117" fmla="*/ 159 h 700"/>
                <a:gd name="T118" fmla="*/ 510 w 701"/>
                <a:gd name="T119" fmla="*/ 245 h 700"/>
                <a:gd name="T120" fmla="*/ 541 w 701"/>
                <a:gd name="T121" fmla="*/ 385 h 700"/>
                <a:gd name="T122" fmla="*/ 461 w 701"/>
                <a:gd name="T123" fmla="*/ 51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1" h="700">
                  <a:moveTo>
                    <a:pt x="641" y="359"/>
                  </a:moveTo>
                  <a:cubicBezTo>
                    <a:pt x="645" y="337"/>
                    <a:pt x="643" y="320"/>
                    <a:pt x="641" y="303"/>
                  </a:cubicBezTo>
                  <a:cubicBezTo>
                    <a:pt x="641" y="303"/>
                    <a:pt x="641" y="303"/>
                    <a:pt x="690" y="278"/>
                  </a:cubicBezTo>
                  <a:cubicBezTo>
                    <a:pt x="690" y="250"/>
                    <a:pt x="677" y="225"/>
                    <a:pt x="665" y="200"/>
                  </a:cubicBezTo>
                  <a:cubicBezTo>
                    <a:pt x="665" y="200"/>
                    <a:pt x="665" y="200"/>
                    <a:pt x="607" y="212"/>
                  </a:cubicBezTo>
                  <a:cubicBezTo>
                    <a:pt x="602" y="205"/>
                    <a:pt x="599" y="193"/>
                    <a:pt x="589" y="186"/>
                  </a:cubicBezTo>
                  <a:cubicBezTo>
                    <a:pt x="585" y="180"/>
                    <a:pt x="580" y="173"/>
                    <a:pt x="576" y="167"/>
                  </a:cubicBezTo>
                  <a:cubicBezTo>
                    <a:pt x="576" y="167"/>
                    <a:pt x="576" y="167"/>
                    <a:pt x="608" y="116"/>
                  </a:cubicBezTo>
                  <a:cubicBezTo>
                    <a:pt x="594" y="97"/>
                    <a:pt x="570" y="76"/>
                    <a:pt x="544" y="65"/>
                  </a:cubicBezTo>
                  <a:cubicBezTo>
                    <a:pt x="544" y="65"/>
                    <a:pt x="544" y="65"/>
                    <a:pt x="503" y="102"/>
                  </a:cubicBezTo>
                  <a:cubicBezTo>
                    <a:pt x="488" y="94"/>
                    <a:pt x="467" y="85"/>
                    <a:pt x="452" y="76"/>
                  </a:cubicBezTo>
                  <a:cubicBezTo>
                    <a:pt x="452" y="76"/>
                    <a:pt x="452" y="76"/>
                    <a:pt x="456" y="21"/>
                  </a:cubicBezTo>
                  <a:cubicBezTo>
                    <a:pt x="431" y="5"/>
                    <a:pt x="404" y="0"/>
                    <a:pt x="375" y="5"/>
                  </a:cubicBezTo>
                  <a:cubicBezTo>
                    <a:pt x="375" y="5"/>
                    <a:pt x="375" y="5"/>
                    <a:pt x="359" y="59"/>
                  </a:cubicBezTo>
                  <a:cubicBezTo>
                    <a:pt x="336" y="60"/>
                    <a:pt x="319" y="63"/>
                    <a:pt x="302" y="65"/>
                  </a:cubicBezTo>
                  <a:cubicBezTo>
                    <a:pt x="302" y="65"/>
                    <a:pt x="302" y="65"/>
                    <a:pt x="278" y="10"/>
                  </a:cubicBezTo>
                  <a:cubicBezTo>
                    <a:pt x="250" y="10"/>
                    <a:pt x="220" y="22"/>
                    <a:pt x="199" y="40"/>
                  </a:cubicBezTo>
                  <a:cubicBezTo>
                    <a:pt x="199" y="40"/>
                    <a:pt x="199" y="40"/>
                    <a:pt x="212" y="93"/>
                  </a:cubicBezTo>
                  <a:cubicBezTo>
                    <a:pt x="199" y="102"/>
                    <a:pt x="192" y="107"/>
                    <a:pt x="186" y="111"/>
                  </a:cubicBezTo>
                  <a:cubicBezTo>
                    <a:pt x="180" y="116"/>
                    <a:pt x="168" y="119"/>
                    <a:pt x="160" y="129"/>
                  </a:cubicBezTo>
                  <a:cubicBezTo>
                    <a:pt x="160" y="129"/>
                    <a:pt x="160" y="129"/>
                    <a:pt x="116" y="92"/>
                  </a:cubicBezTo>
                  <a:cubicBezTo>
                    <a:pt x="90" y="110"/>
                    <a:pt x="75" y="130"/>
                    <a:pt x="60" y="155"/>
                  </a:cubicBezTo>
                  <a:cubicBezTo>
                    <a:pt x="60" y="155"/>
                    <a:pt x="60" y="155"/>
                    <a:pt x="101" y="202"/>
                  </a:cubicBezTo>
                  <a:cubicBezTo>
                    <a:pt x="88" y="217"/>
                    <a:pt x="84" y="233"/>
                    <a:pt x="75" y="254"/>
                  </a:cubicBezTo>
                  <a:cubicBezTo>
                    <a:pt x="75" y="254"/>
                    <a:pt x="75" y="254"/>
                    <a:pt x="21" y="244"/>
                  </a:cubicBezTo>
                  <a:cubicBezTo>
                    <a:pt x="5" y="269"/>
                    <a:pt x="0" y="296"/>
                    <a:pt x="4" y="331"/>
                  </a:cubicBezTo>
                  <a:cubicBezTo>
                    <a:pt x="4" y="331"/>
                    <a:pt x="4" y="331"/>
                    <a:pt x="58" y="346"/>
                  </a:cubicBezTo>
                  <a:cubicBezTo>
                    <a:pt x="60" y="364"/>
                    <a:pt x="56" y="385"/>
                    <a:pt x="64" y="404"/>
                  </a:cubicBezTo>
                  <a:cubicBezTo>
                    <a:pt x="64" y="404"/>
                    <a:pt x="64" y="404"/>
                    <a:pt x="9" y="427"/>
                  </a:cubicBezTo>
                  <a:cubicBezTo>
                    <a:pt x="9" y="455"/>
                    <a:pt x="22" y="480"/>
                    <a:pt x="39" y="506"/>
                  </a:cubicBezTo>
                  <a:cubicBezTo>
                    <a:pt x="39" y="506"/>
                    <a:pt x="39" y="506"/>
                    <a:pt x="92" y="493"/>
                  </a:cubicBezTo>
                  <a:cubicBezTo>
                    <a:pt x="97" y="500"/>
                    <a:pt x="101" y="506"/>
                    <a:pt x="110" y="519"/>
                  </a:cubicBezTo>
                  <a:cubicBezTo>
                    <a:pt x="115" y="526"/>
                    <a:pt x="119" y="532"/>
                    <a:pt x="123" y="539"/>
                  </a:cubicBezTo>
                  <a:cubicBezTo>
                    <a:pt x="123" y="539"/>
                    <a:pt x="123" y="539"/>
                    <a:pt x="93" y="584"/>
                  </a:cubicBezTo>
                  <a:cubicBezTo>
                    <a:pt x="105" y="608"/>
                    <a:pt x="129" y="630"/>
                    <a:pt x="155" y="640"/>
                  </a:cubicBezTo>
                  <a:cubicBezTo>
                    <a:pt x="155" y="640"/>
                    <a:pt x="155" y="640"/>
                    <a:pt x="196" y="603"/>
                  </a:cubicBezTo>
                  <a:cubicBezTo>
                    <a:pt x="217" y="612"/>
                    <a:pt x="232" y="621"/>
                    <a:pt x="248" y="624"/>
                  </a:cubicBezTo>
                  <a:cubicBezTo>
                    <a:pt x="248" y="624"/>
                    <a:pt x="248" y="624"/>
                    <a:pt x="243" y="685"/>
                  </a:cubicBezTo>
                  <a:cubicBezTo>
                    <a:pt x="269" y="695"/>
                    <a:pt x="296" y="700"/>
                    <a:pt x="324" y="700"/>
                  </a:cubicBezTo>
                  <a:cubicBezTo>
                    <a:pt x="324" y="700"/>
                    <a:pt x="324" y="700"/>
                    <a:pt x="346" y="642"/>
                  </a:cubicBezTo>
                  <a:cubicBezTo>
                    <a:pt x="363" y="645"/>
                    <a:pt x="380" y="643"/>
                    <a:pt x="403" y="641"/>
                  </a:cubicBezTo>
                  <a:cubicBezTo>
                    <a:pt x="403" y="641"/>
                    <a:pt x="403" y="641"/>
                    <a:pt x="422" y="690"/>
                  </a:cubicBezTo>
                  <a:cubicBezTo>
                    <a:pt x="450" y="689"/>
                    <a:pt x="480" y="684"/>
                    <a:pt x="505" y="666"/>
                  </a:cubicBezTo>
                  <a:cubicBezTo>
                    <a:pt x="505" y="666"/>
                    <a:pt x="505" y="666"/>
                    <a:pt x="488" y="606"/>
                  </a:cubicBezTo>
                  <a:cubicBezTo>
                    <a:pt x="500" y="603"/>
                    <a:pt x="507" y="599"/>
                    <a:pt x="513" y="594"/>
                  </a:cubicBezTo>
                  <a:cubicBezTo>
                    <a:pt x="526" y="585"/>
                    <a:pt x="532" y="581"/>
                    <a:pt x="539" y="576"/>
                  </a:cubicBezTo>
                  <a:cubicBezTo>
                    <a:pt x="539" y="576"/>
                    <a:pt x="539" y="576"/>
                    <a:pt x="584" y="607"/>
                  </a:cubicBezTo>
                  <a:cubicBezTo>
                    <a:pt x="609" y="595"/>
                    <a:pt x="624" y="575"/>
                    <a:pt x="641" y="545"/>
                  </a:cubicBezTo>
                  <a:cubicBezTo>
                    <a:pt x="641" y="545"/>
                    <a:pt x="641" y="545"/>
                    <a:pt x="598" y="503"/>
                  </a:cubicBezTo>
                  <a:cubicBezTo>
                    <a:pt x="612" y="489"/>
                    <a:pt x="620" y="473"/>
                    <a:pt x="624" y="452"/>
                  </a:cubicBezTo>
                  <a:cubicBezTo>
                    <a:pt x="624" y="452"/>
                    <a:pt x="624" y="452"/>
                    <a:pt x="685" y="457"/>
                  </a:cubicBezTo>
                  <a:cubicBezTo>
                    <a:pt x="696" y="431"/>
                    <a:pt x="701" y="404"/>
                    <a:pt x="700" y="376"/>
                  </a:cubicBezTo>
                  <a:cubicBezTo>
                    <a:pt x="700" y="376"/>
                    <a:pt x="700" y="376"/>
                    <a:pt x="641" y="359"/>
                  </a:cubicBezTo>
                  <a:moveTo>
                    <a:pt x="461" y="511"/>
                  </a:moveTo>
                  <a:cubicBezTo>
                    <a:pt x="417" y="537"/>
                    <a:pt x="369" y="550"/>
                    <a:pt x="315" y="540"/>
                  </a:cubicBezTo>
                  <a:cubicBezTo>
                    <a:pt x="260" y="530"/>
                    <a:pt x="221" y="500"/>
                    <a:pt x="189" y="461"/>
                  </a:cubicBezTo>
                  <a:cubicBezTo>
                    <a:pt x="162" y="422"/>
                    <a:pt x="149" y="369"/>
                    <a:pt x="159" y="314"/>
                  </a:cubicBezTo>
                  <a:cubicBezTo>
                    <a:pt x="169" y="265"/>
                    <a:pt x="199" y="221"/>
                    <a:pt x="238" y="194"/>
                  </a:cubicBezTo>
                  <a:cubicBezTo>
                    <a:pt x="283" y="163"/>
                    <a:pt x="331" y="149"/>
                    <a:pt x="385" y="159"/>
                  </a:cubicBezTo>
                  <a:cubicBezTo>
                    <a:pt x="440" y="170"/>
                    <a:pt x="479" y="199"/>
                    <a:pt x="510" y="245"/>
                  </a:cubicBezTo>
                  <a:cubicBezTo>
                    <a:pt x="537" y="283"/>
                    <a:pt x="550" y="336"/>
                    <a:pt x="541" y="385"/>
                  </a:cubicBezTo>
                  <a:cubicBezTo>
                    <a:pt x="531" y="440"/>
                    <a:pt x="500" y="485"/>
                    <a:pt x="461" y="511"/>
                  </a:cubicBezTo>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420" name="Freeform 6"/>
            <p:cNvSpPr>
              <a:spLocks noEditPoints="1"/>
            </p:cNvSpPr>
            <p:nvPr/>
          </p:nvSpPr>
          <p:spPr bwMode="auto">
            <a:xfrm>
              <a:off x="4503485" y="2022922"/>
              <a:ext cx="1170521" cy="1168160"/>
            </a:xfrm>
            <a:custGeom>
              <a:avLst/>
              <a:gdLst>
                <a:gd name="T0" fmla="*/ 641 w 701"/>
                <a:gd name="T1" fmla="*/ 359 h 700"/>
                <a:gd name="T2" fmla="*/ 641 w 701"/>
                <a:gd name="T3" fmla="*/ 303 h 700"/>
                <a:gd name="T4" fmla="*/ 690 w 701"/>
                <a:gd name="T5" fmla="*/ 278 h 700"/>
                <a:gd name="T6" fmla="*/ 665 w 701"/>
                <a:gd name="T7" fmla="*/ 200 h 700"/>
                <a:gd name="T8" fmla="*/ 607 w 701"/>
                <a:gd name="T9" fmla="*/ 212 h 700"/>
                <a:gd name="T10" fmla="*/ 589 w 701"/>
                <a:gd name="T11" fmla="*/ 186 h 700"/>
                <a:gd name="T12" fmla="*/ 576 w 701"/>
                <a:gd name="T13" fmla="*/ 167 h 700"/>
                <a:gd name="T14" fmla="*/ 608 w 701"/>
                <a:gd name="T15" fmla="*/ 116 h 700"/>
                <a:gd name="T16" fmla="*/ 544 w 701"/>
                <a:gd name="T17" fmla="*/ 65 h 700"/>
                <a:gd name="T18" fmla="*/ 503 w 701"/>
                <a:gd name="T19" fmla="*/ 102 h 700"/>
                <a:gd name="T20" fmla="*/ 452 w 701"/>
                <a:gd name="T21" fmla="*/ 76 h 700"/>
                <a:gd name="T22" fmla="*/ 456 w 701"/>
                <a:gd name="T23" fmla="*/ 21 h 700"/>
                <a:gd name="T24" fmla="*/ 375 w 701"/>
                <a:gd name="T25" fmla="*/ 5 h 700"/>
                <a:gd name="T26" fmla="*/ 359 w 701"/>
                <a:gd name="T27" fmla="*/ 59 h 700"/>
                <a:gd name="T28" fmla="*/ 302 w 701"/>
                <a:gd name="T29" fmla="*/ 65 h 700"/>
                <a:gd name="T30" fmla="*/ 278 w 701"/>
                <a:gd name="T31" fmla="*/ 10 h 700"/>
                <a:gd name="T32" fmla="*/ 199 w 701"/>
                <a:gd name="T33" fmla="*/ 40 h 700"/>
                <a:gd name="T34" fmla="*/ 212 w 701"/>
                <a:gd name="T35" fmla="*/ 93 h 700"/>
                <a:gd name="T36" fmla="*/ 186 w 701"/>
                <a:gd name="T37" fmla="*/ 111 h 700"/>
                <a:gd name="T38" fmla="*/ 160 w 701"/>
                <a:gd name="T39" fmla="*/ 129 h 700"/>
                <a:gd name="T40" fmla="*/ 116 w 701"/>
                <a:gd name="T41" fmla="*/ 92 h 700"/>
                <a:gd name="T42" fmla="*/ 60 w 701"/>
                <a:gd name="T43" fmla="*/ 155 h 700"/>
                <a:gd name="T44" fmla="*/ 101 w 701"/>
                <a:gd name="T45" fmla="*/ 202 h 700"/>
                <a:gd name="T46" fmla="*/ 75 w 701"/>
                <a:gd name="T47" fmla="*/ 254 h 700"/>
                <a:gd name="T48" fmla="*/ 21 w 701"/>
                <a:gd name="T49" fmla="*/ 244 h 700"/>
                <a:gd name="T50" fmla="*/ 4 w 701"/>
                <a:gd name="T51" fmla="*/ 331 h 700"/>
                <a:gd name="T52" fmla="*/ 58 w 701"/>
                <a:gd name="T53" fmla="*/ 346 h 700"/>
                <a:gd name="T54" fmla="*/ 64 w 701"/>
                <a:gd name="T55" fmla="*/ 404 h 700"/>
                <a:gd name="T56" fmla="*/ 9 w 701"/>
                <a:gd name="T57" fmla="*/ 427 h 700"/>
                <a:gd name="T58" fmla="*/ 39 w 701"/>
                <a:gd name="T59" fmla="*/ 506 h 700"/>
                <a:gd name="T60" fmla="*/ 92 w 701"/>
                <a:gd name="T61" fmla="*/ 493 h 700"/>
                <a:gd name="T62" fmla="*/ 110 w 701"/>
                <a:gd name="T63" fmla="*/ 519 h 700"/>
                <a:gd name="T64" fmla="*/ 123 w 701"/>
                <a:gd name="T65" fmla="*/ 539 h 700"/>
                <a:gd name="T66" fmla="*/ 93 w 701"/>
                <a:gd name="T67" fmla="*/ 584 h 700"/>
                <a:gd name="T68" fmla="*/ 155 w 701"/>
                <a:gd name="T69" fmla="*/ 640 h 700"/>
                <a:gd name="T70" fmla="*/ 196 w 701"/>
                <a:gd name="T71" fmla="*/ 603 h 700"/>
                <a:gd name="T72" fmla="*/ 248 w 701"/>
                <a:gd name="T73" fmla="*/ 624 h 700"/>
                <a:gd name="T74" fmla="*/ 243 w 701"/>
                <a:gd name="T75" fmla="*/ 685 h 700"/>
                <a:gd name="T76" fmla="*/ 324 w 701"/>
                <a:gd name="T77" fmla="*/ 700 h 700"/>
                <a:gd name="T78" fmla="*/ 346 w 701"/>
                <a:gd name="T79" fmla="*/ 642 h 700"/>
                <a:gd name="T80" fmla="*/ 403 w 701"/>
                <a:gd name="T81" fmla="*/ 641 h 700"/>
                <a:gd name="T82" fmla="*/ 422 w 701"/>
                <a:gd name="T83" fmla="*/ 690 h 700"/>
                <a:gd name="T84" fmla="*/ 505 w 701"/>
                <a:gd name="T85" fmla="*/ 666 h 700"/>
                <a:gd name="T86" fmla="*/ 488 w 701"/>
                <a:gd name="T87" fmla="*/ 606 h 700"/>
                <a:gd name="T88" fmla="*/ 513 w 701"/>
                <a:gd name="T89" fmla="*/ 594 h 700"/>
                <a:gd name="T90" fmla="*/ 539 w 701"/>
                <a:gd name="T91" fmla="*/ 576 h 700"/>
                <a:gd name="T92" fmla="*/ 584 w 701"/>
                <a:gd name="T93" fmla="*/ 607 h 700"/>
                <a:gd name="T94" fmla="*/ 641 w 701"/>
                <a:gd name="T95" fmla="*/ 545 h 700"/>
                <a:gd name="T96" fmla="*/ 598 w 701"/>
                <a:gd name="T97" fmla="*/ 503 h 700"/>
                <a:gd name="T98" fmla="*/ 624 w 701"/>
                <a:gd name="T99" fmla="*/ 452 h 700"/>
                <a:gd name="T100" fmla="*/ 685 w 701"/>
                <a:gd name="T101" fmla="*/ 457 h 700"/>
                <a:gd name="T102" fmla="*/ 700 w 701"/>
                <a:gd name="T103" fmla="*/ 376 h 700"/>
                <a:gd name="T104" fmla="*/ 641 w 701"/>
                <a:gd name="T105" fmla="*/ 359 h 700"/>
                <a:gd name="T106" fmla="*/ 461 w 701"/>
                <a:gd name="T107" fmla="*/ 511 h 700"/>
                <a:gd name="T108" fmla="*/ 315 w 701"/>
                <a:gd name="T109" fmla="*/ 540 h 700"/>
                <a:gd name="T110" fmla="*/ 189 w 701"/>
                <a:gd name="T111" fmla="*/ 461 h 700"/>
                <a:gd name="T112" fmla="*/ 159 w 701"/>
                <a:gd name="T113" fmla="*/ 314 h 700"/>
                <a:gd name="T114" fmla="*/ 238 w 701"/>
                <a:gd name="T115" fmla="*/ 194 h 700"/>
                <a:gd name="T116" fmla="*/ 385 w 701"/>
                <a:gd name="T117" fmla="*/ 159 h 700"/>
                <a:gd name="T118" fmla="*/ 510 w 701"/>
                <a:gd name="T119" fmla="*/ 245 h 700"/>
                <a:gd name="T120" fmla="*/ 541 w 701"/>
                <a:gd name="T121" fmla="*/ 385 h 700"/>
                <a:gd name="T122" fmla="*/ 461 w 701"/>
                <a:gd name="T123" fmla="*/ 51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1" h="700">
                  <a:moveTo>
                    <a:pt x="641" y="359"/>
                  </a:moveTo>
                  <a:cubicBezTo>
                    <a:pt x="645" y="337"/>
                    <a:pt x="643" y="320"/>
                    <a:pt x="641" y="303"/>
                  </a:cubicBezTo>
                  <a:cubicBezTo>
                    <a:pt x="641" y="303"/>
                    <a:pt x="641" y="303"/>
                    <a:pt x="690" y="278"/>
                  </a:cubicBezTo>
                  <a:cubicBezTo>
                    <a:pt x="690" y="250"/>
                    <a:pt x="677" y="225"/>
                    <a:pt x="665" y="200"/>
                  </a:cubicBezTo>
                  <a:cubicBezTo>
                    <a:pt x="665" y="200"/>
                    <a:pt x="665" y="200"/>
                    <a:pt x="607" y="212"/>
                  </a:cubicBezTo>
                  <a:cubicBezTo>
                    <a:pt x="602" y="205"/>
                    <a:pt x="599" y="193"/>
                    <a:pt x="589" y="186"/>
                  </a:cubicBezTo>
                  <a:cubicBezTo>
                    <a:pt x="585" y="180"/>
                    <a:pt x="580" y="173"/>
                    <a:pt x="576" y="167"/>
                  </a:cubicBezTo>
                  <a:cubicBezTo>
                    <a:pt x="576" y="167"/>
                    <a:pt x="576" y="167"/>
                    <a:pt x="608" y="116"/>
                  </a:cubicBezTo>
                  <a:cubicBezTo>
                    <a:pt x="594" y="97"/>
                    <a:pt x="570" y="76"/>
                    <a:pt x="544" y="65"/>
                  </a:cubicBezTo>
                  <a:cubicBezTo>
                    <a:pt x="544" y="65"/>
                    <a:pt x="544" y="65"/>
                    <a:pt x="503" y="102"/>
                  </a:cubicBezTo>
                  <a:cubicBezTo>
                    <a:pt x="488" y="94"/>
                    <a:pt x="467" y="85"/>
                    <a:pt x="452" y="76"/>
                  </a:cubicBezTo>
                  <a:cubicBezTo>
                    <a:pt x="452" y="76"/>
                    <a:pt x="452" y="76"/>
                    <a:pt x="456" y="21"/>
                  </a:cubicBezTo>
                  <a:cubicBezTo>
                    <a:pt x="431" y="5"/>
                    <a:pt x="404" y="0"/>
                    <a:pt x="375" y="5"/>
                  </a:cubicBezTo>
                  <a:cubicBezTo>
                    <a:pt x="375" y="5"/>
                    <a:pt x="375" y="5"/>
                    <a:pt x="359" y="59"/>
                  </a:cubicBezTo>
                  <a:cubicBezTo>
                    <a:pt x="336" y="60"/>
                    <a:pt x="319" y="63"/>
                    <a:pt x="302" y="65"/>
                  </a:cubicBezTo>
                  <a:cubicBezTo>
                    <a:pt x="302" y="65"/>
                    <a:pt x="302" y="65"/>
                    <a:pt x="278" y="10"/>
                  </a:cubicBezTo>
                  <a:cubicBezTo>
                    <a:pt x="250" y="10"/>
                    <a:pt x="220" y="22"/>
                    <a:pt x="199" y="40"/>
                  </a:cubicBezTo>
                  <a:cubicBezTo>
                    <a:pt x="199" y="40"/>
                    <a:pt x="199" y="40"/>
                    <a:pt x="212" y="93"/>
                  </a:cubicBezTo>
                  <a:cubicBezTo>
                    <a:pt x="199" y="102"/>
                    <a:pt x="192" y="107"/>
                    <a:pt x="186" y="111"/>
                  </a:cubicBezTo>
                  <a:cubicBezTo>
                    <a:pt x="180" y="116"/>
                    <a:pt x="168" y="119"/>
                    <a:pt x="160" y="129"/>
                  </a:cubicBezTo>
                  <a:cubicBezTo>
                    <a:pt x="160" y="129"/>
                    <a:pt x="160" y="129"/>
                    <a:pt x="116" y="92"/>
                  </a:cubicBezTo>
                  <a:cubicBezTo>
                    <a:pt x="90" y="110"/>
                    <a:pt x="75" y="130"/>
                    <a:pt x="60" y="155"/>
                  </a:cubicBezTo>
                  <a:cubicBezTo>
                    <a:pt x="60" y="155"/>
                    <a:pt x="60" y="155"/>
                    <a:pt x="101" y="202"/>
                  </a:cubicBezTo>
                  <a:cubicBezTo>
                    <a:pt x="88" y="217"/>
                    <a:pt x="84" y="233"/>
                    <a:pt x="75" y="254"/>
                  </a:cubicBezTo>
                  <a:cubicBezTo>
                    <a:pt x="75" y="254"/>
                    <a:pt x="75" y="254"/>
                    <a:pt x="21" y="244"/>
                  </a:cubicBezTo>
                  <a:cubicBezTo>
                    <a:pt x="5" y="269"/>
                    <a:pt x="0" y="296"/>
                    <a:pt x="4" y="331"/>
                  </a:cubicBezTo>
                  <a:cubicBezTo>
                    <a:pt x="4" y="331"/>
                    <a:pt x="4" y="331"/>
                    <a:pt x="58" y="346"/>
                  </a:cubicBezTo>
                  <a:cubicBezTo>
                    <a:pt x="60" y="364"/>
                    <a:pt x="56" y="385"/>
                    <a:pt x="64" y="404"/>
                  </a:cubicBezTo>
                  <a:cubicBezTo>
                    <a:pt x="64" y="404"/>
                    <a:pt x="64" y="404"/>
                    <a:pt x="9" y="427"/>
                  </a:cubicBezTo>
                  <a:cubicBezTo>
                    <a:pt x="9" y="455"/>
                    <a:pt x="22" y="480"/>
                    <a:pt x="39" y="506"/>
                  </a:cubicBezTo>
                  <a:cubicBezTo>
                    <a:pt x="39" y="506"/>
                    <a:pt x="39" y="506"/>
                    <a:pt x="92" y="493"/>
                  </a:cubicBezTo>
                  <a:cubicBezTo>
                    <a:pt x="97" y="500"/>
                    <a:pt x="101" y="506"/>
                    <a:pt x="110" y="519"/>
                  </a:cubicBezTo>
                  <a:cubicBezTo>
                    <a:pt x="115" y="526"/>
                    <a:pt x="119" y="532"/>
                    <a:pt x="123" y="539"/>
                  </a:cubicBezTo>
                  <a:cubicBezTo>
                    <a:pt x="123" y="539"/>
                    <a:pt x="123" y="539"/>
                    <a:pt x="93" y="584"/>
                  </a:cubicBezTo>
                  <a:cubicBezTo>
                    <a:pt x="105" y="608"/>
                    <a:pt x="129" y="630"/>
                    <a:pt x="155" y="640"/>
                  </a:cubicBezTo>
                  <a:cubicBezTo>
                    <a:pt x="155" y="640"/>
                    <a:pt x="155" y="640"/>
                    <a:pt x="196" y="603"/>
                  </a:cubicBezTo>
                  <a:cubicBezTo>
                    <a:pt x="217" y="612"/>
                    <a:pt x="232" y="621"/>
                    <a:pt x="248" y="624"/>
                  </a:cubicBezTo>
                  <a:cubicBezTo>
                    <a:pt x="248" y="624"/>
                    <a:pt x="248" y="624"/>
                    <a:pt x="243" y="685"/>
                  </a:cubicBezTo>
                  <a:cubicBezTo>
                    <a:pt x="269" y="695"/>
                    <a:pt x="296" y="700"/>
                    <a:pt x="324" y="700"/>
                  </a:cubicBezTo>
                  <a:cubicBezTo>
                    <a:pt x="324" y="700"/>
                    <a:pt x="324" y="700"/>
                    <a:pt x="346" y="642"/>
                  </a:cubicBezTo>
                  <a:cubicBezTo>
                    <a:pt x="363" y="645"/>
                    <a:pt x="380" y="643"/>
                    <a:pt x="403" y="641"/>
                  </a:cubicBezTo>
                  <a:cubicBezTo>
                    <a:pt x="403" y="641"/>
                    <a:pt x="403" y="641"/>
                    <a:pt x="422" y="690"/>
                  </a:cubicBezTo>
                  <a:cubicBezTo>
                    <a:pt x="450" y="689"/>
                    <a:pt x="480" y="684"/>
                    <a:pt x="505" y="666"/>
                  </a:cubicBezTo>
                  <a:cubicBezTo>
                    <a:pt x="505" y="666"/>
                    <a:pt x="505" y="666"/>
                    <a:pt x="488" y="606"/>
                  </a:cubicBezTo>
                  <a:cubicBezTo>
                    <a:pt x="500" y="603"/>
                    <a:pt x="507" y="599"/>
                    <a:pt x="513" y="594"/>
                  </a:cubicBezTo>
                  <a:cubicBezTo>
                    <a:pt x="526" y="585"/>
                    <a:pt x="532" y="581"/>
                    <a:pt x="539" y="576"/>
                  </a:cubicBezTo>
                  <a:cubicBezTo>
                    <a:pt x="539" y="576"/>
                    <a:pt x="539" y="576"/>
                    <a:pt x="584" y="607"/>
                  </a:cubicBezTo>
                  <a:cubicBezTo>
                    <a:pt x="609" y="595"/>
                    <a:pt x="624" y="575"/>
                    <a:pt x="641" y="545"/>
                  </a:cubicBezTo>
                  <a:cubicBezTo>
                    <a:pt x="641" y="545"/>
                    <a:pt x="641" y="545"/>
                    <a:pt x="598" y="503"/>
                  </a:cubicBezTo>
                  <a:cubicBezTo>
                    <a:pt x="612" y="489"/>
                    <a:pt x="620" y="473"/>
                    <a:pt x="624" y="452"/>
                  </a:cubicBezTo>
                  <a:cubicBezTo>
                    <a:pt x="624" y="452"/>
                    <a:pt x="624" y="452"/>
                    <a:pt x="685" y="457"/>
                  </a:cubicBezTo>
                  <a:cubicBezTo>
                    <a:pt x="696" y="431"/>
                    <a:pt x="701" y="404"/>
                    <a:pt x="700" y="376"/>
                  </a:cubicBezTo>
                  <a:cubicBezTo>
                    <a:pt x="700" y="376"/>
                    <a:pt x="700" y="376"/>
                    <a:pt x="641" y="359"/>
                  </a:cubicBezTo>
                  <a:moveTo>
                    <a:pt x="461" y="511"/>
                  </a:moveTo>
                  <a:cubicBezTo>
                    <a:pt x="417" y="537"/>
                    <a:pt x="369" y="550"/>
                    <a:pt x="315" y="540"/>
                  </a:cubicBezTo>
                  <a:cubicBezTo>
                    <a:pt x="260" y="530"/>
                    <a:pt x="221" y="500"/>
                    <a:pt x="189" y="461"/>
                  </a:cubicBezTo>
                  <a:cubicBezTo>
                    <a:pt x="162" y="422"/>
                    <a:pt x="149" y="369"/>
                    <a:pt x="159" y="314"/>
                  </a:cubicBezTo>
                  <a:cubicBezTo>
                    <a:pt x="169" y="265"/>
                    <a:pt x="199" y="221"/>
                    <a:pt x="238" y="194"/>
                  </a:cubicBezTo>
                  <a:cubicBezTo>
                    <a:pt x="283" y="163"/>
                    <a:pt x="331" y="149"/>
                    <a:pt x="385" y="159"/>
                  </a:cubicBezTo>
                  <a:cubicBezTo>
                    <a:pt x="440" y="170"/>
                    <a:pt x="479" y="199"/>
                    <a:pt x="510" y="245"/>
                  </a:cubicBezTo>
                  <a:cubicBezTo>
                    <a:pt x="537" y="283"/>
                    <a:pt x="550" y="336"/>
                    <a:pt x="541" y="385"/>
                  </a:cubicBezTo>
                  <a:cubicBezTo>
                    <a:pt x="531" y="440"/>
                    <a:pt x="500" y="485"/>
                    <a:pt x="461" y="511"/>
                  </a:cubicBezTo>
                </a:path>
              </a:pathLst>
            </a:custGeom>
            <a:solidFill>
              <a:srgbClr val="483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421" name="Freeform 6"/>
            <p:cNvSpPr>
              <a:spLocks noEditPoints="1"/>
            </p:cNvSpPr>
            <p:nvPr/>
          </p:nvSpPr>
          <p:spPr bwMode="auto">
            <a:xfrm>
              <a:off x="5767526" y="2022922"/>
              <a:ext cx="1170521" cy="1168160"/>
            </a:xfrm>
            <a:custGeom>
              <a:avLst/>
              <a:gdLst>
                <a:gd name="T0" fmla="*/ 641 w 701"/>
                <a:gd name="T1" fmla="*/ 359 h 700"/>
                <a:gd name="T2" fmla="*/ 641 w 701"/>
                <a:gd name="T3" fmla="*/ 303 h 700"/>
                <a:gd name="T4" fmla="*/ 690 w 701"/>
                <a:gd name="T5" fmla="*/ 278 h 700"/>
                <a:gd name="T6" fmla="*/ 665 w 701"/>
                <a:gd name="T7" fmla="*/ 200 h 700"/>
                <a:gd name="T8" fmla="*/ 607 w 701"/>
                <a:gd name="T9" fmla="*/ 212 h 700"/>
                <a:gd name="T10" fmla="*/ 589 w 701"/>
                <a:gd name="T11" fmla="*/ 186 h 700"/>
                <a:gd name="T12" fmla="*/ 576 w 701"/>
                <a:gd name="T13" fmla="*/ 167 h 700"/>
                <a:gd name="T14" fmla="*/ 608 w 701"/>
                <a:gd name="T15" fmla="*/ 116 h 700"/>
                <a:gd name="T16" fmla="*/ 544 w 701"/>
                <a:gd name="T17" fmla="*/ 65 h 700"/>
                <a:gd name="T18" fmla="*/ 503 w 701"/>
                <a:gd name="T19" fmla="*/ 102 h 700"/>
                <a:gd name="T20" fmla="*/ 452 w 701"/>
                <a:gd name="T21" fmla="*/ 76 h 700"/>
                <a:gd name="T22" fmla="*/ 456 w 701"/>
                <a:gd name="T23" fmla="*/ 21 h 700"/>
                <a:gd name="T24" fmla="*/ 375 w 701"/>
                <a:gd name="T25" fmla="*/ 5 h 700"/>
                <a:gd name="T26" fmla="*/ 359 w 701"/>
                <a:gd name="T27" fmla="*/ 59 h 700"/>
                <a:gd name="T28" fmla="*/ 302 w 701"/>
                <a:gd name="T29" fmla="*/ 65 h 700"/>
                <a:gd name="T30" fmla="*/ 278 w 701"/>
                <a:gd name="T31" fmla="*/ 10 h 700"/>
                <a:gd name="T32" fmla="*/ 199 w 701"/>
                <a:gd name="T33" fmla="*/ 40 h 700"/>
                <a:gd name="T34" fmla="*/ 212 w 701"/>
                <a:gd name="T35" fmla="*/ 93 h 700"/>
                <a:gd name="T36" fmla="*/ 186 w 701"/>
                <a:gd name="T37" fmla="*/ 111 h 700"/>
                <a:gd name="T38" fmla="*/ 160 w 701"/>
                <a:gd name="T39" fmla="*/ 129 h 700"/>
                <a:gd name="T40" fmla="*/ 116 w 701"/>
                <a:gd name="T41" fmla="*/ 92 h 700"/>
                <a:gd name="T42" fmla="*/ 60 w 701"/>
                <a:gd name="T43" fmla="*/ 155 h 700"/>
                <a:gd name="T44" fmla="*/ 101 w 701"/>
                <a:gd name="T45" fmla="*/ 202 h 700"/>
                <a:gd name="T46" fmla="*/ 75 w 701"/>
                <a:gd name="T47" fmla="*/ 254 h 700"/>
                <a:gd name="T48" fmla="*/ 21 w 701"/>
                <a:gd name="T49" fmla="*/ 244 h 700"/>
                <a:gd name="T50" fmla="*/ 4 w 701"/>
                <a:gd name="T51" fmla="*/ 331 h 700"/>
                <a:gd name="T52" fmla="*/ 58 w 701"/>
                <a:gd name="T53" fmla="*/ 346 h 700"/>
                <a:gd name="T54" fmla="*/ 64 w 701"/>
                <a:gd name="T55" fmla="*/ 404 h 700"/>
                <a:gd name="T56" fmla="*/ 9 w 701"/>
                <a:gd name="T57" fmla="*/ 427 h 700"/>
                <a:gd name="T58" fmla="*/ 39 w 701"/>
                <a:gd name="T59" fmla="*/ 506 h 700"/>
                <a:gd name="T60" fmla="*/ 92 w 701"/>
                <a:gd name="T61" fmla="*/ 493 h 700"/>
                <a:gd name="T62" fmla="*/ 110 w 701"/>
                <a:gd name="T63" fmla="*/ 519 h 700"/>
                <a:gd name="T64" fmla="*/ 123 w 701"/>
                <a:gd name="T65" fmla="*/ 539 h 700"/>
                <a:gd name="T66" fmla="*/ 93 w 701"/>
                <a:gd name="T67" fmla="*/ 584 h 700"/>
                <a:gd name="T68" fmla="*/ 155 w 701"/>
                <a:gd name="T69" fmla="*/ 640 h 700"/>
                <a:gd name="T70" fmla="*/ 196 w 701"/>
                <a:gd name="T71" fmla="*/ 603 h 700"/>
                <a:gd name="T72" fmla="*/ 248 w 701"/>
                <a:gd name="T73" fmla="*/ 624 h 700"/>
                <a:gd name="T74" fmla="*/ 243 w 701"/>
                <a:gd name="T75" fmla="*/ 685 h 700"/>
                <a:gd name="T76" fmla="*/ 324 w 701"/>
                <a:gd name="T77" fmla="*/ 700 h 700"/>
                <a:gd name="T78" fmla="*/ 346 w 701"/>
                <a:gd name="T79" fmla="*/ 642 h 700"/>
                <a:gd name="T80" fmla="*/ 403 w 701"/>
                <a:gd name="T81" fmla="*/ 641 h 700"/>
                <a:gd name="T82" fmla="*/ 422 w 701"/>
                <a:gd name="T83" fmla="*/ 690 h 700"/>
                <a:gd name="T84" fmla="*/ 505 w 701"/>
                <a:gd name="T85" fmla="*/ 666 h 700"/>
                <a:gd name="T86" fmla="*/ 488 w 701"/>
                <a:gd name="T87" fmla="*/ 606 h 700"/>
                <a:gd name="T88" fmla="*/ 513 w 701"/>
                <a:gd name="T89" fmla="*/ 594 h 700"/>
                <a:gd name="T90" fmla="*/ 539 w 701"/>
                <a:gd name="T91" fmla="*/ 576 h 700"/>
                <a:gd name="T92" fmla="*/ 584 w 701"/>
                <a:gd name="T93" fmla="*/ 607 h 700"/>
                <a:gd name="T94" fmla="*/ 641 w 701"/>
                <a:gd name="T95" fmla="*/ 545 h 700"/>
                <a:gd name="T96" fmla="*/ 598 w 701"/>
                <a:gd name="T97" fmla="*/ 503 h 700"/>
                <a:gd name="T98" fmla="*/ 624 w 701"/>
                <a:gd name="T99" fmla="*/ 452 h 700"/>
                <a:gd name="T100" fmla="*/ 685 w 701"/>
                <a:gd name="T101" fmla="*/ 457 h 700"/>
                <a:gd name="T102" fmla="*/ 700 w 701"/>
                <a:gd name="T103" fmla="*/ 376 h 700"/>
                <a:gd name="T104" fmla="*/ 641 w 701"/>
                <a:gd name="T105" fmla="*/ 359 h 700"/>
                <a:gd name="T106" fmla="*/ 461 w 701"/>
                <a:gd name="T107" fmla="*/ 511 h 700"/>
                <a:gd name="T108" fmla="*/ 315 w 701"/>
                <a:gd name="T109" fmla="*/ 540 h 700"/>
                <a:gd name="T110" fmla="*/ 189 w 701"/>
                <a:gd name="T111" fmla="*/ 461 h 700"/>
                <a:gd name="T112" fmla="*/ 159 w 701"/>
                <a:gd name="T113" fmla="*/ 314 h 700"/>
                <a:gd name="T114" fmla="*/ 238 w 701"/>
                <a:gd name="T115" fmla="*/ 194 h 700"/>
                <a:gd name="T116" fmla="*/ 385 w 701"/>
                <a:gd name="T117" fmla="*/ 159 h 700"/>
                <a:gd name="T118" fmla="*/ 510 w 701"/>
                <a:gd name="T119" fmla="*/ 245 h 700"/>
                <a:gd name="T120" fmla="*/ 541 w 701"/>
                <a:gd name="T121" fmla="*/ 385 h 700"/>
                <a:gd name="T122" fmla="*/ 461 w 701"/>
                <a:gd name="T123" fmla="*/ 51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1" h="700">
                  <a:moveTo>
                    <a:pt x="641" y="359"/>
                  </a:moveTo>
                  <a:cubicBezTo>
                    <a:pt x="645" y="337"/>
                    <a:pt x="643" y="320"/>
                    <a:pt x="641" y="303"/>
                  </a:cubicBezTo>
                  <a:cubicBezTo>
                    <a:pt x="641" y="303"/>
                    <a:pt x="641" y="303"/>
                    <a:pt x="690" y="278"/>
                  </a:cubicBezTo>
                  <a:cubicBezTo>
                    <a:pt x="690" y="250"/>
                    <a:pt x="677" y="225"/>
                    <a:pt x="665" y="200"/>
                  </a:cubicBezTo>
                  <a:cubicBezTo>
                    <a:pt x="665" y="200"/>
                    <a:pt x="665" y="200"/>
                    <a:pt x="607" y="212"/>
                  </a:cubicBezTo>
                  <a:cubicBezTo>
                    <a:pt x="602" y="205"/>
                    <a:pt x="599" y="193"/>
                    <a:pt x="589" y="186"/>
                  </a:cubicBezTo>
                  <a:cubicBezTo>
                    <a:pt x="585" y="180"/>
                    <a:pt x="580" y="173"/>
                    <a:pt x="576" y="167"/>
                  </a:cubicBezTo>
                  <a:cubicBezTo>
                    <a:pt x="576" y="167"/>
                    <a:pt x="576" y="167"/>
                    <a:pt x="608" y="116"/>
                  </a:cubicBezTo>
                  <a:cubicBezTo>
                    <a:pt x="594" y="97"/>
                    <a:pt x="570" y="76"/>
                    <a:pt x="544" y="65"/>
                  </a:cubicBezTo>
                  <a:cubicBezTo>
                    <a:pt x="544" y="65"/>
                    <a:pt x="544" y="65"/>
                    <a:pt x="503" y="102"/>
                  </a:cubicBezTo>
                  <a:cubicBezTo>
                    <a:pt x="488" y="94"/>
                    <a:pt x="467" y="85"/>
                    <a:pt x="452" y="76"/>
                  </a:cubicBezTo>
                  <a:cubicBezTo>
                    <a:pt x="452" y="76"/>
                    <a:pt x="452" y="76"/>
                    <a:pt x="456" y="21"/>
                  </a:cubicBezTo>
                  <a:cubicBezTo>
                    <a:pt x="431" y="5"/>
                    <a:pt x="404" y="0"/>
                    <a:pt x="375" y="5"/>
                  </a:cubicBezTo>
                  <a:cubicBezTo>
                    <a:pt x="375" y="5"/>
                    <a:pt x="375" y="5"/>
                    <a:pt x="359" y="59"/>
                  </a:cubicBezTo>
                  <a:cubicBezTo>
                    <a:pt x="336" y="60"/>
                    <a:pt x="319" y="63"/>
                    <a:pt x="302" y="65"/>
                  </a:cubicBezTo>
                  <a:cubicBezTo>
                    <a:pt x="302" y="65"/>
                    <a:pt x="302" y="65"/>
                    <a:pt x="278" y="10"/>
                  </a:cubicBezTo>
                  <a:cubicBezTo>
                    <a:pt x="250" y="10"/>
                    <a:pt x="220" y="22"/>
                    <a:pt x="199" y="40"/>
                  </a:cubicBezTo>
                  <a:cubicBezTo>
                    <a:pt x="199" y="40"/>
                    <a:pt x="199" y="40"/>
                    <a:pt x="212" y="93"/>
                  </a:cubicBezTo>
                  <a:cubicBezTo>
                    <a:pt x="199" y="102"/>
                    <a:pt x="192" y="107"/>
                    <a:pt x="186" y="111"/>
                  </a:cubicBezTo>
                  <a:cubicBezTo>
                    <a:pt x="180" y="116"/>
                    <a:pt x="168" y="119"/>
                    <a:pt x="160" y="129"/>
                  </a:cubicBezTo>
                  <a:cubicBezTo>
                    <a:pt x="160" y="129"/>
                    <a:pt x="160" y="129"/>
                    <a:pt x="116" y="92"/>
                  </a:cubicBezTo>
                  <a:cubicBezTo>
                    <a:pt x="90" y="110"/>
                    <a:pt x="75" y="130"/>
                    <a:pt x="60" y="155"/>
                  </a:cubicBezTo>
                  <a:cubicBezTo>
                    <a:pt x="60" y="155"/>
                    <a:pt x="60" y="155"/>
                    <a:pt x="101" y="202"/>
                  </a:cubicBezTo>
                  <a:cubicBezTo>
                    <a:pt x="88" y="217"/>
                    <a:pt x="84" y="233"/>
                    <a:pt x="75" y="254"/>
                  </a:cubicBezTo>
                  <a:cubicBezTo>
                    <a:pt x="75" y="254"/>
                    <a:pt x="75" y="254"/>
                    <a:pt x="21" y="244"/>
                  </a:cubicBezTo>
                  <a:cubicBezTo>
                    <a:pt x="5" y="269"/>
                    <a:pt x="0" y="296"/>
                    <a:pt x="4" y="331"/>
                  </a:cubicBezTo>
                  <a:cubicBezTo>
                    <a:pt x="4" y="331"/>
                    <a:pt x="4" y="331"/>
                    <a:pt x="58" y="346"/>
                  </a:cubicBezTo>
                  <a:cubicBezTo>
                    <a:pt x="60" y="364"/>
                    <a:pt x="56" y="385"/>
                    <a:pt x="64" y="404"/>
                  </a:cubicBezTo>
                  <a:cubicBezTo>
                    <a:pt x="64" y="404"/>
                    <a:pt x="64" y="404"/>
                    <a:pt x="9" y="427"/>
                  </a:cubicBezTo>
                  <a:cubicBezTo>
                    <a:pt x="9" y="455"/>
                    <a:pt x="22" y="480"/>
                    <a:pt x="39" y="506"/>
                  </a:cubicBezTo>
                  <a:cubicBezTo>
                    <a:pt x="39" y="506"/>
                    <a:pt x="39" y="506"/>
                    <a:pt x="92" y="493"/>
                  </a:cubicBezTo>
                  <a:cubicBezTo>
                    <a:pt x="97" y="500"/>
                    <a:pt x="101" y="506"/>
                    <a:pt x="110" y="519"/>
                  </a:cubicBezTo>
                  <a:cubicBezTo>
                    <a:pt x="115" y="526"/>
                    <a:pt x="119" y="532"/>
                    <a:pt x="123" y="539"/>
                  </a:cubicBezTo>
                  <a:cubicBezTo>
                    <a:pt x="123" y="539"/>
                    <a:pt x="123" y="539"/>
                    <a:pt x="93" y="584"/>
                  </a:cubicBezTo>
                  <a:cubicBezTo>
                    <a:pt x="105" y="608"/>
                    <a:pt x="129" y="630"/>
                    <a:pt x="155" y="640"/>
                  </a:cubicBezTo>
                  <a:cubicBezTo>
                    <a:pt x="155" y="640"/>
                    <a:pt x="155" y="640"/>
                    <a:pt x="196" y="603"/>
                  </a:cubicBezTo>
                  <a:cubicBezTo>
                    <a:pt x="217" y="612"/>
                    <a:pt x="232" y="621"/>
                    <a:pt x="248" y="624"/>
                  </a:cubicBezTo>
                  <a:cubicBezTo>
                    <a:pt x="248" y="624"/>
                    <a:pt x="248" y="624"/>
                    <a:pt x="243" y="685"/>
                  </a:cubicBezTo>
                  <a:cubicBezTo>
                    <a:pt x="269" y="695"/>
                    <a:pt x="296" y="700"/>
                    <a:pt x="324" y="700"/>
                  </a:cubicBezTo>
                  <a:cubicBezTo>
                    <a:pt x="324" y="700"/>
                    <a:pt x="324" y="700"/>
                    <a:pt x="346" y="642"/>
                  </a:cubicBezTo>
                  <a:cubicBezTo>
                    <a:pt x="363" y="645"/>
                    <a:pt x="380" y="643"/>
                    <a:pt x="403" y="641"/>
                  </a:cubicBezTo>
                  <a:cubicBezTo>
                    <a:pt x="403" y="641"/>
                    <a:pt x="403" y="641"/>
                    <a:pt x="422" y="690"/>
                  </a:cubicBezTo>
                  <a:cubicBezTo>
                    <a:pt x="450" y="689"/>
                    <a:pt x="480" y="684"/>
                    <a:pt x="505" y="666"/>
                  </a:cubicBezTo>
                  <a:cubicBezTo>
                    <a:pt x="505" y="666"/>
                    <a:pt x="505" y="666"/>
                    <a:pt x="488" y="606"/>
                  </a:cubicBezTo>
                  <a:cubicBezTo>
                    <a:pt x="500" y="603"/>
                    <a:pt x="507" y="599"/>
                    <a:pt x="513" y="594"/>
                  </a:cubicBezTo>
                  <a:cubicBezTo>
                    <a:pt x="526" y="585"/>
                    <a:pt x="532" y="581"/>
                    <a:pt x="539" y="576"/>
                  </a:cubicBezTo>
                  <a:cubicBezTo>
                    <a:pt x="539" y="576"/>
                    <a:pt x="539" y="576"/>
                    <a:pt x="584" y="607"/>
                  </a:cubicBezTo>
                  <a:cubicBezTo>
                    <a:pt x="609" y="595"/>
                    <a:pt x="624" y="575"/>
                    <a:pt x="641" y="545"/>
                  </a:cubicBezTo>
                  <a:cubicBezTo>
                    <a:pt x="641" y="545"/>
                    <a:pt x="641" y="545"/>
                    <a:pt x="598" y="503"/>
                  </a:cubicBezTo>
                  <a:cubicBezTo>
                    <a:pt x="612" y="489"/>
                    <a:pt x="620" y="473"/>
                    <a:pt x="624" y="452"/>
                  </a:cubicBezTo>
                  <a:cubicBezTo>
                    <a:pt x="624" y="452"/>
                    <a:pt x="624" y="452"/>
                    <a:pt x="685" y="457"/>
                  </a:cubicBezTo>
                  <a:cubicBezTo>
                    <a:pt x="696" y="431"/>
                    <a:pt x="701" y="404"/>
                    <a:pt x="700" y="376"/>
                  </a:cubicBezTo>
                  <a:cubicBezTo>
                    <a:pt x="700" y="376"/>
                    <a:pt x="700" y="376"/>
                    <a:pt x="641" y="359"/>
                  </a:cubicBezTo>
                  <a:moveTo>
                    <a:pt x="461" y="511"/>
                  </a:moveTo>
                  <a:cubicBezTo>
                    <a:pt x="417" y="537"/>
                    <a:pt x="369" y="550"/>
                    <a:pt x="315" y="540"/>
                  </a:cubicBezTo>
                  <a:cubicBezTo>
                    <a:pt x="260" y="530"/>
                    <a:pt x="221" y="500"/>
                    <a:pt x="189" y="461"/>
                  </a:cubicBezTo>
                  <a:cubicBezTo>
                    <a:pt x="162" y="422"/>
                    <a:pt x="149" y="369"/>
                    <a:pt x="159" y="314"/>
                  </a:cubicBezTo>
                  <a:cubicBezTo>
                    <a:pt x="169" y="265"/>
                    <a:pt x="199" y="221"/>
                    <a:pt x="238" y="194"/>
                  </a:cubicBezTo>
                  <a:cubicBezTo>
                    <a:pt x="283" y="163"/>
                    <a:pt x="331" y="149"/>
                    <a:pt x="385" y="159"/>
                  </a:cubicBezTo>
                  <a:cubicBezTo>
                    <a:pt x="440" y="170"/>
                    <a:pt x="479" y="199"/>
                    <a:pt x="510" y="245"/>
                  </a:cubicBezTo>
                  <a:cubicBezTo>
                    <a:pt x="537" y="283"/>
                    <a:pt x="550" y="336"/>
                    <a:pt x="541" y="385"/>
                  </a:cubicBezTo>
                  <a:cubicBezTo>
                    <a:pt x="531" y="440"/>
                    <a:pt x="500" y="485"/>
                    <a:pt x="461" y="511"/>
                  </a:cubicBezTo>
                </a:path>
              </a:pathLst>
            </a:custGeom>
            <a:solidFill>
              <a:srgbClr val="6D2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p>
          </p:txBody>
        </p:sp>
        <p:sp>
          <p:nvSpPr>
            <p:cNvPr id="422" name="Rectangle 421"/>
            <p:cNvSpPr/>
            <p:nvPr/>
          </p:nvSpPr>
          <p:spPr>
            <a:xfrm>
              <a:off x="989012" y="2487742"/>
              <a:ext cx="1222355" cy="263974"/>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23" name="Rectangle 422"/>
            <p:cNvSpPr/>
            <p:nvPr/>
          </p:nvSpPr>
          <p:spPr>
            <a:xfrm>
              <a:off x="4202427" y="2475015"/>
              <a:ext cx="512341" cy="263974"/>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24" name="Right Arrow 423"/>
            <p:cNvSpPr/>
            <p:nvPr/>
          </p:nvSpPr>
          <p:spPr>
            <a:xfrm>
              <a:off x="6576172" y="2442985"/>
              <a:ext cx="1059105" cy="353488"/>
            </a:xfrm>
            <a:prstGeom prst="rightArrow">
              <a:avLst>
                <a:gd name="adj1" fmla="val 72602"/>
                <a:gd name="adj2" fmla="val 50000"/>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25" name="Rectangle 424"/>
            <p:cNvSpPr/>
            <p:nvPr/>
          </p:nvSpPr>
          <p:spPr>
            <a:xfrm>
              <a:off x="2942459" y="2475015"/>
              <a:ext cx="512341" cy="263974"/>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26" name="Rectangle 425"/>
            <p:cNvSpPr/>
            <p:nvPr/>
          </p:nvSpPr>
          <p:spPr>
            <a:xfrm>
              <a:off x="5480878" y="2475015"/>
              <a:ext cx="512341" cy="263974"/>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27" name="Freeform 7"/>
            <p:cNvSpPr>
              <a:spLocks noEditPoints="1"/>
            </p:cNvSpPr>
            <p:nvPr/>
          </p:nvSpPr>
          <p:spPr bwMode="auto">
            <a:xfrm>
              <a:off x="3415142" y="2198573"/>
              <a:ext cx="819125" cy="816861"/>
            </a:xfrm>
            <a:custGeom>
              <a:avLst/>
              <a:gdLst>
                <a:gd name="T0" fmla="*/ 90 w 511"/>
                <a:gd name="T1" fmla="*/ 361 h 511"/>
                <a:gd name="T2" fmla="*/ 63 w 511"/>
                <a:gd name="T3" fmla="*/ 218 h 511"/>
                <a:gd name="T4" fmla="*/ 142 w 511"/>
                <a:gd name="T5" fmla="*/ 98 h 511"/>
                <a:gd name="T6" fmla="*/ 255 w 511"/>
                <a:gd name="T7" fmla="*/ 60 h 511"/>
                <a:gd name="T8" fmla="*/ 289 w 511"/>
                <a:gd name="T9" fmla="*/ 63 h 511"/>
                <a:gd name="T10" fmla="*/ 414 w 511"/>
                <a:gd name="T11" fmla="*/ 149 h 511"/>
                <a:gd name="T12" fmla="*/ 448 w 511"/>
                <a:gd name="T13" fmla="*/ 257 h 511"/>
                <a:gd name="T14" fmla="*/ 445 w 511"/>
                <a:gd name="T15" fmla="*/ 289 h 511"/>
                <a:gd name="T16" fmla="*/ 365 w 511"/>
                <a:gd name="T17" fmla="*/ 415 h 511"/>
                <a:gd name="T18" fmla="*/ 254 w 511"/>
                <a:gd name="T19" fmla="*/ 448 h 511"/>
                <a:gd name="T20" fmla="*/ 219 w 511"/>
                <a:gd name="T21" fmla="*/ 444 h 511"/>
                <a:gd name="T22" fmla="*/ 93 w 511"/>
                <a:gd name="T23" fmla="*/ 365 h 511"/>
                <a:gd name="T24" fmla="*/ 90 w 511"/>
                <a:gd name="T25" fmla="*/ 361 h 511"/>
                <a:gd name="T26" fmla="*/ 255 w 511"/>
                <a:gd name="T27" fmla="*/ 0 h 511"/>
                <a:gd name="T28" fmla="*/ 0 w 511"/>
                <a:gd name="T29" fmla="*/ 255 h 511"/>
                <a:gd name="T30" fmla="*/ 255 w 511"/>
                <a:gd name="T31" fmla="*/ 511 h 511"/>
                <a:gd name="T32" fmla="*/ 511 w 511"/>
                <a:gd name="T33" fmla="*/ 255 h 511"/>
                <a:gd name="T34" fmla="*/ 255 w 511"/>
                <a:gd name="T3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1" h="511">
                  <a:moveTo>
                    <a:pt x="90" y="361"/>
                  </a:moveTo>
                  <a:cubicBezTo>
                    <a:pt x="65" y="323"/>
                    <a:pt x="54" y="271"/>
                    <a:pt x="63" y="218"/>
                  </a:cubicBezTo>
                  <a:cubicBezTo>
                    <a:pt x="73" y="169"/>
                    <a:pt x="103" y="125"/>
                    <a:pt x="142" y="98"/>
                  </a:cubicBezTo>
                  <a:cubicBezTo>
                    <a:pt x="177" y="74"/>
                    <a:pt x="214" y="60"/>
                    <a:pt x="255" y="60"/>
                  </a:cubicBezTo>
                  <a:cubicBezTo>
                    <a:pt x="266" y="60"/>
                    <a:pt x="278" y="61"/>
                    <a:pt x="289" y="63"/>
                  </a:cubicBezTo>
                  <a:cubicBezTo>
                    <a:pt x="344" y="74"/>
                    <a:pt x="383" y="103"/>
                    <a:pt x="414" y="149"/>
                  </a:cubicBezTo>
                  <a:cubicBezTo>
                    <a:pt x="435" y="179"/>
                    <a:pt x="448" y="218"/>
                    <a:pt x="448" y="257"/>
                  </a:cubicBezTo>
                  <a:cubicBezTo>
                    <a:pt x="448" y="268"/>
                    <a:pt x="447" y="279"/>
                    <a:pt x="445" y="289"/>
                  </a:cubicBezTo>
                  <a:cubicBezTo>
                    <a:pt x="435" y="344"/>
                    <a:pt x="404" y="389"/>
                    <a:pt x="365" y="415"/>
                  </a:cubicBezTo>
                  <a:cubicBezTo>
                    <a:pt x="331" y="435"/>
                    <a:pt x="294" y="448"/>
                    <a:pt x="254" y="448"/>
                  </a:cubicBezTo>
                  <a:cubicBezTo>
                    <a:pt x="243" y="448"/>
                    <a:pt x="231" y="447"/>
                    <a:pt x="219" y="444"/>
                  </a:cubicBezTo>
                  <a:cubicBezTo>
                    <a:pt x="164" y="434"/>
                    <a:pt x="125" y="404"/>
                    <a:pt x="93" y="365"/>
                  </a:cubicBezTo>
                  <a:cubicBezTo>
                    <a:pt x="92" y="364"/>
                    <a:pt x="91" y="363"/>
                    <a:pt x="90" y="361"/>
                  </a:cubicBezTo>
                  <a:moveTo>
                    <a:pt x="255" y="0"/>
                  </a:moveTo>
                  <a:cubicBezTo>
                    <a:pt x="114" y="0"/>
                    <a:pt x="0" y="114"/>
                    <a:pt x="0" y="255"/>
                  </a:cubicBezTo>
                  <a:cubicBezTo>
                    <a:pt x="0" y="397"/>
                    <a:pt x="114" y="511"/>
                    <a:pt x="255" y="511"/>
                  </a:cubicBezTo>
                  <a:cubicBezTo>
                    <a:pt x="397" y="511"/>
                    <a:pt x="511" y="397"/>
                    <a:pt x="511" y="255"/>
                  </a:cubicBezTo>
                  <a:cubicBezTo>
                    <a:pt x="511" y="114"/>
                    <a:pt x="397" y="0"/>
                    <a:pt x="255" y="0"/>
                  </a:cubicBezTo>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428" name="Freeform 7"/>
            <p:cNvSpPr>
              <a:spLocks noEditPoints="1"/>
            </p:cNvSpPr>
            <p:nvPr/>
          </p:nvSpPr>
          <p:spPr bwMode="auto">
            <a:xfrm>
              <a:off x="4679184" y="2198573"/>
              <a:ext cx="819125" cy="816861"/>
            </a:xfrm>
            <a:custGeom>
              <a:avLst/>
              <a:gdLst>
                <a:gd name="T0" fmla="*/ 90 w 511"/>
                <a:gd name="T1" fmla="*/ 361 h 511"/>
                <a:gd name="T2" fmla="*/ 63 w 511"/>
                <a:gd name="T3" fmla="*/ 218 h 511"/>
                <a:gd name="T4" fmla="*/ 142 w 511"/>
                <a:gd name="T5" fmla="*/ 98 h 511"/>
                <a:gd name="T6" fmla="*/ 255 w 511"/>
                <a:gd name="T7" fmla="*/ 60 h 511"/>
                <a:gd name="T8" fmla="*/ 289 w 511"/>
                <a:gd name="T9" fmla="*/ 63 h 511"/>
                <a:gd name="T10" fmla="*/ 414 w 511"/>
                <a:gd name="T11" fmla="*/ 149 h 511"/>
                <a:gd name="T12" fmla="*/ 448 w 511"/>
                <a:gd name="T13" fmla="*/ 257 h 511"/>
                <a:gd name="T14" fmla="*/ 445 w 511"/>
                <a:gd name="T15" fmla="*/ 289 h 511"/>
                <a:gd name="T16" fmla="*/ 365 w 511"/>
                <a:gd name="T17" fmla="*/ 415 h 511"/>
                <a:gd name="T18" fmla="*/ 254 w 511"/>
                <a:gd name="T19" fmla="*/ 448 h 511"/>
                <a:gd name="T20" fmla="*/ 219 w 511"/>
                <a:gd name="T21" fmla="*/ 444 h 511"/>
                <a:gd name="T22" fmla="*/ 93 w 511"/>
                <a:gd name="T23" fmla="*/ 365 h 511"/>
                <a:gd name="T24" fmla="*/ 90 w 511"/>
                <a:gd name="T25" fmla="*/ 361 h 511"/>
                <a:gd name="T26" fmla="*/ 255 w 511"/>
                <a:gd name="T27" fmla="*/ 0 h 511"/>
                <a:gd name="T28" fmla="*/ 0 w 511"/>
                <a:gd name="T29" fmla="*/ 255 h 511"/>
                <a:gd name="T30" fmla="*/ 255 w 511"/>
                <a:gd name="T31" fmla="*/ 511 h 511"/>
                <a:gd name="T32" fmla="*/ 511 w 511"/>
                <a:gd name="T33" fmla="*/ 255 h 511"/>
                <a:gd name="T34" fmla="*/ 255 w 511"/>
                <a:gd name="T3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1" h="511">
                  <a:moveTo>
                    <a:pt x="90" y="361"/>
                  </a:moveTo>
                  <a:cubicBezTo>
                    <a:pt x="65" y="323"/>
                    <a:pt x="54" y="271"/>
                    <a:pt x="63" y="218"/>
                  </a:cubicBezTo>
                  <a:cubicBezTo>
                    <a:pt x="73" y="169"/>
                    <a:pt x="103" y="125"/>
                    <a:pt x="142" y="98"/>
                  </a:cubicBezTo>
                  <a:cubicBezTo>
                    <a:pt x="177" y="74"/>
                    <a:pt x="214" y="60"/>
                    <a:pt x="255" y="60"/>
                  </a:cubicBezTo>
                  <a:cubicBezTo>
                    <a:pt x="266" y="60"/>
                    <a:pt x="278" y="61"/>
                    <a:pt x="289" y="63"/>
                  </a:cubicBezTo>
                  <a:cubicBezTo>
                    <a:pt x="344" y="74"/>
                    <a:pt x="383" y="103"/>
                    <a:pt x="414" y="149"/>
                  </a:cubicBezTo>
                  <a:cubicBezTo>
                    <a:pt x="435" y="179"/>
                    <a:pt x="448" y="218"/>
                    <a:pt x="448" y="257"/>
                  </a:cubicBezTo>
                  <a:cubicBezTo>
                    <a:pt x="448" y="268"/>
                    <a:pt x="447" y="279"/>
                    <a:pt x="445" y="289"/>
                  </a:cubicBezTo>
                  <a:cubicBezTo>
                    <a:pt x="435" y="344"/>
                    <a:pt x="404" y="389"/>
                    <a:pt x="365" y="415"/>
                  </a:cubicBezTo>
                  <a:cubicBezTo>
                    <a:pt x="331" y="435"/>
                    <a:pt x="294" y="448"/>
                    <a:pt x="254" y="448"/>
                  </a:cubicBezTo>
                  <a:cubicBezTo>
                    <a:pt x="243" y="448"/>
                    <a:pt x="231" y="447"/>
                    <a:pt x="219" y="444"/>
                  </a:cubicBezTo>
                  <a:cubicBezTo>
                    <a:pt x="164" y="434"/>
                    <a:pt x="125" y="404"/>
                    <a:pt x="93" y="365"/>
                  </a:cubicBezTo>
                  <a:cubicBezTo>
                    <a:pt x="92" y="364"/>
                    <a:pt x="91" y="363"/>
                    <a:pt x="90" y="361"/>
                  </a:cubicBezTo>
                  <a:moveTo>
                    <a:pt x="255" y="0"/>
                  </a:moveTo>
                  <a:cubicBezTo>
                    <a:pt x="114" y="0"/>
                    <a:pt x="0" y="114"/>
                    <a:pt x="0" y="255"/>
                  </a:cubicBezTo>
                  <a:cubicBezTo>
                    <a:pt x="0" y="397"/>
                    <a:pt x="114" y="511"/>
                    <a:pt x="255" y="511"/>
                  </a:cubicBezTo>
                  <a:cubicBezTo>
                    <a:pt x="397" y="511"/>
                    <a:pt x="511" y="397"/>
                    <a:pt x="511" y="255"/>
                  </a:cubicBezTo>
                  <a:cubicBezTo>
                    <a:pt x="511" y="114"/>
                    <a:pt x="397" y="0"/>
                    <a:pt x="255" y="0"/>
                  </a:cubicBezTo>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429" name="Freeform 7"/>
            <p:cNvSpPr>
              <a:spLocks noEditPoints="1"/>
            </p:cNvSpPr>
            <p:nvPr/>
          </p:nvSpPr>
          <p:spPr bwMode="auto">
            <a:xfrm>
              <a:off x="2151101" y="2198573"/>
              <a:ext cx="819125" cy="816861"/>
            </a:xfrm>
            <a:custGeom>
              <a:avLst/>
              <a:gdLst>
                <a:gd name="T0" fmla="*/ 90 w 511"/>
                <a:gd name="T1" fmla="*/ 361 h 511"/>
                <a:gd name="T2" fmla="*/ 63 w 511"/>
                <a:gd name="T3" fmla="*/ 218 h 511"/>
                <a:gd name="T4" fmla="*/ 142 w 511"/>
                <a:gd name="T5" fmla="*/ 98 h 511"/>
                <a:gd name="T6" fmla="*/ 255 w 511"/>
                <a:gd name="T7" fmla="*/ 60 h 511"/>
                <a:gd name="T8" fmla="*/ 289 w 511"/>
                <a:gd name="T9" fmla="*/ 63 h 511"/>
                <a:gd name="T10" fmla="*/ 414 w 511"/>
                <a:gd name="T11" fmla="*/ 149 h 511"/>
                <a:gd name="T12" fmla="*/ 448 w 511"/>
                <a:gd name="T13" fmla="*/ 257 h 511"/>
                <a:gd name="T14" fmla="*/ 445 w 511"/>
                <a:gd name="T15" fmla="*/ 289 h 511"/>
                <a:gd name="T16" fmla="*/ 365 w 511"/>
                <a:gd name="T17" fmla="*/ 415 h 511"/>
                <a:gd name="T18" fmla="*/ 254 w 511"/>
                <a:gd name="T19" fmla="*/ 448 h 511"/>
                <a:gd name="T20" fmla="*/ 219 w 511"/>
                <a:gd name="T21" fmla="*/ 444 h 511"/>
                <a:gd name="T22" fmla="*/ 93 w 511"/>
                <a:gd name="T23" fmla="*/ 365 h 511"/>
                <a:gd name="T24" fmla="*/ 90 w 511"/>
                <a:gd name="T25" fmla="*/ 361 h 511"/>
                <a:gd name="T26" fmla="*/ 255 w 511"/>
                <a:gd name="T27" fmla="*/ 0 h 511"/>
                <a:gd name="T28" fmla="*/ 0 w 511"/>
                <a:gd name="T29" fmla="*/ 255 h 511"/>
                <a:gd name="T30" fmla="*/ 255 w 511"/>
                <a:gd name="T31" fmla="*/ 511 h 511"/>
                <a:gd name="T32" fmla="*/ 511 w 511"/>
                <a:gd name="T33" fmla="*/ 255 h 511"/>
                <a:gd name="T34" fmla="*/ 255 w 511"/>
                <a:gd name="T3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1" h="511">
                  <a:moveTo>
                    <a:pt x="90" y="361"/>
                  </a:moveTo>
                  <a:cubicBezTo>
                    <a:pt x="65" y="323"/>
                    <a:pt x="54" y="271"/>
                    <a:pt x="63" y="218"/>
                  </a:cubicBezTo>
                  <a:cubicBezTo>
                    <a:pt x="73" y="169"/>
                    <a:pt x="103" y="125"/>
                    <a:pt x="142" y="98"/>
                  </a:cubicBezTo>
                  <a:cubicBezTo>
                    <a:pt x="177" y="74"/>
                    <a:pt x="214" y="60"/>
                    <a:pt x="255" y="60"/>
                  </a:cubicBezTo>
                  <a:cubicBezTo>
                    <a:pt x="266" y="60"/>
                    <a:pt x="278" y="61"/>
                    <a:pt x="289" y="63"/>
                  </a:cubicBezTo>
                  <a:cubicBezTo>
                    <a:pt x="344" y="74"/>
                    <a:pt x="383" y="103"/>
                    <a:pt x="414" y="149"/>
                  </a:cubicBezTo>
                  <a:cubicBezTo>
                    <a:pt x="435" y="179"/>
                    <a:pt x="448" y="218"/>
                    <a:pt x="448" y="257"/>
                  </a:cubicBezTo>
                  <a:cubicBezTo>
                    <a:pt x="448" y="268"/>
                    <a:pt x="447" y="279"/>
                    <a:pt x="445" y="289"/>
                  </a:cubicBezTo>
                  <a:cubicBezTo>
                    <a:pt x="435" y="344"/>
                    <a:pt x="404" y="389"/>
                    <a:pt x="365" y="415"/>
                  </a:cubicBezTo>
                  <a:cubicBezTo>
                    <a:pt x="331" y="435"/>
                    <a:pt x="294" y="448"/>
                    <a:pt x="254" y="448"/>
                  </a:cubicBezTo>
                  <a:cubicBezTo>
                    <a:pt x="243" y="448"/>
                    <a:pt x="231" y="447"/>
                    <a:pt x="219" y="444"/>
                  </a:cubicBezTo>
                  <a:cubicBezTo>
                    <a:pt x="164" y="434"/>
                    <a:pt x="125" y="404"/>
                    <a:pt x="93" y="365"/>
                  </a:cubicBezTo>
                  <a:cubicBezTo>
                    <a:pt x="92" y="364"/>
                    <a:pt x="91" y="363"/>
                    <a:pt x="90" y="361"/>
                  </a:cubicBezTo>
                  <a:moveTo>
                    <a:pt x="255" y="0"/>
                  </a:moveTo>
                  <a:cubicBezTo>
                    <a:pt x="114" y="0"/>
                    <a:pt x="0" y="114"/>
                    <a:pt x="0" y="255"/>
                  </a:cubicBezTo>
                  <a:cubicBezTo>
                    <a:pt x="0" y="397"/>
                    <a:pt x="114" y="511"/>
                    <a:pt x="255" y="511"/>
                  </a:cubicBezTo>
                  <a:cubicBezTo>
                    <a:pt x="397" y="511"/>
                    <a:pt x="511" y="397"/>
                    <a:pt x="511" y="255"/>
                  </a:cubicBezTo>
                  <a:cubicBezTo>
                    <a:pt x="511" y="114"/>
                    <a:pt x="397" y="0"/>
                    <a:pt x="255" y="0"/>
                  </a:cubicBezTo>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430" name="Freeform 7"/>
            <p:cNvSpPr>
              <a:spLocks noEditPoints="1"/>
            </p:cNvSpPr>
            <p:nvPr/>
          </p:nvSpPr>
          <p:spPr bwMode="auto">
            <a:xfrm>
              <a:off x="5943224" y="2198573"/>
              <a:ext cx="819125" cy="816861"/>
            </a:xfrm>
            <a:custGeom>
              <a:avLst/>
              <a:gdLst>
                <a:gd name="T0" fmla="*/ 90 w 511"/>
                <a:gd name="T1" fmla="*/ 361 h 511"/>
                <a:gd name="T2" fmla="*/ 63 w 511"/>
                <a:gd name="T3" fmla="*/ 218 h 511"/>
                <a:gd name="T4" fmla="*/ 142 w 511"/>
                <a:gd name="T5" fmla="*/ 98 h 511"/>
                <a:gd name="T6" fmla="*/ 255 w 511"/>
                <a:gd name="T7" fmla="*/ 60 h 511"/>
                <a:gd name="T8" fmla="*/ 289 w 511"/>
                <a:gd name="T9" fmla="*/ 63 h 511"/>
                <a:gd name="T10" fmla="*/ 414 w 511"/>
                <a:gd name="T11" fmla="*/ 149 h 511"/>
                <a:gd name="T12" fmla="*/ 448 w 511"/>
                <a:gd name="T13" fmla="*/ 257 h 511"/>
                <a:gd name="T14" fmla="*/ 445 w 511"/>
                <a:gd name="T15" fmla="*/ 289 h 511"/>
                <a:gd name="T16" fmla="*/ 365 w 511"/>
                <a:gd name="T17" fmla="*/ 415 h 511"/>
                <a:gd name="T18" fmla="*/ 254 w 511"/>
                <a:gd name="T19" fmla="*/ 448 h 511"/>
                <a:gd name="T20" fmla="*/ 219 w 511"/>
                <a:gd name="T21" fmla="*/ 444 h 511"/>
                <a:gd name="T22" fmla="*/ 93 w 511"/>
                <a:gd name="T23" fmla="*/ 365 h 511"/>
                <a:gd name="T24" fmla="*/ 90 w 511"/>
                <a:gd name="T25" fmla="*/ 361 h 511"/>
                <a:gd name="T26" fmla="*/ 255 w 511"/>
                <a:gd name="T27" fmla="*/ 0 h 511"/>
                <a:gd name="T28" fmla="*/ 0 w 511"/>
                <a:gd name="T29" fmla="*/ 255 h 511"/>
                <a:gd name="T30" fmla="*/ 255 w 511"/>
                <a:gd name="T31" fmla="*/ 511 h 511"/>
                <a:gd name="T32" fmla="*/ 511 w 511"/>
                <a:gd name="T33" fmla="*/ 255 h 511"/>
                <a:gd name="T34" fmla="*/ 255 w 511"/>
                <a:gd name="T35"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1" h="511">
                  <a:moveTo>
                    <a:pt x="90" y="361"/>
                  </a:moveTo>
                  <a:cubicBezTo>
                    <a:pt x="65" y="323"/>
                    <a:pt x="54" y="271"/>
                    <a:pt x="63" y="218"/>
                  </a:cubicBezTo>
                  <a:cubicBezTo>
                    <a:pt x="73" y="169"/>
                    <a:pt x="103" y="125"/>
                    <a:pt x="142" y="98"/>
                  </a:cubicBezTo>
                  <a:cubicBezTo>
                    <a:pt x="177" y="74"/>
                    <a:pt x="214" y="60"/>
                    <a:pt x="255" y="60"/>
                  </a:cubicBezTo>
                  <a:cubicBezTo>
                    <a:pt x="266" y="60"/>
                    <a:pt x="278" y="61"/>
                    <a:pt x="289" y="63"/>
                  </a:cubicBezTo>
                  <a:cubicBezTo>
                    <a:pt x="344" y="74"/>
                    <a:pt x="383" y="103"/>
                    <a:pt x="414" y="149"/>
                  </a:cubicBezTo>
                  <a:cubicBezTo>
                    <a:pt x="435" y="179"/>
                    <a:pt x="448" y="218"/>
                    <a:pt x="448" y="257"/>
                  </a:cubicBezTo>
                  <a:cubicBezTo>
                    <a:pt x="448" y="268"/>
                    <a:pt x="447" y="279"/>
                    <a:pt x="445" y="289"/>
                  </a:cubicBezTo>
                  <a:cubicBezTo>
                    <a:pt x="435" y="344"/>
                    <a:pt x="404" y="389"/>
                    <a:pt x="365" y="415"/>
                  </a:cubicBezTo>
                  <a:cubicBezTo>
                    <a:pt x="331" y="435"/>
                    <a:pt x="294" y="448"/>
                    <a:pt x="254" y="448"/>
                  </a:cubicBezTo>
                  <a:cubicBezTo>
                    <a:pt x="243" y="448"/>
                    <a:pt x="231" y="447"/>
                    <a:pt x="219" y="444"/>
                  </a:cubicBezTo>
                  <a:cubicBezTo>
                    <a:pt x="164" y="434"/>
                    <a:pt x="125" y="404"/>
                    <a:pt x="93" y="365"/>
                  </a:cubicBezTo>
                  <a:cubicBezTo>
                    <a:pt x="92" y="364"/>
                    <a:pt x="91" y="363"/>
                    <a:pt x="90" y="361"/>
                  </a:cubicBezTo>
                  <a:moveTo>
                    <a:pt x="255" y="0"/>
                  </a:moveTo>
                  <a:cubicBezTo>
                    <a:pt x="114" y="0"/>
                    <a:pt x="0" y="114"/>
                    <a:pt x="0" y="255"/>
                  </a:cubicBezTo>
                  <a:cubicBezTo>
                    <a:pt x="0" y="397"/>
                    <a:pt x="114" y="511"/>
                    <a:pt x="255" y="511"/>
                  </a:cubicBezTo>
                  <a:cubicBezTo>
                    <a:pt x="397" y="511"/>
                    <a:pt x="511" y="397"/>
                    <a:pt x="511" y="255"/>
                  </a:cubicBezTo>
                  <a:cubicBezTo>
                    <a:pt x="511" y="114"/>
                    <a:pt x="397" y="0"/>
                    <a:pt x="255" y="0"/>
                  </a:cubicBezTo>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100"/>
            </a:p>
          </p:txBody>
        </p:sp>
        <p:sp>
          <p:nvSpPr>
            <p:cNvPr id="431" name="Rectangle 430"/>
            <p:cNvSpPr/>
            <p:nvPr/>
          </p:nvSpPr>
          <p:spPr>
            <a:xfrm>
              <a:off x="1044001" y="2542785"/>
              <a:ext cx="343244" cy="153888"/>
            </a:xfrm>
            <a:prstGeom prst="rect">
              <a:avLst/>
            </a:prstGeom>
          </p:spPr>
          <p:txBody>
            <a:bodyPr wrap="square" lIns="0" tIns="0" rIns="0" bIns="0" anchor="ctr">
              <a:spAutoFit/>
            </a:bodyPr>
            <a:lstStyle/>
            <a:p>
              <a:r>
                <a:rPr lang="en-US" sz="1000" b="1" dirty="0">
                  <a:solidFill>
                    <a:schemeClr val="bg1"/>
                  </a:solidFill>
                </a:rPr>
                <a:t>Data</a:t>
              </a:r>
            </a:p>
          </p:txBody>
        </p:sp>
        <p:sp>
          <p:nvSpPr>
            <p:cNvPr id="432" name="Rectangle 431"/>
            <p:cNvSpPr/>
            <p:nvPr/>
          </p:nvSpPr>
          <p:spPr>
            <a:xfrm>
              <a:off x="6985037" y="2534644"/>
              <a:ext cx="480668" cy="144715"/>
            </a:xfrm>
            <a:prstGeom prst="rect">
              <a:avLst/>
            </a:prstGeom>
          </p:spPr>
          <p:txBody>
            <a:bodyPr wrap="none" lIns="0" tIns="0" rIns="0" bIns="0" anchor="ctr">
              <a:noAutofit/>
            </a:bodyPr>
            <a:lstStyle/>
            <a:p>
              <a:r>
                <a:rPr lang="en-US" sz="1000" b="1" dirty="0">
                  <a:solidFill>
                    <a:schemeClr val="bg1"/>
                  </a:solidFill>
                </a:rPr>
                <a:t>Insights</a:t>
              </a:r>
            </a:p>
          </p:txBody>
        </p:sp>
        <p:sp>
          <p:nvSpPr>
            <p:cNvPr id="433" name="Oval 432"/>
            <p:cNvSpPr/>
            <p:nvPr/>
          </p:nvSpPr>
          <p:spPr>
            <a:xfrm>
              <a:off x="2217765" y="2301098"/>
              <a:ext cx="676942" cy="676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34" name="Oval 433"/>
            <p:cNvSpPr/>
            <p:nvPr/>
          </p:nvSpPr>
          <p:spPr>
            <a:xfrm>
              <a:off x="3494163" y="2281258"/>
              <a:ext cx="676942" cy="676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35" name="Oval 434"/>
            <p:cNvSpPr/>
            <p:nvPr/>
          </p:nvSpPr>
          <p:spPr>
            <a:xfrm>
              <a:off x="4745565" y="2281258"/>
              <a:ext cx="676942" cy="676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36" name="Oval 435"/>
            <p:cNvSpPr/>
            <p:nvPr/>
          </p:nvSpPr>
          <p:spPr>
            <a:xfrm>
              <a:off x="6012562" y="2281258"/>
              <a:ext cx="676942" cy="676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50" dirty="0" err="1">
                <a:solidFill>
                  <a:schemeClr val="bg1"/>
                </a:solidFill>
              </a:endParaRPr>
            </a:p>
          </p:txBody>
        </p:sp>
        <p:sp>
          <p:nvSpPr>
            <p:cNvPr id="437" name="Rectangle 436"/>
            <p:cNvSpPr/>
            <p:nvPr/>
          </p:nvSpPr>
          <p:spPr>
            <a:xfrm>
              <a:off x="2165844" y="2391794"/>
              <a:ext cx="797985" cy="415498"/>
            </a:xfrm>
            <a:prstGeom prst="rect">
              <a:avLst/>
            </a:prstGeom>
          </p:spPr>
          <p:txBody>
            <a:bodyPr wrap="square" lIns="0" tIns="0" rIns="0" bIns="0" anchor="ctr">
              <a:spAutoFit/>
            </a:bodyPr>
            <a:lstStyle/>
            <a:p>
              <a:pPr algn="ctr"/>
              <a:r>
                <a:rPr lang="en-US" sz="900" b="1" dirty="0">
                  <a:solidFill>
                    <a:srgbClr val="00338D"/>
                  </a:solidFill>
                </a:rPr>
                <a:t>Extract, Transform,</a:t>
              </a:r>
              <a:br>
                <a:rPr lang="en-US" sz="900" b="1" dirty="0">
                  <a:solidFill>
                    <a:srgbClr val="00338D"/>
                  </a:solidFill>
                </a:rPr>
              </a:br>
              <a:r>
                <a:rPr lang="en-US" sz="900" b="1" dirty="0">
                  <a:solidFill>
                    <a:srgbClr val="00338D"/>
                  </a:solidFill>
                </a:rPr>
                <a:t>Load (ETL)</a:t>
              </a:r>
            </a:p>
          </p:txBody>
        </p:sp>
        <p:sp>
          <p:nvSpPr>
            <p:cNvPr id="438" name="Rectangle 437"/>
            <p:cNvSpPr/>
            <p:nvPr/>
          </p:nvSpPr>
          <p:spPr>
            <a:xfrm>
              <a:off x="3454800" y="2322546"/>
              <a:ext cx="731930" cy="553998"/>
            </a:xfrm>
            <a:prstGeom prst="rect">
              <a:avLst/>
            </a:prstGeom>
          </p:spPr>
          <p:txBody>
            <a:bodyPr wrap="square" lIns="0" tIns="0" rIns="0" bIns="0" anchor="ctr">
              <a:spAutoFit/>
            </a:bodyPr>
            <a:lstStyle/>
            <a:p>
              <a:pPr algn="ctr"/>
              <a:r>
                <a:rPr lang="en-US" sz="900" b="1" dirty="0">
                  <a:solidFill>
                    <a:srgbClr val="005EB8"/>
                  </a:solidFill>
                </a:rPr>
                <a:t>Data </a:t>
              </a:r>
              <a:br>
                <a:rPr lang="en-US" sz="900" b="1" dirty="0">
                  <a:solidFill>
                    <a:srgbClr val="005EB8"/>
                  </a:solidFill>
                </a:rPr>
              </a:br>
              <a:r>
                <a:rPr lang="en-US" sz="900" b="1" dirty="0">
                  <a:solidFill>
                    <a:srgbClr val="005EB8"/>
                  </a:solidFill>
                </a:rPr>
                <a:t>Storage &amp; </a:t>
              </a:r>
              <a:br>
                <a:rPr lang="en-US" sz="900" b="1" dirty="0">
                  <a:solidFill>
                    <a:srgbClr val="005EB8"/>
                  </a:solidFill>
                </a:rPr>
              </a:br>
              <a:r>
                <a:rPr lang="en-US" sz="900" b="1" dirty="0">
                  <a:solidFill>
                    <a:srgbClr val="005EB8"/>
                  </a:solidFill>
                </a:rPr>
                <a:t>Database Systems</a:t>
              </a:r>
            </a:p>
          </p:txBody>
        </p:sp>
        <p:sp>
          <p:nvSpPr>
            <p:cNvPr id="439" name="Rectangle 438"/>
            <p:cNvSpPr/>
            <p:nvPr/>
          </p:nvSpPr>
          <p:spPr>
            <a:xfrm>
              <a:off x="4714077" y="2461045"/>
              <a:ext cx="731930" cy="276999"/>
            </a:xfrm>
            <a:prstGeom prst="rect">
              <a:avLst/>
            </a:prstGeom>
          </p:spPr>
          <p:txBody>
            <a:bodyPr wrap="square" lIns="0" tIns="0" rIns="0" bIns="0" anchor="ctr">
              <a:spAutoFit/>
            </a:bodyPr>
            <a:lstStyle/>
            <a:p>
              <a:pPr algn="ctr"/>
              <a:r>
                <a:rPr lang="en-US" sz="900" b="1" dirty="0">
                  <a:solidFill>
                    <a:srgbClr val="483698"/>
                  </a:solidFill>
                </a:rPr>
                <a:t>Advanced </a:t>
              </a:r>
              <a:br>
                <a:rPr lang="en-US" sz="900" b="1" dirty="0">
                  <a:solidFill>
                    <a:srgbClr val="483698"/>
                  </a:solidFill>
                </a:rPr>
              </a:br>
              <a:r>
                <a:rPr lang="en-US" sz="900" b="1" dirty="0">
                  <a:solidFill>
                    <a:srgbClr val="483698"/>
                  </a:solidFill>
                </a:rPr>
                <a:t>Analytics</a:t>
              </a:r>
            </a:p>
          </p:txBody>
        </p:sp>
        <p:sp>
          <p:nvSpPr>
            <p:cNvPr id="440" name="Rectangle 439"/>
            <p:cNvSpPr/>
            <p:nvPr/>
          </p:nvSpPr>
          <p:spPr>
            <a:xfrm>
              <a:off x="5954830" y="2543090"/>
              <a:ext cx="797985" cy="138499"/>
            </a:xfrm>
            <a:prstGeom prst="rect">
              <a:avLst/>
            </a:prstGeom>
          </p:spPr>
          <p:txBody>
            <a:bodyPr wrap="square" lIns="0" tIns="0" rIns="0" bIns="0" anchor="ctr">
              <a:spAutoFit/>
            </a:bodyPr>
            <a:lstStyle/>
            <a:p>
              <a:pPr algn="ctr"/>
              <a:r>
                <a:rPr lang="en-US" sz="900" b="1" dirty="0">
                  <a:solidFill>
                    <a:srgbClr val="6D2077"/>
                  </a:solidFill>
                </a:rPr>
                <a:t>Visualizations</a:t>
              </a:r>
            </a:p>
          </p:txBody>
        </p:sp>
        <p:sp>
          <p:nvSpPr>
            <p:cNvPr id="441" name="TextBox 440"/>
            <p:cNvSpPr txBox="1"/>
            <p:nvPr/>
          </p:nvSpPr>
          <p:spPr>
            <a:xfrm>
              <a:off x="1030620" y="2808435"/>
              <a:ext cx="723389" cy="184666"/>
            </a:xfrm>
            <a:prstGeom prst="rect">
              <a:avLst/>
            </a:prstGeom>
            <a:noFill/>
          </p:spPr>
          <p:txBody>
            <a:bodyPr wrap="square" rtlCol="0">
              <a:spAutoFit/>
            </a:bodyPr>
            <a:lstStyle/>
            <a:p>
              <a:pPr algn="ctr"/>
              <a:r>
                <a:rPr lang="en-US" sz="300" dirty="0">
                  <a:solidFill>
                    <a:schemeClr val="tx2"/>
                  </a:solidFill>
                  <a:latin typeface="KPMG Logo" panose="05000000000000000000" pitchFamily="2" charset="0"/>
                </a:rPr>
                <a:t>kpmg</a:t>
              </a:r>
            </a:p>
            <a:p>
              <a:pPr algn="ctr">
                <a:spcAft>
                  <a:spcPts val="225"/>
                </a:spcAft>
              </a:pPr>
              <a:r>
                <a:rPr lang="en-US" sz="300" b="1" dirty="0">
                  <a:solidFill>
                    <a:schemeClr val="tx2"/>
                  </a:solidFill>
                </a:rPr>
                <a:t>Proprietary Data</a:t>
              </a:r>
            </a:p>
          </p:txBody>
        </p:sp>
        <p:pic>
          <p:nvPicPr>
            <p:cNvPr id="442" name="Picture 441"/>
            <p:cNvPicPr>
              <a:picLocks noChangeAspect="1"/>
            </p:cNvPicPr>
            <p:nvPr/>
          </p:nvPicPr>
          <p:blipFill>
            <a:blip r:embed="rId26"/>
            <a:stretch>
              <a:fillRect/>
            </a:stretch>
          </p:blipFill>
          <p:spPr>
            <a:xfrm>
              <a:off x="1187579" y="3186943"/>
              <a:ext cx="664881" cy="174092"/>
            </a:xfrm>
            <a:prstGeom prst="rect">
              <a:avLst/>
            </a:prstGeom>
          </p:spPr>
        </p:pic>
        <p:sp>
          <p:nvSpPr>
            <p:cNvPr id="443" name="TextBox 442"/>
            <p:cNvSpPr txBox="1"/>
            <p:nvPr/>
          </p:nvSpPr>
          <p:spPr>
            <a:xfrm>
              <a:off x="1162632" y="3361709"/>
              <a:ext cx="532953" cy="138499"/>
            </a:xfrm>
            <a:prstGeom prst="rect">
              <a:avLst/>
            </a:prstGeom>
            <a:noFill/>
          </p:spPr>
          <p:txBody>
            <a:bodyPr wrap="square" rtlCol="0">
              <a:spAutoFit/>
            </a:bodyPr>
            <a:lstStyle/>
            <a:p>
              <a:pPr>
                <a:spcAft>
                  <a:spcPts val="225"/>
                </a:spcAft>
              </a:pPr>
              <a:r>
                <a:rPr lang="en-US" sz="300" dirty="0">
                  <a:solidFill>
                    <a:srgbClr val="00A3A1"/>
                  </a:solidFill>
                </a:rPr>
                <a:t>Big </a:t>
              </a:r>
              <a:r>
                <a:rPr lang="en-US" sz="300" b="1" dirty="0">
                  <a:solidFill>
                    <a:srgbClr val="00A3A1"/>
                  </a:solidFill>
                  <a:cs typeface="Arial" panose="020B0604020202020204" pitchFamily="34" charset="0"/>
                </a:rPr>
                <a:t>Data</a:t>
              </a:r>
            </a:p>
          </p:txBody>
        </p:sp>
        <p:pic>
          <p:nvPicPr>
            <p:cNvPr id="444" name="Picture 443"/>
            <p:cNvPicPr>
              <a:picLocks noChangeAspect="1"/>
            </p:cNvPicPr>
            <p:nvPr/>
          </p:nvPicPr>
          <p:blipFill>
            <a:blip r:embed="rId27"/>
            <a:stretch>
              <a:fillRect/>
            </a:stretch>
          </p:blipFill>
          <p:spPr>
            <a:xfrm>
              <a:off x="1191548" y="3560897"/>
              <a:ext cx="575212" cy="147489"/>
            </a:xfrm>
            <a:prstGeom prst="rect">
              <a:avLst/>
            </a:prstGeom>
          </p:spPr>
        </p:pic>
        <p:sp>
          <p:nvSpPr>
            <p:cNvPr id="445" name="Title 1"/>
            <p:cNvSpPr txBox="1">
              <a:spLocks/>
            </p:cNvSpPr>
            <p:nvPr/>
          </p:nvSpPr>
          <p:spPr>
            <a:xfrm>
              <a:off x="1214179" y="3752713"/>
              <a:ext cx="536557" cy="134614"/>
            </a:xfrm>
            <a:prstGeom prst="rect">
              <a:avLst/>
            </a:prstGeom>
            <a:solidFill>
              <a:srgbClr val="0091DA"/>
            </a:solidFill>
          </p:spPr>
          <p:txBody>
            <a:bodyPr vert="horz" lIns="34290" tIns="34290" rIns="68580" bIns="34290" rtlCol="0" anchor="ctr">
              <a:noAutofit/>
            </a:bodyPr>
            <a:lstStyle>
              <a:lvl1pPr algn="l" defTabSz="685800" rtl="0" eaLnBrk="1" latinLnBrk="0" hangingPunct="1">
                <a:lnSpc>
                  <a:spcPct val="90000"/>
                </a:lnSpc>
                <a:spcBef>
                  <a:spcPct val="0"/>
                </a:spcBef>
                <a:buNone/>
                <a:defRPr sz="2850" kern="1200">
                  <a:solidFill>
                    <a:schemeClr val="tx2"/>
                  </a:solidFill>
                  <a:latin typeface="+mj-lt"/>
                  <a:ea typeface="+mj-ea"/>
                  <a:cs typeface="+mj-cs"/>
                </a:defRPr>
              </a:lvl1pPr>
            </a:lstStyle>
            <a:p>
              <a:pPr>
                <a:lnSpc>
                  <a:spcPct val="100000"/>
                </a:lnSpc>
                <a:spcBef>
                  <a:spcPts val="0"/>
                </a:spcBef>
                <a:spcAft>
                  <a:spcPts val="225"/>
                </a:spcAft>
              </a:pPr>
              <a:r>
                <a:rPr lang="en-US" sz="300" b="1" dirty="0">
                  <a:solidFill>
                    <a:prstClr val="white"/>
                  </a:solidFill>
                  <a:latin typeface="+mn-lt"/>
                  <a:cs typeface="Aharoni" panose="02010803020104030203" pitchFamily="2" charset="-79"/>
                </a:rPr>
                <a:t>Third‑party Data</a:t>
              </a:r>
            </a:p>
          </p:txBody>
        </p:sp>
        <p:pic>
          <p:nvPicPr>
            <p:cNvPr id="446" name="Picture 44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24982" y="3965669"/>
              <a:ext cx="410992" cy="312568"/>
            </a:xfrm>
            <a:prstGeom prst="rect">
              <a:avLst/>
            </a:prstGeom>
          </p:spPr>
        </p:pic>
        <p:sp>
          <p:nvSpPr>
            <p:cNvPr id="447" name="TextBox 446"/>
            <p:cNvSpPr txBox="1"/>
            <p:nvPr/>
          </p:nvSpPr>
          <p:spPr>
            <a:xfrm>
              <a:off x="1154215" y="4264841"/>
              <a:ext cx="542862" cy="92333"/>
            </a:xfrm>
            <a:prstGeom prst="rect">
              <a:avLst/>
            </a:prstGeom>
            <a:noFill/>
          </p:spPr>
          <p:txBody>
            <a:bodyPr wrap="square" lIns="0" tIns="0" rIns="0" bIns="0" rtlCol="0">
              <a:spAutoFit/>
            </a:bodyPr>
            <a:lstStyle/>
            <a:p>
              <a:pPr algn="ctr">
                <a:spcAft>
                  <a:spcPts val="225"/>
                </a:spcAft>
              </a:pPr>
              <a:r>
                <a:rPr lang="en-US" sz="300" b="1" i="1" dirty="0">
                  <a:solidFill>
                    <a:schemeClr val="tx2"/>
                  </a:solidFill>
                </a:rPr>
                <a:t>Unstructured/</a:t>
              </a:r>
              <a:br>
                <a:rPr lang="en-US" sz="300" b="1" i="1" dirty="0">
                  <a:solidFill>
                    <a:schemeClr val="tx2"/>
                  </a:solidFill>
                </a:rPr>
              </a:br>
              <a:r>
                <a:rPr lang="en-US" sz="300" b="1" i="1" dirty="0">
                  <a:solidFill>
                    <a:schemeClr val="tx2"/>
                  </a:solidFill>
                </a:rPr>
                <a:t>Web data</a:t>
              </a:r>
            </a:p>
          </p:txBody>
        </p:sp>
        <p:sp>
          <p:nvSpPr>
            <p:cNvPr id="448" name="TextBox 447"/>
            <p:cNvSpPr txBox="1"/>
            <p:nvPr/>
          </p:nvSpPr>
          <p:spPr>
            <a:xfrm>
              <a:off x="1357461" y="3001230"/>
              <a:ext cx="521592" cy="138499"/>
            </a:xfrm>
            <a:prstGeom prst="rect">
              <a:avLst/>
            </a:prstGeom>
            <a:noFill/>
          </p:spPr>
          <p:txBody>
            <a:bodyPr wrap="square" rtlCol="0">
              <a:spAutoFit/>
            </a:bodyPr>
            <a:lstStyle/>
            <a:p>
              <a:pPr>
                <a:spcAft>
                  <a:spcPts val="225"/>
                </a:spcAft>
              </a:pPr>
              <a:r>
                <a:rPr lang="en-US" sz="300" dirty="0">
                  <a:solidFill>
                    <a:srgbClr val="BC204B"/>
                  </a:solidFill>
                </a:rPr>
                <a:t>Client Data</a:t>
              </a:r>
            </a:p>
          </p:txBody>
        </p:sp>
        <p:grpSp>
          <p:nvGrpSpPr>
            <p:cNvPr id="449" name="Group 448"/>
            <p:cNvGrpSpPr/>
            <p:nvPr/>
          </p:nvGrpSpPr>
          <p:grpSpPr>
            <a:xfrm>
              <a:off x="1382970" y="2507165"/>
              <a:ext cx="219952" cy="215269"/>
              <a:chOff x="3300414" y="6477000"/>
              <a:chExt cx="335470" cy="328327"/>
            </a:xfrm>
            <a:solidFill>
              <a:schemeClr val="bg1"/>
            </a:solidFill>
          </p:grpSpPr>
          <p:sp>
            <p:nvSpPr>
              <p:cNvPr id="451" name="Oval 450"/>
              <p:cNvSpPr/>
              <p:nvPr/>
            </p:nvSpPr>
            <p:spPr>
              <a:xfrm>
                <a:off x="3338513" y="6705600"/>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sp>
            <p:nvSpPr>
              <p:cNvPr id="452" name="Oval 451"/>
              <p:cNvSpPr/>
              <p:nvPr/>
            </p:nvSpPr>
            <p:spPr>
              <a:xfrm>
                <a:off x="3533776" y="6705600"/>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sp>
            <p:nvSpPr>
              <p:cNvPr id="453" name="Oval 452"/>
              <p:cNvSpPr/>
              <p:nvPr/>
            </p:nvSpPr>
            <p:spPr>
              <a:xfrm>
                <a:off x="3338513" y="6517481"/>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sp>
            <p:nvSpPr>
              <p:cNvPr id="454" name="Oval 453"/>
              <p:cNvSpPr/>
              <p:nvPr/>
            </p:nvSpPr>
            <p:spPr>
              <a:xfrm>
                <a:off x="3533776" y="6517481"/>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nvGrpSpPr>
              <p:cNvPr id="455" name="Group 454"/>
              <p:cNvGrpSpPr/>
              <p:nvPr/>
            </p:nvGrpSpPr>
            <p:grpSpPr>
              <a:xfrm>
                <a:off x="3300414" y="6477000"/>
                <a:ext cx="335470" cy="328327"/>
                <a:chOff x="3300412" y="6477000"/>
                <a:chExt cx="335470" cy="328327"/>
              </a:xfrm>
              <a:grpFill/>
            </p:grpSpPr>
            <p:sp>
              <p:nvSpPr>
                <p:cNvPr id="456" name="Oval 455"/>
                <p:cNvSpPr/>
                <p:nvPr/>
              </p:nvSpPr>
              <p:spPr>
                <a:xfrm>
                  <a:off x="3300412" y="6611541"/>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sp>
              <p:nvSpPr>
                <p:cNvPr id="457" name="Oval 456"/>
                <p:cNvSpPr/>
                <p:nvPr/>
              </p:nvSpPr>
              <p:spPr>
                <a:xfrm>
                  <a:off x="3571874" y="6611541"/>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nvGrpSpPr>
                <p:cNvPr id="458" name="Group 457"/>
                <p:cNvGrpSpPr/>
                <p:nvPr/>
              </p:nvGrpSpPr>
              <p:grpSpPr>
                <a:xfrm>
                  <a:off x="3364563" y="6477000"/>
                  <a:ext cx="207168" cy="328327"/>
                  <a:chOff x="3364531" y="6477000"/>
                  <a:chExt cx="207168" cy="328327"/>
                </a:xfrm>
                <a:grpFill/>
              </p:grpSpPr>
              <p:sp>
                <p:nvSpPr>
                  <p:cNvPr id="459" name="Oval 458"/>
                  <p:cNvSpPr/>
                  <p:nvPr/>
                </p:nvSpPr>
                <p:spPr>
                  <a:xfrm>
                    <a:off x="3436111" y="6477000"/>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sp>
                <p:nvSpPr>
                  <p:cNvPr id="460" name="Oval 459"/>
                  <p:cNvSpPr/>
                  <p:nvPr/>
                </p:nvSpPr>
                <p:spPr>
                  <a:xfrm>
                    <a:off x="3436111" y="6741319"/>
                    <a:ext cx="64008" cy="64008"/>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nvGrpSpPr>
                  <p:cNvPr id="461" name="Group 460"/>
                  <p:cNvGrpSpPr/>
                  <p:nvPr/>
                </p:nvGrpSpPr>
                <p:grpSpPr>
                  <a:xfrm>
                    <a:off x="3364531" y="6537580"/>
                    <a:ext cx="207168" cy="207168"/>
                    <a:chOff x="3364531" y="6531769"/>
                    <a:chExt cx="207168" cy="207168"/>
                  </a:xfrm>
                  <a:grpFill/>
                </p:grpSpPr>
                <p:grpSp>
                  <p:nvGrpSpPr>
                    <p:cNvPr id="462" name="Group 461"/>
                    <p:cNvGrpSpPr/>
                    <p:nvPr/>
                  </p:nvGrpSpPr>
                  <p:grpSpPr>
                    <a:xfrm>
                      <a:off x="3364531" y="6531769"/>
                      <a:ext cx="207168" cy="207168"/>
                      <a:chOff x="3683618" y="6372225"/>
                      <a:chExt cx="207168" cy="207168"/>
                    </a:xfrm>
                    <a:grpFill/>
                  </p:grpSpPr>
                  <p:grpSp>
                    <p:nvGrpSpPr>
                      <p:cNvPr id="464" name="Group 463"/>
                      <p:cNvGrpSpPr/>
                      <p:nvPr/>
                    </p:nvGrpSpPr>
                    <p:grpSpPr>
                      <a:xfrm>
                        <a:off x="3773486" y="6372225"/>
                        <a:ext cx="27432" cy="207168"/>
                        <a:chOff x="3833812" y="6372225"/>
                        <a:chExt cx="27432" cy="207168"/>
                      </a:xfrm>
                      <a:grpFill/>
                    </p:grpSpPr>
                    <p:grpSp>
                      <p:nvGrpSpPr>
                        <p:cNvPr id="486" name="Group 485"/>
                        <p:cNvGrpSpPr/>
                        <p:nvPr/>
                      </p:nvGrpSpPr>
                      <p:grpSpPr>
                        <a:xfrm>
                          <a:off x="3833812" y="6372225"/>
                          <a:ext cx="27432" cy="133350"/>
                          <a:chOff x="3505200" y="6629400"/>
                          <a:chExt cx="27432" cy="133350"/>
                        </a:xfrm>
                        <a:grpFill/>
                      </p:grpSpPr>
                      <p:cxnSp>
                        <p:nvCxnSpPr>
                          <p:cNvPr id="490" name="Straight Arrow Connector 489"/>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91" name="Isosceles Triangle 490"/>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nvGrpSpPr>
                        <p:cNvPr id="487" name="Group 486"/>
                        <p:cNvGrpSpPr/>
                        <p:nvPr/>
                      </p:nvGrpSpPr>
                      <p:grpSpPr>
                        <a:xfrm flipH="1" flipV="1">
                          <a:off x="3833812" y="6446043"/>
                          <a:ext cx="27432" cy="133350"/>
                          <a:chOff x="3505200" y="6629400"/>
                          <a:chExt cx="27432" cy="133350"/>
                        </a:xfrm>
                        <a:grpFill/>
                      </p:grpSpPr>
                      <p:cxnSp>
                        <p:nvCxnSpPr>
                          <p:cNvPr id="488" name="Straight Arrow Connector 487"/>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89" name="Isosceles Triangle 488"/>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grpSp>
                    <p:nvGrpSpPr>
                      <p:cNvPr id="465" name="Group 464"/>
                      <p:cNvGrpSpPr/>
                      <p:nvPr/>
                    </p:nvGrpSpPr>
                    <p:grpSpPr>
                      <a:xfrm rot="2700000">
                        <a:off x="3773486" y="6372225"/>
                        <a:ext cx="27432" cy="207168"/>
                        <a:chOff x="3833812" y="6372225"/>
                        <a:chExt cx="27432" cy="207168"/>
                      </a:xfrm>
                      <a:grpFill/>
                    </p:grpSpPr>
                    <p:grpSp>
                      <p:nvGrpSpPr>
                        <p:cNvPr id="480" name="Group 479"/>
                        <p:cNvGrpSpPr/>
                        <p:nvPr/>
                      </p:nvGrpSpPr>
                      <p:grpSpPr>
                        <a:xfrm>
                          <a:off x="3833812" y="6372225"/>
                          <a:ext cx="27432" cy="133350"/>
                          <a:chOff x="3505200" y="6629400"/>
                          <a:chExt cx="27432" cy="133350"/>
                        </a:xfrm>
                        <a:grpFill/>
                      </p:grpSpPr>
                      <p:cxnSp>
                        <p:nvCxnSpPr>
                          <p:cNvPr id="484" name="Straight Arrow Connector 483"/>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85" name="Isosceles Triangle 484"/>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nvGrpSpPr>
                        <p:cNvPr id="481" name="Group 480"/>
                        <p:cNvGrpSpPr/>
                        <p:nvPr/>
                      </p:nvGrpSpPr>
                      <p:grpSpPr>
                        <a:xfrm flipH="1" flipV="1">
                          <a:off x="3833812" y="6446043"/>
                          <a:ext cx="27432" cy="133350"/>
                          <a:chOff x="3505200" y="6629400"/>
                          <a:chExt cx="27432" cy="133350"/>
                        </a:xfrm>
                        <a:grpFill/>
                      </p:grpSpPr>
                      <p:cxnSp>
                        <p:nvCxnSpPr>
                          <p:cNvPr id="482" name="Straight Arrow Connector 481"/>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83" name="Isosceles Triangle 482"/>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grpSp>
                    <p:nvGrpSpPr>
                      <p:cNvPr id="466" name="Group 465"/>
                      <p:cNvGrpSpPr/>
                      <p:nvPr/>
                    </p:nvGrpSpPr>
                    <p:grpSpPr>
                      <a:xfrm rot="8100000">
                        <a:off x="3773486" y="6372225"/>
                        <a:ext cx="27432" cy="207168"/>
                        <a:chOff x="3833812" y="6372225"/>
                        <a:chExt cx="27432" cy="207168"/>
                      </a:xfrm>
                      <a:grpFill/>
                    </p:grpSpPr>
                    <p:grpSp>
                      <p:nvGrpSpPr>
                        <p:cNvPr id="474" name="Group 473"/>
                        <p:cNvGrpSpPr/>
                        <p:nvPr/>
                      </p:nvGrpSpPr>
                      <p:grpSpPr>
                        <a:xfrm>
                          <a:off x="3833812" y="6372225"/>
                          <a:ext cx="27432" cy="133350"/>
                          <a:chOff x="3505200" y="6629400"/>
                          <a:chExt cx="27432" cy="133350"/>
                        </a:xfrm>
                        <a:grpFill/>
                      </p:grpSpPr>
                      <p:cxnSp>
                        <p:nvCxnSpPr>
                          <p:cNvPr id="478" name="Straight Arrow Connector 477"/>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79" name="Isosceles Triangle 478"/>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nvGrpSpPr>
                        <p:cNvPr id="475" name="Group 474"/>
                        <p:cNvGrpSpPr/>
                        <p:nvPr/>
                      </p:nvGrpSpPr>
                      <p:grpSpPr>
                        <a:xfrm flipH="1" flipV="1">
                          <a:off x="3833812" y="6446043"/>
                          <a:ext cx="27432" cy="133350"/>
                          <a:chOff x="3505200" y="6629400"/>
                          <a:chExt cx="27432" cy="133350"/>
                        </a:xfrm>
                        <a:grpFill/>
                      </p:grpSpPr>
                      <p:cxnSp>
                        <p:nvCxnSpPr>
                          <p:cNvPr id="476" name="Straight Arrow Connector 475"/>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77" name="Isosceles Triangle 476"/>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grpSp>
                    <p:nvGrpSpPr>
                      <p:cNvPr id="467" name="Group 466"/>
                      <p:cNvGrpSpPr/>
                      <p:nvPr/>
                    </p:nvGrpSpPr>
                    <p:grpSpPr>
                      <a:xfrm rot="5400000">
                        <a:off x="3773486" y="6372225"/>
                        <a:ext cx="27432" cy="207168"/>
                        <a:chOff x="3833812" y="6372225"/>
                        <a:chExt cx="27432" cy="207168"/>
                      </a:xfrm>
                      <a:grpFill/>
                    </p:grpSpPr>
                    <p:grpSp>
                      <p:nvGrpSpPr>
                        <p:cNvPr id="468" name="Group 467"/>
                        <p:cNvGrpSpPr/>
                        <p:nvPr/>
                      </p:nvGrpSpPr>
                      <p:grpSpPr>
                        <a:xfrm>
                          <a:off x="3833812" y="6372225"/>
                          <a:ext cx="27432" cy="133350"/>
                          <a:chOff x="3505200" y="6629400"/>
                          <a:chExt cx="27432" cy="133350"/>
                        </a:xfrm>
                        <a:grpFill/>
                      </p:grpSpPr>
                      <p:cxnSp>
                        <p:nvCxnSpPr>
                          <p:cNvPr id="472" name="Straight Arrow Connector 471"/>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73" name="Isosceles Triangle 472"/>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nvGrpSpPr>
                        <p:cNvPr id="469" name="Group 468"/>
                        <p:cNvGrpSpPr/>
                        <p:nvPr/>
                      </p:nvGrpSpPr>
                      <p:grpSpPr>
                        <a:xfrm flipH="1" flipV="1">
                          <a:off x="3833812" y="6446043"/>
                          <a:ext cx="27432" cy="133350"/>
                          <a:chOff x="3505200" y="6629400"/>
                          <a:chExt cx="27432" cy="133350"/>
                        </a:xfrm>
                        <a:grpFill/>
                      </p:grpSpPr>
                      <p:cxnSp>
                        <p:nvCxnSpPr>
                          <p:cNvPr id="470" name="Straight Arrow Connector 469"/>
                          <p:cNvCxnSpPr/>
                          <p:nvPr/>
                        </p:nvCxnSpPr>
                        <p:spPr>
                          <a:xfrm flipV="1">
                            <a:off x="3518916" y="6653212"/>
                            <a:ext cx="0" cy="109538"/>
                          </a:xfrm>
                          <a:prstGeom prst="straightConnector1">
                            <a:avLst/>
                          </a:prstGeom>
                          <a:grpFill/>
                          <a:ln w="3175">
                            <a:solidFill>
                              <a:schemeClr val="bg1"/>
                            </a:solidFill>
                            <a:tailEnd type="none" w="sm" len="sm"/>
                          </a:ln>
                        </p:spPr>
                        <p:style>
                          <a:lnRef idx="1">
                            <a:schemeClr val="accent1"/>
                          </a:lnRef>
                          <a:fillRef idx="0">
                            <a:schemeClr val="accent1"/>
                          </a:fillRef>
                          <a:effectRef idx="0">
                            <a:schemeClr val="accent1"/>
                          </a:effectRef>
                          <a:fontRef idx="minor">
                            <a:schemeClr val="tx1"/>
                          </a:fontRef>
                        </p:style>
                      </p:cxnSp>
                      <p:sp>
                        <p:nvSpPr>
                          <p:cNvPr id="471" name="Isosceles Triangle 470"/>
                          <p:cNvSpPr/>
                          <p:nvPr/>
                        </p:nvSpPr>
                        <p:spPr>
                          <a:xfrm>
                            <a:off x="3505200" y="6629400"/>
                            <a:ext cx="27432" cy="27432"/>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grpSp>
                <p:sp>
                  <p:nvSpPr>
                    <p:cNvPr id="463" name="Oval 462"/>
                    <p:cNvSpPr/>
                    <p:nvPr/>
                  </p:nvSpPr>
                  <p:spPr>
                    <a:xfrm>
                      <a:off x="3414394" y="6581632"/>
                      <a:ext cx="107442" cy="107442"/>
                    </a:xfrm>
                    <a:prstGeom prst="ellips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en-US" sz="900" dirty="0">
                        <a:solidFill>
                          <a:schemeClr val="bg1"/>
                        </a:solidFill>
                      </a:endParaRPr>
                    </a:p>
                  </p:txBody>
                </p:sp>
              </p:grpSp>
            </p:grpSp>
          </p:grpSp>
        </p:grpSp>
        <p:pic>
          <p:nvPicPr>
            <p:cNvPr id="450" name="Picture 44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23615" y="4170521"/>
              <a:ext cx="914144" cy="192157"/>
            </a:xfrm>
            <a:prstGeom prst="rect">
              <a:avLst/>
            </a:prstGeom>
          </p:spPr>
        </p:pic>
      </p:grpSp>
    </p:spTree>
    <p:extLst>
      <p:ext uri="{BB962C8B-B14F-4D97-AF65-F5344CB8AC3E}">
        <p14:creationId xmlns:p14="http://schemas.microsoft.com/office/powerpoint/2010/main" val="148517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industry think?</a:t>
            </a:r>
          </a:p>
        </p:txBody>
      </p:sp>
      <p:sp>
        <p:nvSpPr>
          <p:cNvPr id="3" name="Text Placeholder 2"/>
          <p:cNvSpPr>
            <a:spLocks noGrp="1"/>
          </p:cNvSpPr>
          <p:nvPr>
            <p:ph type="body" sz="quarter" idx="12"/>
          </p:nvPr>
        </p:nvSpPr>
        <p:spPr/>
        <p:txBody>
          <a:bodyPr/>
          <a:lstStyle/>
          <a:p>
            <a:r>
              <a:rPr lang="en-US" dirty="0"/>
              <a:t>KPMG Lighthouse</a:t>
            </a:r>
          </a:p>
        </p:txBody>
      </p:sp>
      <p:sp>
        <p:nvSpPr>
          <p:cNvPr id="5" name="Rectangle 4"/>
          <p:cNvSpPr/>
          <p:nvPr/>
        </p:nvSpPr>
        <p:spPr>
          <a:xfrm>
            <a:off x="1061899" y="1732917"/>
            <a:ext cx="2874921" cy="579646"/>
          </a:xfrm>
          <a:prstGeom prst="rect">
            <a:avLst/>
          </a:prstGeom>
        </p:spPr>
        <p:txBody>
          <a:bodyPr wrap="square" lIns="0" tIns="0" rIns="0" bIns="0">
            <a:spAutoFit/>
          </a:bodyPr>
          <a:lstStyle/>
          <a:p>
            <a:pPr lvl="0" eaLnBrk="0" fontAlgn="base" hangingPunct="0">
              <a:spcBef>
                <a:spcPct val="0"/>
              </a:spcBef>
              <a:spcAft>
                <a:spcPts val="200"/>
              </a:spcAft>
            </a:pPr>
            <a:r>
              <a:rPr lang="en-US" altLang="en-US" sz="1200" b="1" dirty="0">
                <a:latin typeface="Arial" panose="020B0604020202020204" pitchFamily="34" charset="0"/>
                <a:ea typeface="Arial Unicode MS" panose="020B0604020202020204" pitchFamily="34" charset="-128"/>
                <a:cs typeface="Times New Roman" panose="02020603050405020304" pitchFamily="18" charset="0"/>
              </a:rPr>
              <a:t>Forrester </a:t>
            </a:r>
            <a:r>
              <a:rPr lang="en-US" altLang="en-US" sz="1200" b="1" dirty="0" err="1">
                <a:latin typeface="Arial" panose="020B0604020202020204" pitchFamily="34" charset="0"/>
                <a:ea typeface="Arial Unicode MS" panose="020B0604020202020204" pitchFamily="34" charset="-128"/>
                <a:cs typeface="Times New Roman" panose="02020603050405020304" pitchFamily="18" charset="0"/>
              </a:rPr>
              <a:t>Wave</a:t>
            </a:r>
            <a:r>
              <a:rPr lang="en-US" altLang="en-US" sz="1200" b="1" baseline="30000" dirty="0" err="1">
                <a:latin typeface="Arial" panose="020B0604020202020204" pitchFamily="34" charset="0"/>
                <a:ea typeface="Arial Unicode MS" panose="020B0604020202020204" pitchFamily="34" charset="-128"/>
                <a:cs typeface="Times New Roman" panose="02020603050405020304" pitchFamily="18" charset="0"/>
              </a:rPr>
              <a:t>TM</a:t>
            </a:r>
            <a:r>
              <a:rPr lang="en-US" altLang="en-US" sz="1200" b="1" dirty="0">
                <a:latin typeface="Arial" panose="020B0604020202020204" pitchFamily="34" charset="0"/>
                <a:ea typeface="Arial Unicode MS" panose="020B0604020202020204" pitchFamily="34" charset="-128"/>
                <a:cs typeface="Times New Roman" panose="02020603050405020304" pitchFamily="18" charset="0"/>
              </a:rPr>
              <a:t> </a:t>
            </a:r>
            <a:br>
              <a:rPr lang="en-US" altLang="en-US" sz="1200" b="1" dirty="0">
                <a:latin typeface="Arial" panose="020B0604020202020204" pitchFamily="34" charset="0"/>
                <a:ea typeface="Arial Unicode MS" panose="020B0604020202020204" pitchFamily="34" charset="-128"/>
                <a:cs typeface="Times New Roman" panose="02020603050405020304" pitchFamily="18" charset="0"/>
              </a:rPr>
            </a:br>
            <a:r>
              <a:rPr lang="en-US" altLang="en-US" sz="1200" b="1" dirty="0">
                <a:latin typeface="Arial" panose="020B0604020202020204" pitchFamily="34" charset="0"/>
                <a:ea typeface="Arial Unicode MS" panose="020B0604020202020204" pitchFamily="34" charset="-128"/>
                <a:cs typeface="Times New Roman" panose="02020603050405020304" pitchFamily="18" charset="0"/>
              </a:rPr>
              <a:t>Insight Service Providers</a:t>
            </a:r>
          </a:p>
          <a:p>
            <a:pPr lvl="0" eaLnBrk="0" fontAlgn="base" hangingPunct="0">
              <a:spcBef>
                <a:spcPct val="0"/>
              </a:spcBef>
              <a:spcAft>
                <a:spcPts val="200"/>
              </a:spcAft>
            </a:pPr>
            <a:r>
              <a:rPr lang="en-US" altLang="en-US" sz="1200" dirty="0">
                <a:latin typeface="Arial" panose="020B0604020202020204" pitchFamily="34" charset="0"/>
                <a:ea typeface="Arial Unicode MS" panose="020B0604020202020204" pitchFamily="34" charset="-128"/>
                <a:cs typeface="Times New Roman" panose="02020603050405020304" pitchFamily="18" charset="0"/>
              </a:rPr>
              <a:t>Q1 2017</a:t>
            </a:r>
            <a:endParaRPr lang="en-AU" altLang="en-US" sz="1200" dirty="0">
              <a:latin typeface="Arial" panose="020B0604020202020204" pitchFamily="34" charset="0"/>
              <a:ea typeface="Arial Unicode MS" panose="020B0604020202020204" pitchFamily="34" charset="-128"/>
              <a:cs typeface="Times New Roman" panose="02020603050405020304" pitchFamily="18" charset="0"/>
            </a:endParaRPr>
          </a:p>
        </p:txBody>
      </p:sp>
      <p:grpSp>
        <p:nvGrpSpPr>
          <p:cNvPr id="9" name="Group 8"/>
          <p:cNvGrpSpPr/>
          <p:nvPr/>
        </p:nvGrpSpPr>
        <p:grpSpPr>
          <a:xfrm>
            <a:off x="3659167" y="1741218"/>
            <a:ext cx="4068077" cy="3032166"/>
            <a:chOff x="4075412" y="1680070"/>
            <a:chExt cx="5659138" cy="4104483"/>
          </a:xfrm>
        </p:grpSpPr>
        <p:grpSp>
          <p:nvGrpSpPr>
            <p:cNvPr id="11" name="Group 10"/>
            <p:cNvGrpSpPr/>
            <p:nvPr/>
          </p:nvGrpSpPr>
          <p:grpSpPr>
            <a:xfrm>
              <a:off x="4075412" y="1680070"/>
              <a:ext cx="5659138" cy="4104483"/>
              <a:chOff x="5567724" y="1617133"/>
              <a:chExt cx="5625876" cy="3958077"/>
            </a:xfrm>
          </p:grpSpPr>
          <p:sp>
            <p:nvSpPr>
              <p:cNvPr id="10" name="Rectangle 9"/>
              <p:cNvSpPr/>
              <p:nvPr/>
            </p:nvSpPr>
            <p:spPr>
              <a:xfrm>
                <a:off x="5567724" y="1627063"/>
                <a:ext cx="5625876" cy="3948147"/>
              </a:xfrm>
              <a:prstGeom prst="rect">
                <a:avLst/>
              </a:prstGeom>
              <a:solidFill>
                <a:srgbClr val="6D2077"/>
              </a:solidFill>
              <a:ln w="6350">
                <a:solidFill>
                  <a:srgbClr val="6D2077"/>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000" dirty="0" err="1">
                  <a:solidFill>
                    <a:schemeClr val="bg1"/>
                  </a:solidFill>
                </a:endParaRPr>
              </a:p>
            </p:txBody>
          </p:sp>
          <p:sp>
            <p:nvSpPr>
              <p:cNvPr id="30" name="Freeform 381"/>
              <p:cNvSpPr>
                <a:spLocks/>
              </p:cNvSpPr>
              <p:nvPr/>
            </p:nvSpPr>
            <p:spPr bwMode="gray">
              <a:xfrm rot="16200000" flipH="1">
                <a:off x="7879542" y="1273058"/>
                <a:ext cx="2968310" cy="3656575"/>
              </a:xfrm>
              <a:custGeom>
                <a:avLst/>
                <a:gdLst>
                  <a:gd name="T0" fmla="*/ 7562 w 78"/>
                  <a:gd name="T1" fmla="*/ 7582 h 78"/>
                  <a:gd name="T2" fmla="*/ 0 w 78"/>
                  <a:gd name="T3" fmla="*/ 0 h 78"/>
                  <a:gd name="T4" fmla="*/ 0 w 78"/>
                  <a:gd name="T5" fmla="*/ 7582 h 78"/>
                  <a:gd name="T6" fmla="*/ 7562 w 78"/>
                  <a:gd name="T7" fmla="*/ 7582 h 78"/>
                  <a:gd name="T8" fmla="*/ 0 60000 65536"/>
                  <a:gd name="T9" fmla="*/ 0 60000 65536"/>
                  <a:gd name="T10" fmla="*/ 0 60000 65536"/>
                  <a:gd name="T11" fmla="*/ 0 60000 65536"/>
                  <a:gd name="T12" fmla="*/ 0 w 78"/>
                  <a:gd name="T13" fmla="*/ 0 h 78"/>
                  <a:gd name="T14" fmla="*/ 78 w 78"/>
                  <a:gd name="T15" fmla="*/ 78 h 78"/>
                </a:gdLst>
                <a:ahLst/>
                <a:cxnLst>
                  <a:cxn ang="T8">
                    <a:pos x="T0" y="T1"/>
                  </a:cxn>
                  <a:cxn ang="T9">
                    <a:pos x="T2" y="T3"/>
                  </a:cxn>
                  <a:cxn ang="T10">
                    <a:pos x="T4" y="T5"/>
                  </a:cxn>
                  <a:cxn ang="T11">
                    <a:pos x="T6" y="T7"/>
                  </a:cxn>
                </a:cxnLst>
                <a:rect l="T12" t="T13" r="T14" b="T15"/>
                <a:pathLst>
                  <a:path w="78" h="78">
                    <a:moveTo>
                      <a:pt x="78" y="78"/>
                    </a:moveTo>
                    <a:cubicBezTo>
                      <a:pt x="78" y="34"/>
                      <a:pt x="43" y="0"/>
                      <a:pt x="0" y="0"/>
                    </a:cubicBezTo>
                    <a:lnTo>
                      <a:pt x="0" y="78"/>
                    </a:lnTo>
                    <a:lnTo>
                      <a:pt x="78" y="78"/>
                    </a:lnTo>
                    <a:close/>
                  </a:path>
                </a:pathLst>
              </a:custGeom>
              <a:solidFill>
                <a:srgbClr val="483698"/>
              </a:solidFill>
              <a:ln w="6350"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Text" lastClr="000000"/>
                  </a:solidFill>
                  <a:effectLst/>
                  <a:uLnTx/>
                  <a:uFillTx/>
                </a:endParaRPr>
              </a:p>
            </p:txBody>
          </p:sp>
          <p:sp>
            <p:nvSpPr>
              <p:cNvPr id="29" name="Freeform 381"/>
              <p:cNvSpPr>
                <a:spLocks/>
              </p:cNvSpPr>
              <p:nvPr/>
            </p:nvSpPr>
            <p:spPr bwMode="gray">
              <a:xfrm rot="16200000" flipH="1">
                <a:off x="9362810" y="1430605"/>
                <a:ext cx="1642649" cy="2015705"/>
              </a:xfrm>
              <a:custGeom>
                <a:avLst/>
                <a:gdLst>
                  <a:gd name="T0" fmla="*/ 7562 w 78"/>
                  <a:gd name="T1" fmla="*/ 7582 h 78"/>
                  <a:gd name="T2" fmla="*/ 0 w 78"/>
                  <a:gd name="T3" fmla="*/ 0 h 78"/>
                  <a:gd name="T4" fmla="*/ 0 w 78"/>
                  <a:gd name="T5" fmla="*/ 7582 h 78"/>
                  <a:gd name="T6" fmla="*/ 7562 w 78"/>
                  <a:gd name="T7" fmla="*/ 7582 h 78"/>
                  <a:gd name="T8" fmla="*/ 0 60000 65536"/>
                  <a:gd name="T9" fmla="*/ 0 60000 65536"/>
                  <a:gd name="T10" fmla="*/ 0 60000 65536"/>
                  <a:gd name="T11" fmla="*/ 0 60000 65536"/>
                  <a:gd name="T12" fmla="*/ 0 w 78"/>
                  <a:gd name="T13" fmla="*/ 0 h 78"/>
                  <a:gd name="T14" fmla="*/ 78 w 78"/>
                  <a:gd name="T15" fmla="*/ 78 h 78"/>
                </a:gdLst>
                <a:ahLst/>
                <a:cxnLst>
                  <a:cxn ang="T8">
                    <a:pos x="T0" y="T1"/>
                  </a:cxn>
                  <a:cxn ang="T9">
                    <a:pos x="T2" y="T3"/>
                  </a:cxn>
                  <a:cxn ang="T10">
                    <a:pos x="T4" y="T5"/>
                  </a:cxn>
                  <a:cxn ang="T11">
                    <a:pos x="T6" y="T7"/>
                  </a:cxn>
                </a:cxnLst>
                <a:rect l="T12" t="T13" r="T14" b="T15"/>
                <a:pathLst>
                  <a:path w="78" h="78">
                    <a:moveTo>
                      <a:pt x="78" y="78"/>
                    </a:moveTo>
                    <a:cubicBezTo>
                      <a:pt x="78" y="34"/>
                      <a:pt x="43" y="0"/>
                      <a:pt x="0" y="0"/>
                    </a:cubicBezTo>
                    <a:lnTo>
                      <a:pt x="0" y="78"/>
                    </a:lnTo>
                    <a:lnTo>
                      <a:pt x="78" y="78"/>
                    </a:lnTo>
                    <a:close/>
                  </a:path>
                </a:pathLst>
              </a:custGeom>
              <a:solidFill>
                <a:srgbClr val="470A68"/>
              </a:solidFill>
              <a:ln w="6350"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dirty="0">
                  <a:ln>
                    <a:noFill/>
                  </a:ln>
                  <a:solidFill>
                    <a:sysClr val="windowText" lastClr="000000"/>
                  </a:solidFill>
                  <a:effectLst/>
                  <a:uLnTx/>
                  <a:uFillTx/>
                </a:endParaRPr>
              </a:p>
            </p:txBody>
          </p:sp>
        </p:grpSp>
        <p:pic>
          <p:nvPicPr>
            <p:cNvPr id="31" name="Picture 11" descr="Image result for gartners magic quadrant logo"/>
            <p:cNvPicPr>
              <a:picLocks noChangeAspect="1" noChangeArrowheads="1"/>
            </p:cNvPicPr>
            <p:nvPr/>
          </p:nvPicPr>
          <p:blipFill>
            <a:blip r:embed="rId2" cstate="print">
              <a:biLevel thresh="25000"/>
              <a:extLst>
                <a:ext uri="{28A0092B-C50C-407E-A947-70E740481C1C}">
                  <a14:useLocalDpi xmlns:a14="http://schemas.microsoft.com/office/drawing/2010/main" val="0"/>
                </a:ext>
              </a:extLst>
            </a:blip>
            <a:srcRect l="13832" t="14803" r="23213" b="21457"/>
            <a:stretch>
              <a:fillRect/>
            </a:stretch>
          </p:blipFill>
          <p:spPr bwMode="auto">
            <a:xfrm>
              <a:off x="8132307" y="1868296"/>
              <a:ext cx="1475129" cy="7854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144101" y="1772446"/>
              <a:ext cx="1569383" cy="704464"/>
            </a:xfrm>
            <a:prstGeom prst="rect">
              <a:avLst/>
            </a:prstGeom>
          </p:spPr>
          <p:txBody>
            <a:bodyPr wrap="square" lIns="0" tIns="0" rIns="0" bIns="0">
              <a:spAutoFit/>
            </a:bodyPr>
            <a:lstStyle/>
            <a:p>
              <a:pPr algn="ctr"/>
              <a:r>
                <a:rPr lang="en-US" altLang="en-US" sz="800" dirty="0">
                  <a:solidFill>
                    <a:schemeClr val="bg1"/>
                  </a:solidFill>
                  <a:latin typeface="Arial" panose="020B0604020202020204" pitchFamily="34" charset="0"/>
                </a:rPr>
                <a:t>Within </a:t>
              </a:r>
              <a:r>
                <a:rPr lang="en-US" altLang="en-US" sz="800" b="1" dirty="0">
                  <a:solidFill>
                    <a:schemeClr val="bg1"/>
                  </a:solidFill>
                  <a:latin typeface="Arial" panose="020B0604020202020204" pitchFamily="34" charset="0"/>
                </a:rPr>
                <a:t>3</a:t>
              </a:r>
              <a:r>
                <a:rPr lang="en-US" altLang="en-US" sz="800" dirty="0">
                  <a:solidFill>
                    <a:schemeClr val="bg1"/>
                  </a:solidFill>
                  <a:latin typeface="Arial" panose="020B0604020202020204" pitchFamily="34" charset="0"/>
                </a:rPr>
                <a:t> years Gartner has moved KPMG Data &amp; Analytics up in its rankings</a:t>
              </a:r>
              <a:endParaRPr lang="en-US" sz="800" dirty="0"/>
            </a:p>
          </p:txBody>
        </p:sp>
        <p:sp>
          <p:nvSpPr>
            <p:cNvPr id="14" name="Oval 13"/>
            <p:cNvSpPr/>
            <p:nvPr/>
          </p:nvSpPr>
          <p:spPr>
            <a:xfrm>
              <a:off x="6286663" y="2901246"/>
              <a:ext cx="511898" cy="511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b="1" dirty="0">
                  <a:solidFill>
                    <a:schemeClr val="bg1"/>
                  </a:solidFill>
                </a:rPr>
                <a:t>2014</a:t>
              </a:r>
            </a:p>
          </p:txBody>
        </p:sp>
        <p:sp>
          <p:nvSpPr>
            <p:cNvPr id="46" name="Oval 45"/>
            <p:cNvSpPr/>
            <p:nvPr/>
          </p:nvSpPr>
          <p:spPr>
            <a:xfrm>
              <a:off x="6976623" y="3662254"/>
              <a:ext cx="511898" cy="511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b="1" dirty="0">
                  <a:solidFill>
                    <a:schemeClr val="bg1"/>
                  </a:solidFill>
                </a:rPr>
                <a:t>2015</a:t>
              </a:r>
            </a:p>
          </p:txBody>
        </p:sp>
        <p:sp>
          <p:nvSpPr>
            <p:cNvPr id="47" name="Oval 46"/>
            <p:cNvSpPr/>
            <p:nvPr/>
          </p:nvSpPr>
          <p:spPr>
            <a:xfrm>
              <a:off x="7864440" y="4150519"/>
              <a:ext cx="511898" cy="5118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b="1" dirty="0">
                  <a:solidFill>
                    <a:schemeClr val="bg1"/>
                  </a:solidFill>
                </a:rPr>
                <a:t>2016</a:t>
              </a:r>
            </a:p>
          </p:txBody>
        </p:sp>
        <p:sp>
          <p:nvSpPr>
            <p:cNvPr id="48" name="Rectangle 47"/>
            <p:cNvSpPr/>
            <p:nvPr/>
          </p:nvSpPr>
          <p:spPr>
            <a:xfrm>
              <a:off x="6853300" y="3041448"/>
              <a:ext cx="412412" cy="176116"/>
            </a:xfrm>
            <a:prstGeom prst="rect">
              <a:avLst/>
            </a:prstGeom>
          </p:spPr>
          <p:txBody>
            <a:bodyPr wrap="none" lIns="0" tIns="0" rIns="0" bIns="0">
              <a:spAutoFit/>
            </a:bodyPr>
            <a:lstStyle/>
            <a:p>
              <a:r>
                <a:rPr lang="en-US" altLang="en-US" sz="800" b="1" dirty="0">
                  <a:solidFill>
                    <a:schemeClr val="bg1"/>
                  </a:solidFill>
                  <a:latin typeface="Arial" panose="020B0604020202020204" pitchFamily="34" charset="0"/>
                </a:rPr>
                <a:t>Niche</a:t>
              </a:r>
              <a:endParaRPr lang="en-US" sz="800" b="1" dirty="0"/>
            </a:p>
          </p:txBody>
        </p:sp>
        <p:sp>
          <p:nvSpPr>
            <p:cNvPr id="49" name="Rectangle 48"/>
            <p:cNvSpPr/>
            <p:nvPr/>
          </p:nvSpPr>
          <p:spPr>
            <a:xfrm>
              <a:off x="7548846" y="3719087"/>
              <a:ext cx="683425" cy="176116"/>
            </a:xfrm>
            <a:prstGeom prst="rect">
              <a:avLst/>
            </a:prstGeom>
          </p:spPr>
          <p:txBody>
            <a:bodyPr wrap="none" lIns="0" tIns="0" rIns="0" bIns="0">
              <a:spAutoFit/>
            </a:bodyPr>
            <a:lstStyle/>
            <a:p>
              <a:r>
                <a:rPr lang="en-US" altLang="en-US" sz="800" b="1" dirty="0">
                  <a:solidFill>
                    <a:schemeClr val="bg1"/>
                  </a:solidFill>
                  <a:latin typeface="Arial" panose="020B0604020202020204" pitchFamily="34" charset="0"/>
                </a:rPr>
                <a:t>Visionary</a:t>
              </a:r>
              <a:endParaRPr lang="en-US" sz="800" b="1" dirty="0"/>
            </a:p>
          </p:txBody>
        </p:sp>
        <p:sp>
          <p:nvSpPr>
            <p:cNvPr id="50" name="Rectangle 49"/>
            <p:cNvSpPr/>
            <p:nvPr/>
          </p:nvSpPr>
          <p:spPr>
            <a:xfrm>
              <a:off x="8436958" y="4204869"/>
              <a:ext cx="497251" cy="176116"/>
            </a:xfrm>
            <a:prstGeom prst="rect">
              <a:avLst/>
            </a:prstGeom>
          </p:spPr>
          <p:txBody>
            <a:bodyPr wrap="none" lIns="0" tIns="0" rIns="0" bIns="0">
              <a:spAutoFit/>
            </a:bodyPr>
            <a:lstStyle/>
            <a:p>
              <a:r>
                <a:rPr lang="en-US" altLang="en-US" sz="800" b="1" dirty="0">
                  <a:solidFill>
                    <a:schemeClr val="bg1"/>
                  </a:solidFill>
                  <a:latin typeface="Arial" panose="020B0604020202020204" pitchFamily="34" charset="0"/>
                </a:rPr>
                <a:t>Leader</a:t>
              </a:r>
              <a:endParaRPr lang="en-US" sz="800" b="1" dirty="0"/>
            </a:p>
          </p:txBody>
        </p:sp>
        <p:sp>
          <p:nvSpPr>
            <p:cNvPr id="51" name="Rectangle 50"/>
            <p:cNvSpPr/>
            <p:nvPr/>
          </p:nvSpPr>
          <p:spPr>
            <a:xfrm>
              <a:off x="4239458" y="2144798"/>
              <a:ext cx="1947726" cy="1585043"/>
            </a:xfrm>
            <a:prstGeom prst="rect">
              <a:avLst/>
            </a:prstGeom>
          </p:spPr>
          <p:txBody>
            <a:bodyPr wrap="square" lIns="0" tIns="0" rIns="0" bIns="0">
              <a:spAutoFit/>
            </a:bodyPr>
            <a:lstStyle/>
            <a:p>
              <a:r>
                <a:rPr lang="en-US" altLang="en-US" sz="800" b="1" dirty="0">
                  <a:solidFill>
                    <a:schemeClr val="bg1"/>
                  </a:solidFill>
                  <a:latin typeface="Arial" panose="020B0604020202020204" pitchFamily="34" charset="0"/>
                </a:rPr>
                <a:t>KPMG cracked the code for balancing business and technology expertise. </a:t>
              </a:r>
              <a:r>
                <a:rPr lang="en-US" altLang="en-US" sz="800" dirty="0">
                  <a:solidFill>
                    <a:schemeClr val="bg1"/>
                  </a:solidFill>
                  <a:latin typeface="Arial" panose="020B0604020202020204" pitchFamily="34" charset="0"/>
                </a:rPr>
                <a:t>KPMG comes to the table with an impressive portfolio of data and analytic 3s capabilities, brought together in its Lighthouse Center of Excellence (</a:t>
              </a:r>
              <a:r>
                <a:rPr lang="en-US" altLang="en-US" sz="800" dirty="0" err="1">
                  <a:solidFill>
                    <a:schemeClr val="bg1"/>
                  </a:solidFill>
                  <a:latin typeface="Arial" panose="020B0604020202020204" pitchFamily="34" charset="0"/>
                </a:rPr>
                <a:t>CoE</a:t>
              </a:r>
              <a:r>
                <a:rPr lang="en-US" altLang="en-US" sz="800" dirty="0">
                  <a:solidFill>
                    <a:schemeClr val="bg1"/>
                  </a:solidFill>
                  <a:latin typeface="Arial" panose="020B0604020202020204" pitchFamily="34" charset="0"/>
                </a:rPr>
                <a:t>). </a:t>
              </a:r>
              <a:endParaRPr lang="en-US" sz="800" dirty="0"/>
            </a:p>
          </p:txBody>
        </p:sp>
        <p:sp>
          <p:nvSpPr>
            <p:cNvPr id="52" name="Rectangle 51"/>
            <p:cNvSpPr/>
            <p:nvPr/>
          </p:nvSpPr>
          <p:spPr>
            <a:xfrm>
              <a:off x="4239459" y="4001696"/>
              <a:ext cx="2756441" cy="1056696"/>
            </a:xfrm>
            <a:prstGeom prst="rect">
              <a:avLst/>
            </a:prstGeom>
          </p:spPr>
          <p:txBody>
            <a:bodyPr wrap="square" lIns="0" tIns="0" rIns="0" bIns="0">
              <a:spAutoFit/>
            </a:bodyPr>
            <a:lstStyle/>
            <a:p>
              <a:r>
                <a:rPr lang="en-US" altLang="en-US" sz="800" dirty="0">
                  <a:solidFill>
                    <a:schemeClr val="bg1"/>
                  </a:solidFill>
                  <a:latin typeface="Arial" panose="020B0604020202020204" pitchFamily="34" charset="0"/>
                </a:rPr>
                <a:t>Recognizing the importance of trust </a:t>
              </a:r>
              <a:br>
                <a:rPr lang="en-US" altLang="en-US" sz="800" dirty="0">
                  <a:solidFill>
                    <a:schemeClr val="bg1"/>
                  </a:solidFill>
                  <a:latin typeface="Arial" panose="020B0604020202020204" pitchFamily="34" charset="0"/>
                </a:rPr>
              </a:br>
              <a:r>
                <a:rPr lang="en-US" altLang="en-US" sz="800" dirty="0">
                  <a:solidFill>
                    <a:schemeClr val="bg1"/>
                  </a:solidFill>
                  <a:latin typeface="Arial" panose="020B0604020202020204" pitchFamily="34" charset="0"/>
                </a:rPr>
                <a:t>in an insights provider, KPMG’s comprehensive approach to bridging a potential ‘trust gap’ includes collaboration to define business objectives, design engagements, and deliver results.</a:t>
              </a:r>
              <a:endParaRPr lang="en-US" sz="800" dirty="0"/>
            </a:p>
          </p:txBody>
        </p:sp>
        <p:sp>
          <p:nvSpPr>
            <p:cNvPr id="53" name="Rectangle 52"/>
            <p:cNvSpPr/>
            <p:nvPr/>
          </p:nvSpPr>
          <p:spPr>
            <a:xfrm>
              <a:off x="5161670" y="5452992"/>
              <a:ext cx="2179891" cy="176116"/>
            </a:xfrm>
            <a:prstGeom prst="rect">
              <a:avLst/>
            </a:prstGeom>
          </p:spPr>
          <p:txBody>
            <a:bodyPr wrap="none" lIns="0" tIns="0" rIns="0" bIns="0">
              <a:spAutoFit/>
            </a:bodyPr>
            <a:lstStyle/>
            <a:p>
              <a:r>
                <a:rPr lang="en-US" altLang="en-US" sz="800" b="1" dirty="0">
                  <a:solidFill>
                    <a:schemeClr val="bg1"/>
                  </a:solidFill>
                  <a:latin typeface="Arial" panose="020B0604020202020204" pitchFamily="34" charset="0"/>
                </a:rPr>
                <a:t>-Industry analysts at Forrester</a:t>
              </a:r>
              <a:endParaRPr lang="en-US" sz="800" b="1" dirty="0"/>
            </a:p>
          </p:txBody>
        </p:sp>
        <p:sp>
          <p:nvSpPr>
            <p:cNvPr id="54" name="Rectangle 53"/>
            <p:cNvSpPr/>
            <p:nvPr/>
          </p:nvSpPr>
          <p:spPr>
            <a:xfrm>
              <a:off x="6542611" y="4850566"/>
              <a:ext cx="131971" cy="308203"/>
            </a:xfrm>
            <a:prstGeom prst="rect">
              <a:avLst/>
            </a:prstGeom>
          </p:spPr>
          <p:txBody>
            <a:bodyPr wrap="none" lIns="0" tIns="0" rIns="0" bIns="0">
              <a:spAutoFit/>
            </a:bodyPr>
            <a:lstStyle/>
            <a:p>
              <a:r>
                <a:rPr lang="en-US" altLang="en-US" sz="1400" b="1" dirty="0">
                  <a:solidFill>
                    <a:schemeClr val="bg1"/>
                  </a:solidFill>
                  <a:latin typeface="Arial" panose="020B0604020202020204" pitchFamily="34" charset="0"/>
                </a:rPr>
                <a:t>”</a:t>
              </a:r>
              <a:endParaRPr lang="en-US" sz="1400" b="1" dirty="0"/>
            </a:p>
          </p:txBody>
        </p:sp>
        <p:sp>
          <p:nvSpPr>
            <p:cNvPr id="55" name="Rectangle 54"/>
            <p:cNvSpPr/>
            <p:nvPr/>
          </p:nvSpPr>
          <p:spPr>
            <a:xfrm>
              <a:off x="4108337" y="2030422"/>
              <a:ext cx="131971" cy="308203"/>
            </a:xfrm>
            <a:prstGeom prst="rect">
              <a:avLst/>
            </a:prstGeom>
          </p:spPr>
          <p:txBody>
            <a:bodyPr wrap="none" lIns="0" tIns="0" rIns="0" bIns="0">
              <a:spAutoFit/>
            </a:bodyPr>
            <a:lstStyle/>
            <a:p>
              <a:r>
                <a:rPr lang="en-US" altLang="en-US" sz="1400" b="1" dirty="0">
                  <a:solidFill>
                    <a:schemeClr val="bg1"/>
                  </a:solidFill>
                  <a:latin typeface="Arial" panose="020B0604020202020204" pitchFamily="34" charset="0"/>
                </a:rPr>
                <a:t>“</a:t>
              </a:r>
              <a:endParaRPr lang="en-US" sz="1400" b="1" dirty="0"/>
            </a:p>
          </p:txBody>
        </p:sp>
        <p:sp>
          <p:nvSpPr>
            <p:cNvPr id="61" name="Arc 60"/>
            <p:cNvSpPr/>
            <p:nvPr/>
          </p:nvSpPr>
          <p:spPr>
            <a:xfrm>
              <a:off x="6613178" y="1960626"/>
              <a:ext cx="1844664" cy="1844664"/>
            </a:xfrm>
            <a:prstGeom prst="arc">
              <a:avLst>
                <a:gd name="adj1" fmla="val 7422534"/>
                <a:gd name="adj2" fmla="val 8908723"/>
              </a:avLst>
            </a:prstGeom>
            <a:ln w="12700">
              <a:solidFill>
                <a:schemeClr val="accent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62" name="Arc 61"/>
            <p:cNvSpPr/>
            <p:nvPr/>
          </p:nvSpPr>
          <p:spPr>
            <a:xfrm rot="20496420">
              <a:off x="7191288" y="2420596"/>
              <a:ext cx="1844664" cy="1844664"/>
            </a:xfrm>
            <a:prstGeom prst="arc">
              <a:avLst>
                <a:gd name="adj1" fmla="val 7555307"/>
                <a:gd name="adj2" fmla="val 8908723"/>
              </a:avLst>
            </a:prstGeom>
            <a:ln w="12700">
              <a:solidFill>
                <a:schemeClr val="accent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grpSp>
      <p:pic>
        <p:nvPicPr>
          <p:cNvPr id="3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076"/>
          <a:stretch/>
        </p:blipFill>
        <p:spPr bwMode="auto">
          <a:xfrm>
            <a:off x="973249" y="2344195"/>
            <a:ext cx="2538718" cy="25947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96" t="85449" b="241"/>
          <a:stretch/>
        </p:blipFill>
        <p:spPr bwMode="auto">
          <a:xfrm>
            <a:off x="1225250" y="5154747"/>
            <a:ext cx="2548218" cy="47751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 y="1332203"/>
            <a:ext cx="8019588" cy="318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39" name="Rectangle 38"/>
          <p:cNvSpPr/>
          <p:nvPr/>
        </p:nvSpPr>
        <p:spPr>
          <a:xfrm>
            <a:off x="998400" y="1392549"/>
            <a:ext cx="8687963" cy="169277"/>
          </a:xfrm>
          <a:prstGeom prst="rect">
            <a:avLst/>
          </a:prstGeom>
        </p:spPr>
        <p:txBody>
          <a:bodyPr wrap="square" lIns="0" tIns="0" rIns="0" bIns="0">
            <a:spAutoFit/>
          </a:bodyPr>
          <a:lstStyle/>
          <a:p>
            <a:pPr>
              <a:spcAft>
                <a:spcPts val="300"/>
              </a:spcAft>
            </a:pPr>
            <a:r>
              <a:rPr lang="en-US" sz="1100" dirty="0">
                <a:solidFill>
                  <a:schemeClr val="bg1"/>
                </a:solidFill>
              </a:rPr>
              <a:t>Industry analysts have placed KPMG Data &amp; Analytics among their top-ranked analytics service providers. </a:t>
            </a:r>
          </a:p>
        </p:txBody>
      </p:sp>
      <p:sp>
        <p:nvSpPr>
          <p:cNvPr id="4" name="Folded Corner 3">
            <a:extLst>
              <a:ext uri="{FF2B5EF4-FFF2-40B4-BE49-F238E27FC236}">
                <a16:creationId xmlns="" xmlns:a16="http://schemas.microsoft.com/office/drawing/2014/main" id="{8F8B69C2-416D-364A-9959-D8B256DC23CF}"/>
              </a:ext>
            </a:extLst>
          </p:cNvPr>
          <p:cNvSpPr/>
          <p:nvPr/>
        </p:nvSpPr>
        <p:spPr>
          <a:xfrm>
            <a:off x="5758562" y="2746929"/>
            <a:ext cx="2063844" cy="989576"/>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en-US" sz="1200" dirty="0">
                <a:solidFill>
                  <a:schemeClr val="bg1"/>
                </a:solidFill>
              </a:rPr>
              <a:t>This looks like we are getting worse, or just moving around the edges, vs. getting closer to top right?</a:t>
            </a:r>
          </a:p>
        </p:txBody>
      </p:sp>
    </p:spTree>
    <p:extLst>
      <p:ext uri="{BB962C8B-B14F-4D97-AF65-F5344CB8AC3E}">
        <p14:creationId xmlns:p14="http://schemas.microsoft.com/office/powerpoint/2010/main" val="98313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people</a:t>
            </a:r>
          </a:p>
        </p:txBody>
      </p:sp>
      <p:sp>
        <p:nvSpPr>
          <p:cNvPr id="3" name="Text Placeholder 2"/>
          <p:cNvSpPr>
            <a:spLocks noGrp="1"/>
          </p:cNvSpPr>
          <p:nvPr>
            <p:ph type="body" sz="quarter" idx="12"/>
          </p:nvPr>
        </p:nvSpPr>
        <p:spPr/>
        <p:txBody>
          <a:bodyPr/>
          <a:lstStyle/>
          <a:p>
            <a:r>
              <a:rPr lang="en-US" dirty="0"/>
              <a:t>KPMG Lighthouse</a:t>
            </a:r>
          </a:p>
        </p:txBody>
      </p:sp>
      <p:grpSp>
        <p:nvGrpSpPr>
          <p:cNvPr id="23" name="Group 22"/>
          <p:cNvGrpSpPr/>
          <p:nvPr/>
        </p:nvGrpSpPr>
        <p:grpSpPr>
          <a:xfrm>
            <a:off x="1" y="1332203"/>
            <a:ext cx="7759698" cy="318678"/>
            <a:chOff x="1" y="1332203"/>
            <a:chExt cx="7759698" cy="318678"/>
          </a:xfrm>
        </p:grpSpPr>
        <p:sp>
          <p:nvSpPr>
            <p:cNvPr id="22" name="Rectangle 21"/>
            <p:cNvSpPr/>
            <p:nvPr/>
          </p:nvSpPr>
          <p:spPr>
            <a:xfrm>
              <a:off x="1" y="1332203"/>
              <a:ext cx="7577930" cy="318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130" name="Rectangle 129"/>
            <p:cNvSpPr/>
            <p:nvPr/>
          </p:nvSpPr>
          <p:spPr>
            <a:xfrm>
              <a:off x="995362" y="1368432"/>
              <a:ext cx="6764337" cy="246221"/>
            </a:xfrm>
            <a:prstGeom prst="rect">
              <a:avLst/>
            </a:prstGeom>
          </p:spPr>
          <p:txBody>
            <a:bodyPr wrap="square" lIns="0" tIns="0" rIns="0" bIns="0">
              <a:spAutoFit/>
            </a:bodyPr>
            <a:lstStyle/>
            <a:p>
              <a:pPr>
                <a:spcAft>
                  <a:spcPts val="300"/>
                </a:spcAft>
              </a:pPr>
              <a:r>
                <a:rPr lang="en-US" sz="1400" dirty="0">
                  <a:solidFill>
                    <a:schemeClr val="bg1"/>
                  </a:solidFill>
                </a:rPr>
                <a:t>A dedicated team of </a:t>
              </a:r>
              <a:r>
                <a:rPr lang="en-US" sz="1600" b="1" dirty="0">
                  <a:solidFill>
                    <a:schemeClr val="bg1"/>
                  </a:solidFill>
                </a:rPr>
                <a:t>250+ </a:t>
              </a:r>
              <a:r>
                <a:rPr lang="en-US" sz="1400" dirty="0">
                  <a:solidFill>
                    <a:schemeClr val="bg1"/>
                  </a:solidFill>
                </a:rPr>
                <a:t>professionals across the U.S. with advanced D&amp;A skills. </a:t>
              </a:r>
            </a:p>
          </p:txBody>
        </p:sp>
      </p:grpSp>
      <p:sp>
        <p:nvSpPr>
          <p:cNvPr id="131" name="Rectangle 130"/>
          <p:cNvSpPr/>
          <p:nvPr/>
        </p:nvSpPr>
        <p:spPr>
          <a:xfrm>
            <a:off x="995363" y="2296725"/>
            <a:ext cx="3225976" cy="1287532"/>
          </a:xfrm>
          <a:prstGeom prst="rect">
            <a:avLst/>
          </a:prstGeom>
          <a:noFill/>
          <a:ln w="6350">
            <a:noFill/>
          </a:ln>
        </p:spPr>
        <p:txBody>
          <a:bodyPr wrap="square" lIns="0" tIns="0" rIns="0" bIns="0" anchor="t">
            <a:spAutoFit/>
          </a:bodyPr>
          <a:lstStyle/>
          <a:p>
            <a:pPr marL="228600" indent="-193675">
              <a:spcAft>
                <a:spcPts val="400"/>
              </a:spcAft>
              <a:buClr>
                <a:schemeClr val="bg1"/>
              </a:buClr>
              <a:buFont typeface="Arial" panose="020B0604020202020204" pitchFamily="34" charset="0"/>
              <a:buChar char="—"/>
            </a:pPr>
            <a:r>
              <a:rPr lang="en-US" sz="1100" dirty="0">
                <a:solidFill>
                  <a:schemeClr val="bg1"/>
                </a:solidFill>
              </a:rPr>
              <a:t>Strong experience in analytics, statistics, data mining, machine learning, natural language processing and/or mathematics</a:t>
            </a:r>
          </a:p>
          <a:p>
            <a:pPr marL="228600" indent="-193675">
              <a:spcAft>
                <a:spcPts val="400"/>
              </a:spcAft>
              <a:buClr>
                <a:schemeClr val="bg1"/>
              </a:buClr>
              <a:buFont typeface="Arial" panose="020B0604020202020204" pitchFamily="34" charset="0"/>
              <a:buChar char="—"/>
            </a:pPr>
            <a:r>
              <a:rPr lang="en-US" sz="1100" dirty="0">
                <a:solidFill>
                  <a:schemeClr val="bg1"/>
                </a:solidFill>
              </a:rPr>
              <a:t>Problem-solving ability through the use and/or development of algorithms, models, testing, etc.</a:t>
            </a:r>
          </a:p>
          <a:p>
            <a:pPr marL="228600" indent="-193675">
              <a:spcAft>
                <a:spcPts val="400"/>
              </a:spcAft>
              <a:buClr>
                <a:schemeClr val="bg1"/>
              </a:buClr>
              <a:buFont typeface="Arial" panose="020B0604020202020204" pitchFamily="34" charset="0"/>
              <a:buChar char="—"/>
            </a:pPr>
            <a:r>
              <a:rPr lang="en-US" sz="1100" dirty="0">
                <a:solidFill>
                  <a:schemeClr val="bg1"/>
                </a:solidFill>
              </a:rPr>
              <a:t>Generally MS or PhD-level math, statistics, or engineering</a:t>
            </a:r>
          </a:p>
        </p:txBody>
      </p:sp>
      <p:cxnSp>
        <p:nvCxnSpPr>
          <p:cNvPr id="11" name="Straight Connector 10"/>
          <p:cNvCxnSpPr/>
          <p:nvPr/>
        </p:nvCxnSpPr>
        <p:spPr>
          <a:xfrm>
            <a:off x="4285950" y="2000250"/>
            <a:ext cx="0" cy="3762375"/>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6372" y="3761422"/>
            <a:ext cx="658368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4377531" y="2296725"/>
            <a:ext cx="3225976" cy="1287532"/>
          </a:xfrm>
          <a:prstGeom prst="rect">
            <a:avLst/>
          </a:prstGeom>
          <a:noFill/>
          <a:ln w="6350">
            <a:noFill/>
          </a:ln>
        </p:spPr>
        <p:txBody>
          <a:bodyPr wrap="square" lIns="0" tIns="0" rIns="0" bIns="0" anchor="t">
            <a:spAutoFit/>
          </a:bodyPr>
          <a:lstStyle/>
          <a:p>
            <a:pPr marL="228600" indent="-193675">
              <a:spcAft>
                <a:spcPts val="400"/>
              </a:spcAft>
              <a:buClr>
                <a:schemeClr val="bg1"/>
              </a:buClr>
              <a:buFont typeface="Arial" panose="020B0604020202020204" pitchFamily="34" charset="0"/>
              <a:buChar char="—"/>
            </a:pPr>
            <a:r>
              <a:rPr lang="en-US" sz="1100" dirty="0">
                <a:solidFill>
                  <a:schemeClr val="bg1"/>
                </a:solidFill>
              </a:rPr>
              <a:t>Strong experience with large scale and/or distributed processing, using Hadoop, Storm, Spark, and many others</a:t>
            </a:r>
          </a:p>
          <a:p>
            <a:pPr marL="228600" indent="-193675">
              <a:spcAft>
                <a:spcPts val="400"/>
              </a:spcAft>
              <a:buClr>
                <a:schemeClr val="bg1"/>
              </a:buClr>
              <a:buFont typeface="Arial" panose="020B0604020202020204" pitchFamily="34" charset="0"/>
              <a:buChar char="—"/>
            </a:pPr>
            <a:r>
              <a:rPr lang="en-US" sz="1100" dirty="0">
                <a:solidFill>
                  <a:schemeClr val="bg1"/>
                </a:solidFill>
              </a:rPr>
              <a:t>Sophisticated ability to rapidly ingest, transform and mine data</a:t>
            </a:r>
          </a:p>
          <a:p>
            <a:pPr marL="228600" indent="-193675">
              <a:spcAft>
                <a:spcPts val="400"/>
              </a:spcAft>
              <a:buClr>
                <a:schemeClr val="bg1"/>
              </a:buClr>
              <a:buFont typeface="Arial" panose="020B0604020202020204" pitchFamily="34" charset="0"/>
              <a:buChar char="—"/>
            </a:pPr>
            <a:r>
              <a:rPr lang="en-US" sz="1100" dirty="0">
                <a:solidFill>
                  <a:schemeClr val="bg1"/>
                </a:solidFill>
              </a:rPr>
              <a:t>Ability to evaluate, design, build, test and manage “big data” architectures</a:t>
            </a:r>
          </a:p>
        </p:txBody>
      </p:sp>
      <p:sp>
        <p:nvSpPr>
          <p:cNvPr id="133" name="Rectangle 132"/>
          <p:cNvSpPr/>
          <p:nvPr/>
        </p:nvSpPr>
        <p:spPr>
          <a:xfrm>
            <a:off x="995363" y="4479469"/>
            <a:ext cx="3199007" cy="1405513"/>
          </a:xfrm>
          <a:prstGeom prst="rect">
            <a:avLst/>
          </a:prstGeom>
          <a:noFill/>
          <a:ln w="6350">
            <a:noFill/>
          </a:ln>
        </p:spPr>
        <p:txBody>
          <a:bodyPr wrap="square" lIns="0" tIns="0" rIns="0" bIns="0" anchor="t">
            <a:spAutoFit/>
          </a:bodyPr>
          <a:lstStyle/>
          <a:p>
            <a:pPr marL="228600" indent="-193675">
              <a:spcAft>
                <a:spcPts val="400"/>
              </a:spcAft>
              <a:buClr>
                <a:schemeClr val="bg1"/>
              </a:buClr>
              <a:buFont typeface="Arial" panose="020B0604020202020204" pitchFamily="34" charset="0"/>
              <a:buChar char="—"/>
            </a:pPr>
            <a:r>
              <a:rPr lang="en-US" sz="1100" dirty="0">
                <a:solidFill>
                  <a:schemeClr val="bg1"/>
                </a:solidFill>
              </a:rPr>
              <a:t>Strong business consulting acumen and statistical background, combined with real‑world experience in developing analytics models to solve business issues</a:t>
            </a:r>
          </a:p>
          <a:p>
            <a:pPr marL="228600" indent="-193675">
              <a:spcAft>
                <a:spcPts val="400"/>
              </a:spcAft>
              <a:buClr>
                <a:schemeClr val="bg1"/>
              </a:buClr>
              <a:buFont typeface="Arial" panose="020B0604020202020204" pitchFamily="34" charset="0"/>
              <a:buChar char="—"/>
            </a:pPr>
            <a:r>
              <a:rPr lang="en-US" sz="1100" dirty="0">
                <a:solidFill>
                  <a:schemeClr val="bg1"/>
                </a:solidFill>
              </a:rPr>
              <a:t>Practical, hands-on understanding of advanced analytics methods and big data software; strong experience in providing effective &amp; efficient client solutions</a:t>
            </a:r>
          </a:p>
        </p:txBody>
      </p:sp>
      <p:sp>
        <p:nvSpPr>
          <p:cNvPr id="134" name="Rectangle 133"/>
          <p:cNvSpPr/>
          <p:nvPr/>
        </p:nvSpPr>
        <p:spPr>
          <a:xfrm>
            <a:off x="4377531" y="4479469"/>
            <a:ext cx="3076946" cy="1236236"/>
          </a:xfrm>
          <a:prstGeom prst="rect">
            <a:avLst/>
          </a:prstGeom>
          <a:noFill/>
          <a:ln w="6350">
            <a:noFill/>
          </a:ln>
        </p:spPr>
        <p:txBody>
          <a:bodyPr wrap="square" lIns="0" tIns="0" rIns="0" bIns="0" anchor="t">
            <a:spAutoFit/>
          </a:bodyPr>
          <a:lstStyle/>
          <a:p>
            <a:pPr marL="228600" indent="-193675">
              <a:spcAft>
                <a:spcPts val="400"/>
              </a:spcAft>
              <a:buClr>
                <a:schemeClr val="bg1"/>
              </a:buClr>
              <a:buFont typeface="Arial" panose="020B0604020202020204" pitchFamily="34" charset="0"/>
              <a:buChar char="—"/>
            </a:pPr>
            <a:r>
              <a:rPr lang="en-US" sz="1100" dirty="0">
                <a:solidFill>
                  <a:schemeClr val="bg1"/>
                </a:solidFill>
              </a:rPr>
              <a:t>Strong experience working in teams to perform ETL (Extract, Transform and Load) of data from variety of databases, from SQL, NoSQL, HDFS</a:t>
            </a:r>
          </a:p>
          <a:p>
            <a:pPr marL="228600" indent="-193675">
              <a:spcAft>
                <a:spcPts val="400"/>
              </a:spcAft>
              <a:buClr>
                <a:schemeClr val="bg1"/>
              </a:buClr>
              <a:buFont typeface="Arial" panose="020B0604020202020204" pitchFamily="34" charset="0"/>
              <a:buChar char="—"/>
            </a:pPr>
            <a:r>
              <a:rPr lang="en-US" sz="1100" dirty="0">
                <a:solidFill>
                  <a:schemeClr val="bg1"/>
                </a:solidFill>
              </a:rPr>
              <a:t>Expert ability to engineer efficient data platforms for analytics systems, including visualizations and machine learning pipelines</a:t>
            </a:r>
          </a:p>
        </p:txBody>
      </p:sp>
      <p:sp>
        <p:nvSpPr>
          <p:cNvPr id="15" name="Oval 14"/>
          <p:cNvSpPr/>
          <p:nvPr/>
        </p:nvSpPr>
        <p:spPr>
          <a:xfrm>
            <a:off x="4221656" y="3697128"/>
            <a:ext cx="128588" cy="128588"/>
          </a:xfrm>
          <a:prstGeom prst="ellipse">
            <a:avLst/>
          </a:prstGeom>
          <a:solidFill>
            <a:srgbClr val="EAAA00"/>
          </a:solidFill>
          <a:ln w="19050">
            <a:solidFill>
              <a:srgbClr val="0091DA"/>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17" name="Rectangle 16"/>
          <p:cNvSpPr/>
          <p:nvPr/>
        </p:nvSpPr>
        <p:spPr>
          <a:xfrm>
            <a:off x="995363" y="1945428"/>
            <a:ext cx="1101264" cy="184666"/>
          </a:xfrm>
          <a:prstGeom prst="rect">
            <a:avLst/>
          </a:prstGeom>
        </p:spPr>
        <p:txBody>
          <a:bodyPr wrap="none" lIns="0" tIns="0" rIns="0" bIns="0">
            <a:spAutoFit/>
          </a:bodyPr>
          <a:lstStyle/>
          <a:p>
            <a:pPr>
              <a:spcAft>
                <a:spcPts val="600"/>
              </a:spcAft>
            </a:pPr>
            <a:r>
              <a:rPr lang="en-US" sz="1200" b="1" dirty="0">
                <a:solidFill>
                  <a:schemeClr val="bg1"/>
                </a:solidFill>
                <a:latin typeface="Arial" panose="020B0604020202020204" pitchFamily="34" charset="0"/>
              </a:rPr>
              <a:t>Data Scientists</a:t>
            </a:r>
          </a:p>
        </p:txBody>
      </p:sp>
      <p:sp>
        <p:nvSpPr>
          <p:cNvPr id="136" name="Rectangle 135"/>
          <p:cNvSpPr/>
          <p:nvPr/>
        </p:nvSpPr>
        <p:spPr>
          <a:xfrm>
            <a:off x="995363" y="4137768"/>
            <a:ext cx="1044260" cy="184666"/>
          </a:xfrm>
          <a:prstGeom prst="rect">
            <a:avLst/>
          </a:prstGeom>
        </p:spPr>
        <p:txBody>
          <a:bodyPr wrap="none" lIns="0" tIns="0" rIns="0" bIns="0">
            <a:spAutoFit/>
          </a:bodyPr>
          <a:lstStyle/>
          <a:p>
            <a:pPr>
              <a:spcAft>
                <a:spcPts val="600"/>
              </a:spcAft>
            </a:pPr>
            <a:r>
              <a:rPr lang="en-US" sz="1200" b="1" dirty="0">
                <a:solidFill>
                  <a:schemeClr val="bg1"/>
                </a:solidFill>
                <a:latin typeface="Arial" panose="020B0604020202020204" pitchFamily="34" charset="0"/>
              </a:rPr>
              <a:t>D&amp;A Modelers</a:t>
            </a:r>
          </a:p>
        </p:txBody>
      </p:sp>
      <p:sp>
        <p:nvSpPr>
          <p:cNvPr id="137" name="Rectangle 136"/>
          <p:cNvSpPr/>
          <p:nvPr/>
        </p:nvSpPr>
        <p:spPr>
          <a:xfrm>
            <a:off x="4377531" y="4137768"/>
            <a:ext cx="1113190" cy="184666"/>
          </a:xfrm>
          <a:prstGeom prst="rect">
            <a:avLst/>
          </a:prstGeom>
        </p:spPr>
        <p:txBody>
          <a:bodyPr wrap="none" lIns="0" tIns="0" rIns="0" bIns="0">
            <a:spAutoFit/>
          </a:bodyPr>
          <a:lstStyle/>
          <a:p>
            <a:pPr>
              <a:spcAft>
                <a:spcPts val="600"/>
              </a:spcAft>
            </a:pPr>
            <a:r>
              <a:rPr lang="en-US" sz="1200" b="1" dirty="0">
                <a:solidFill>
                  <a:schemeClr val="bg1"/>
                </a:solidFill>
                <a:latin typeface="Arial" panose="020B0604020202020204" pitchFamily="34" charset="0"/>
              </a:rPr>
              <a:t>D&amp;A Engineers</a:t>
            </a:r>
          </a:p>
        </p:txBody>
      </p:sp>
      <p:grpSp>
        <p:nvGrpSpPr>
          <p:cNvPr id="138" name="Group 137"/>
          <p:cNvGrpSpPr/>
          <p:nvPr/>
        </p:nvGrpSpPr>
        <p:grpSpPr>
          <a:xfrm>
            <a:off x="3855742" y="1838356"/>
            <a:ext cx="317333" cy="316437"/>
            <a:chOff x="998975" y="3808716"/>
            <a:chExt cx="765238" cy="763077"/>
          </a:xfrm>
          <a:solidFill>
            <a:schemeClr val="bg1"/>
          </a:solidFill>
        </p:grpSpPr>
        <p:sp>
          <p:nvSpPr>
            <p:cNvPr id="139" name="Freeform 138"/>
            <p:cNvSpPr>
              <a:spLocks/>
            </p:cNvSpPr>
            <p:nvPr/>
          </p:nvSpPr>
          <p:spPr bwMode="auto">
            <a:xfrm>
              <a:off x="1084790" y="4388741"/>
              <a:ext cx="442968" cy="183052"/>
            </a:xfrm>
            <a:custGeom>
              <a:avLst/>
              <a:gdLst>
                <a:gd name="T0" fmla="*/ 0 w 607"/>
                <a:gd name="T1" fmla="*/ 251 h 251"/>
                <a:gd name="T2" fmla="*/ 0 w 607"/>
                <a:gd name="T3" fmla="*/ 78 h 251"/>
                <a:gd name="T4" fmla="*/ 1 w 607"/>
                <a:gd name="T5" fmla="*/ 16 h 251"/>
                <a:gd name="T6" fmla="*/ 17 w 607"/>
                <a:gd name="T7" fmla="*/ 0 h 251"/>
                <a:gd name="T8" fmla="*/ 87 w 607"/>
                <a:gd name="T9" fmla="*/ 0 h 251"/>
                <a:gd name="T10" fmla="*/ 589 w 607"/>
                <a:gd name="T11" fmla="*/ 0 h 251"/>
                <a:gd name="T12" fmla="*/ 607 w 607"/>
                <a:gd name="T13" fmla="*/ 1 h 251"/>
                <a:gd name="T14" fmla="*/ 607 w 607"/>
                <a:gd name="T15" fmla="*/ 251 h 251"/>
                <a:gd name="T16" fmla="*/ 0 w 607"/>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251">
                  <a:moveTo>
                    <a:pt x="0" y="251"/>
                  </a:moveTo>
                  <a:cubicBezTo>
                    <a:pt x="0" y="192"/>
                    <a:pt x="0" y="135"/>
                    <a:pt x="0" y="78"/>
                  </a:cubicBezTo>
                  <a:cubicBezTo>
                    <a:pt x="0" y="57"/>
                    <a:pt x="1" y="37"/>
                    <a:pt x="1" y="16"/>
                  </a:cubicBezTo>
                  <a:cubicBezTo>
                    <a:pt x="0" y="4"/>
                    <a:pt x="5" y="0"/>
                    <a:pt x="17" y="0"/>
                  </a:cubicBezTo>
                  <a:cubicBezTo>
                    <a:pt x="40" y="0"/>
                    <a:pt x="63" y="0"/>
                    <a:pt x="87" y="0"/>
                  </a:cubicBezTo>
                  <a:cubicBezTo>
                    <a:pt x="254" y="0"/>
                    <a:pt x="421" y="0"/>
                    <a:pt x="589" y="0"/>
                  </a:cubicBezTo>
                  <a:cubicBezTo>
                    <a:pt x="594" y="0"/>
                    <a:pt x="600" y="1"/>
                    <a:pt x="607" y="1"/>
                  </a:cubicBezTo>
                  <a:cubicBezTo>
                    <a:pt x="607" y="85"/>
                    <a:pt x="607" y="167"/>
                    <a:pt x="607" y="251"/>
                  </a:cubicBezTo>
                  <a:cubicBezTo>
                    <a:pt x="405" y="251"/>
                    <a:pt x="203" y="251"/>
                    <a:pt x="0"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0" name="Freeform 139"/>
            <p:cNvSpPr>
              <a:spLocks/>
            </p:cNvSpPr>
            <p:nvPr/>
          </p:nvSpPr>
          <p:spPr bwMode="auto">
            <a:xfrm>
              <a:off x="1481763" y="3823841"/>
              <a:ext cx="282450" cy="290476"/>
            </a:xfrm>
            <a:custGeom>
              <a:avLst/>
              <a:gdLst>
                <a:gd name="T0" fmla="*/ 245 w 387"/>
                <a:gd name="T1" fmla="*/ 2 h 398"/>
                <a:gd name="T2" fmla="*/ 251 w 387"/>
                <a:gd name="T3" fmla="*/ 1 h 398"/>
                <a:gd name="T4" fmla="*/ 364 w 387"/>
                <a:gd name="T5" fmla="*/ 104 h 398"/>
                <a:gd name="T6" fmla="*/ 361 w 387"/>
                <a:gd name="T7" fmla="*/ 274 h 398"/>
                <a:gd name="T8" fmla="*/ 304 w 387"/>
                <a:gd name="T9" fmla="*/ 342 h 398"/>
                <a:gd name="T10" fmla="*/ 150 w 387"/>
                <a:gd name="T11" fmla="*/ 381 h 398"/>
                <a:gd name="T12" fmla="*/ 90 w 387"/>
                <a:gd name="T13" fmla="*/ 395 h 398"/>
                <a:gd name="T14" fmla="*/ 25 w 387"/>
                <a:gd name="T15" fmla="*/ 394 h 398"/>
                <a:gd name="T16" fmla="*/ 12 w 387"/>
                <a:gd name="T17" fmla="*/ 384 h 398"/>
                <a:gd name="T18" fmla="*/ 27 w 387"/>
                <a:gd name="T19" fmla="*/ 379 h 398"/>
                <a:gd name="T20" fmla="*/ 59 w 387"/>
                <a:gd name="T21" fmla="*/ 364 h 398"/>
                <a:gd name="T22" fmla="*/ 59 w 387"/>
                <a:gd name="T23" fmla="*/ 335 h 398"/>
                <a:gd name="T24" fmla="*/ 2 w 387"/>
                <a:gd name="T25" fmla="*/ 261 h 398"/>
                <a:gd name="T26" fmla="*/ 1 w 387"/>
                <a:gd name="T27" fmla="*/ 247 h 398"/>
                <a:gd name="T28" fmla="*/ 245 w 387"/>
                <a:gd name="T29" fmla="*/ 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7" h="398">
                  <a:moveTo>
                    <a:pt x="245" y="2"/>
                  </a:moveTo>
                  <a:cubicBezTo>
                    <a:pt x="247" y="2"/>
                    <a:pt x="250" y="0"/>
                    <a:pt x="251" y="1"/>
                  </a:cubicBezTo>
                  <a:cubicBezTo>
                    <a:pt x="300" y="23"/>
                    <a:pt x="342" y="51"/>
                    <a:pt x="364" y="104"/>
                  </a:cubicBezTo>
                  <a:cubicBezTo>
                    <a:pt x="387" y="162"/>
                    <a:pt x="386" y="218"/>
                    <a:pt x="361" y="274"/>
                  </a:cubicBezTo>
                  <a:cubicBezTo>
                    <a:pt x="348" y="302"/>
                    <a:pt x="329" y="324"/>
                    <a:pt x="304" y="342"/>
                  </a:cubicBezTo>
                  <a:cubicBezTo>
                    <a:pt x="257" y="376"/>
                    <a:pt x="207" y="387"/>
                    <a:pt x="150" y="381"/>
                  </a:cubicBezTo>
                  <a:cubicBezTo>
                    <a:pt x="131" y="379"/>
                    <a:pt x="111" y="393"/>
                    <a:pt x="90" y="395"/>
                  </a:cubicBezTo>
                  <a:cubicBezTo>
                    <a:pt x="69" y="398"/>
                    <a:pt x="47" y="395"/>
                    <a:pt x="25" y="394"/>
                  </a:cubicBezTo>
                  <a:cubicBezTo>
                    <a:pt x="20" y="394"/>
                    <a:pt x="16" y="391"/>
                    <a:pt x="12" y="384"/>
                  </a:cubicBezTo>
                  <a:cubicBezTo>
                    <a:pt x="17" y="382"/>
                    <a:pt x="22" y="381"/>
                    <a:pt x="27" y="379"/>
                  </a:cubicBezTo>
                  <a:cubicBezTo>
                    <a:pt x="38" y="374"/>
                    <a:pt x="50" y="372"/>
                    <a:pt x="59" y="364"/>
                  </a:cubicBezTo>
                  <a:cubicBezTo>
                    <a:pt x="69" y="357"/>
                    <a:pt x="72" y="348"/>
                    <a:pt x="59" y="335"/>
                  </a:cubicBezTo>
                  <a:cubicBezTo>
                    <a:pt x="38" y="313"/>
                    <a:pt x="21" y="287"/>
                    <a:pt x="2" y="261"/>
                  </a:cubicBezTo>
                  <a:cubicBezTo>
                    <a:pt x="0" y="258"/>
                    <a:pt x="1" y="252"/>
                    <a:pt x="1" y="247"/>
                  </a:cubicBezTo>
                  <a:cubicBezTo>
                    <a:pt x="82" y="165"/>
                    <a:pt x="164" y="83"/>
                    <a:pt x="24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1" name="Freeform 140"/>
            <p:cNvSpPr>
              <a:spLocks/>
            </p:cNvSpPr>
            <p:nvPr/>
          </p:nvSpPr>
          <p:spPr bwMode="auto">
            <a:xfrm>
              <a:off x="1073369" y="4147964"/>
              <a:ext cx="466737" cy="158357"/>
            </a:xfrm>
            <a:custGeom>
              <a:avLst/>
              <a:gdLst>
                <a:gd name="T0" fmla="*/ 189 w 640"/>
                <a:gd name="T1" fmla="*/ 0 h 217"/>
                <a:gd name="T2" fmla="*/ 261 w 640"/>
                <a:gd name="T3" fmla="*/ 203 h 217"/>
                <a:gd name="T4" fmla="*/ 268 w 640"/>
                <a:gd name="T5" fmla="*/ 202 h 217"/>
                <a:gd name="T6" fmla="*/ 285 w 640"/>
                <a:gd name="T7" fmla="*/ 155 h 217"/>
                <a:gd name="T8" fmla="*/ 278 w 640"/>
                <a:gd name="T9" fmla="*/ 135 h 217"/>
                <a:gd name="T10" fmla="*/ 268 w 640"/>
                <a:gd name="T11" fmla="*/ 93 h 217"/>
                <a:gd name="T12" fmla="*/ 296 w 640"/>
                <a:gd name="T13" fmla="*/ 76 h 217"/>
                <a:gd name="T14" fmla="*/ 341 w 640"/>
                <a:gd name="T15" fmla="*/ 76 h 217"/>
                <a:gd name="T16" fmla="*/ 368 w 640"/>
                <a:gd name="T17" fmla="*/ 97 h 217"/>
                <a:gd name="T18" fmla="*/ 358 w 640"/>
                <a:gd name="T19" fmla="*/ 130 h 217"/>
                <a:gd name="T20" fmla="*/ 355 w 640"/>
                <a:gd name="T21" fmla="*/ 172 h 217"/>
                <a:gd name="T22" fmla="*/ 369 w 640"/>
                <a:gd name="T23" fmla="*/ 207 h 217"/>
                <a:gd name="T24" fmla="*/ 445 w 640"/>
                <a:gd name="T25" fmla="*/ 2 h 217"/>
                <a:gd name="T26" fmla="*/ 624 w 640"/>
                <a:gd name="T27" fmla="*/ 217 h 217"/>
                <a:gd name="T28" fmla="*/ 10 w 640"/>
                <a:gd name="T29" fmla="*/ 217 h 217"/>
                <a:gd name="T30" fmla="*/ 189 w 64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217">
                  <a:moveTo>
                    <a:pt x="189" y="0"/>
                  </a:moveTo>
                  <a:cubicBezTo>
                    <a:pt x="213" y="68"/>
                    <a:pt x="237" y="135"/>
                    <a:pt x="261" y="203"/>
                  </a:cubicBezTo>
                  <a:cubicBezTo>
                    <a:pt x="263" y="203"/>
                    <a:pt x="266" y="202"/>
                    <a:pt x="268" y="202"/>
                  </a:cubicBezTo>
                  <a:cubicBezTo>
                    <a:pt x="274" y="186"/>
                    <a:pt x="281" y="171"/>
                    <a:pt x="285" y="155"/>
                  </a:cubicBezTo>
                  <a:cubicBezTo>
                    <a:pt x="287" y="149"/>
                    <a:pt x="281" y="141"/>
                    <a:pt x="278" y="135"/>
                  </a:cubicBezTo>
                  <a:cubicBezTo>
                    <a:pt x="271" y="122"/>
                    <a:pt x="261" y="110"/>
                    <a:pt x="268" y="93"/>
                  </a:cubicBezTo>
                  <a:cubicBezTo>
                    <a:pt x="273" y="80"/>
                    <a:pt x="281" y="74"/>
                    <a:pt x="296" y="76"/>
                  </a:cubicBezTo>
                  <a:cubicBezTo>
                    <a:pt x="311" y="78"/>
                    <a:pt x="326" y="79"/>
                    <a:pt x="341" y="76"/>
                  </a:cubicBezTo>
                  <a:cubicBezTo>
                    <a:pt x="360" y="73"/>
                    <a:pt x="367" y="82"/>
                    <a:pt x="368" y="97"/>
                  </a:cubicBezTo>
                  <a:cubicBezTo>
                    <a:pt x="368" y="108"/>
                    <a:pt x="364" y="121"/>
                    <a:pt x="358" y="130"/>
                  </a:cubicBezTo>
                  <a:cubicBezTo>
                    <a:pt x="348" y="144"/>
                    <a:pt x="346" y="157"/>
                    <a:pt x="355" y="172"/>
                  </a:cubicBezTo>
                  <a:cubicBezTo>
                    <a:pt x="360" y="181"/>
                    <a:pt x="363" y="192"/>
                    <a:pt x="369" y="207"/>
                  </a:cubicBezTo>
                  <a:cubicBezTo>
                    <a:pt x="406" y="140"/>
                    <a:pt x="418" y="68"/>
                    <a:pt x="445" y="2"/>
                  </a:cubicBezTo>
                  <a:cubicBezTo>
                    <a:pt x="534" y="25"/>
                    <a:pt x="640" y="119"/>
                    <a:pt x="624" y="217"/>
                  </a:cubicBezTo>
                  <a:cubicBezTo>
                    <a:pt x="419" y="217"/>
                    <a:pt x="215" y="217"/>
                    <a:pt x="10" y="217"/>
                  </a:cubicBezTo>
                  <a:cubicBezTo>
                    <a:pt x="0" y="131"/>
                    <a:pt x="65" y="41"/>
                    <a:pt x="18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2" name="Freeform 141"/>
            <p:cNvSpPr>
              <a:spLocks/>
            </p:cNvSpPr>
            <p:nvPr/>
          </p:nvSpPr>
          <p:spPr bwMode="auto">
            <a:xfrm>
              <a:off x="998975" y="4329473"/>
              <a:ext cx="609659" cy="166383"/>
            </a:xfrm>
            <a:custGeom>
              <a:avLst/>
              <a:gdLst>
                <a:gd name="T0" fmla="*/ 744 w 836"/>
                <a:gd name="T1" fmla="*/ 224 h 228"/>
                <a:gd name="T2" fmla="*/ 744 w 836"/>
                <a:gd name="T3" fmla="*/ 94 h 228"/>
                <a:gd name="T4" fmla="*/ 712 w 836"/>
                <a:gd name="T5" fmla="*/ 62 h 228"/>
                <a:gd name="T6" fmla="*/ 190 w 836"/>
                <a:gd name="T7" fmla="*/ 62 h 228"/>
                <a:gd name="T8" fmla="*/ 116 w 836"/>
                <a:gd name="T9" fmla="*/ 62 h 228"/>
                <a:gd name="T10" fmla="*/ 92 w 836"/>
                <a:gd name="T11" fmla="*/ 84 h 228"/>
                <a:gd name="T12" fmla="*/ 94 w 836"/>
                <a:gd name="T13" fmla="*/ 187 h 228"/>
                <a:gd name="T14" fmla="*/ 94 w 836"/>
                <a:gd name="T15" fmla="*/ 224 h 228"/>
                <a:gd name="T16" fmla="*/ 61 w 836"/>
                <a:gd name="T17" fmla="*/ 210 h 228"/>
                <a:gd name="T18" fmla="*/ 11 w 836"/>
                <a:gd name="T19" fmla="*/ 44 h 228"/>
                <a:gd name="T20" fmla="*/ 42 w 836"/>
                <a:gd name="T21" fmla="*/ 1 h 228"/>
                <a:gd name="T22" fmla="*/ 255 w 836"/>
                <a:gd name="T23" fmla="*/ 2 h 228"/>
                <a:gd name="T24" fmla="*/ 793 w 836"/>
                <a:gd name="T25" fmla="*/ 1 h 228"/>
                <a:gd name="T26" fmla="*/ 813 w 836"/>
                <a:gd name="T27" fmla="*/ 2 h 228"/>
                <a:gd name="T28" fmla="*/ 832 w 836"/>
                <a:gd name="T29" fmla="*/ 29 h 228"/>
                <a:gd name="T30" fmla="*/ 783 w 836"/>
                <a:gd name="T31" fmla="*/ 207 h 228"/>
                <a:gd name="T32" fmla="*/ 744 w 836"/>
                <a:gd name="T33" fmla="*/ 2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6" h="228">
                  <a:moveTo>
                    <a:pt x="744" y="224"/>
                  </a:moveTo>
                  <a:cubicBezTo>
                    <a:pt x="744" y="181"/>
                    <a:pt x="744" y="137"/>
                    <a:pt x="744" y="94"/>
                  </a:cubicBezTo>
                  <a:cubicBezTo>
                    <a:pt x="744" y="62"/>
                    <a:pt x="744" y="62"/>
                    <a:pt x="712" y="62"/>
                  </a:cubicBezTo>
                  <a:cubicBezTo>
                    <a:pt x="538" y="62"/>
                    <a:pt x="364" y="62"/>
                    <a:pt x="190" y="62"/>
                  </a:cubicBezTo>
                  <a:cubicBezTo>
                    <a:pt x="166" y="62"/>
                    <a:pt x="141" y="62"/>
                    <a:pt x="116" y="62"/>
                  </a:cubicBezTo>
                  <a:cubicBezTo>
                    <a:pt x="101" y="62"/>
                    <a:pt x="92" y="68"/>
                    <a:pt x="92" y="84"/>
                  </a:cubicBezTo>
                  <a:cubicBezTo>
                    <a:pt x="93" y="118"/>
                    <a:pt x="94" y="153"/>
                    <a:pt x="94" y="187"/>
                  </a:cubicBezTo>
                  <a:cubicBezTo>
                    <a:pt x="94" y="199"/>
                    <a:pt x="94" y="211"/>
                    <a:pt x="94" y="224"/>
                  </a:cubicBezTo>
                  <a:cubicBezTo>
                    <a:pt x="78" y="227"/>
                    <a:pt x="67" y="227"/>
                    <a:pt x="61" y="210"/>
                  </a:cubicBezTo>
                  <a:cubicBezTo>
                    <a:pt x="45" y="154"/>
                    <a:pt x="28" y="99"/>
                    <a:pt x="11" y="44"/>
                  </a:cubicBezTo>
                  <a:cubicBezTo>
                    <a:pt x="0" y="11"/>
                    <a:pt x="8" y="1"/>
                    <a:pt x="42" y="1"/>
                  </a:cubicBezTo>
                  <a:cubicBezTo>
                    <a:pt x="113" y="1"/>
                    <a:pt x="184" y="2"/>
                    <a:pt x="255" y="2"/>
                  </a:cubicBezTo>
                  <a:cubicBezTo>
                    <a:pt x="435" y="2"/>
                    <a:pt x="614" y="1"/>
                    <a:pt x="793" y="1"/>
                  </a:cubicBezTo>
                  <a:cubicBezTo>
                    <a:pt x="800" y="1"/>
                    <a:pt x="806" y="0"/>
                    <a:pt x="813" y="2"/>
                  </a:cubicBezTo>
                  <a:cubicBezTo>
                    <a:pt x="827" y="5"/>
                    <a:pt x="836" y="13"/>
                    <a:pt x="832" y="29"/>
                  </a:cubicBezTo>
                  <a:cubicBezTo>
                    <a:pt x="816" y="88"/>
                    <a:pt x="800" y="148"/>
                    <a:pt x="783" y="207"/>
                  </a:cubicBezTo>
                  <a:cubicBezTo>
                    <a:pt x="778" y="226"/>
                    <a:pt x="763" y="228"/>
                    <a:pt x="744"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3" name="Freeform 142"/>
            <p:cNvSpPr>
              <a:spLocks noEditPoints="1"/>
            </p:cNvSpPr>
            <p:nvPr/>
          </p:nvSpPr>
          <p:spPr bwMode="auto">
            <a:xfrm>
              <a:off x="1156406" y="3808716"/>
              <a:ext cx="295415" cy="388021"/>
            </a:xfrm>
            <a:custGeom>
              <a:avLst/>
              <a:gdLst>
                <a:gd name="T0" fmla="*/ 23 w 405"/>
                <a:gd name="T1" fmla="*/ 216 h 532"/>
                <a:gd name="T2" fmla="*/ 24 w 405"/>
                <a:gd name="T3" fmla="*/ 111 h 532"/>
                <a:gd name="T4" fmla="*/ 61 w 405"/>
                <a:gd name="T5" fmla="*/ 61 h 532"/>
                <a:gd name="T6" fmla="*/ 65 w 405"/>
                <a:gd name="T7" fmla="*/ 59 h 532"/>
                <a:gd name="T8" fmla="*/ 252 w 405"/>
                <a:gd name="T9" fmla="*/ 11 h 532"/>
                <a:gd name="T10" fmla="*/ 303 w 405"/>
                <a:gd name="T11" fmla="*/ 18 h 532"/>
                <a:gd name="T12" fmla="*/ 374 w 405"/>
                <a:gd name="T13" fmla="*/ 99 h 532"/>
                <a:gd name="T14" fmla="*/ 376 w 405"/>
                <a:gd name="T15" fmla="*/ 199 h 532"/>
                <a:gd name="T16" fmla="*/ 385 w 405"/>
                <a:gd name="T17" fmla="*/ 219 h 532"/>
                <a:gd name="T18" fmla="*/ 398 w 405"/>
                <a:gd name="T19" fmla="*/ 236 h 532"/>
                <a:gd name="T20" fmla="*/ 368 w 405"/>
                <a:gd name="T21" fmla="*/ 369 h 532"/>
                <a:gd name="T22" fmla="*/ 359 w 405"/>
                <a:gd name="T23" fmla="*/ 377 h 532"/>
                <a:gd name="T24" fmla="*/ 329 w 405"/>
                <a:gd name="T25" fmla="*/ 410 h 532"/>
                <a:gd name="T26" fmla="*/ 281 w 405"/>
                <a:gd name="T27" fmla="*/ 488 h 532"/>
                <a:gd name="T28" fmla="*/ 133 w 405"/>
                <a:gd name="T29" fmla="*/ 495 h 532"/>
                <a:gd name="T30" fmla="*/ 69 w 405"/>
                <a:gd name="T31" fmla="*/ 392 h 532"/>
                <a:gd name="T32" fmla="*/ 57 w 405"/>
                <a:gd name="T33" fmla="*/ 380 h 532"/>
                <a:gd name="T34" fmla="*/ 24 w 405"/>
                <a:gd name="T35" fmla="*/ 352 h 532"/>
                <a:gd name="T36" fmla="*/ 3 w 405"/>
                <a:gd name="T37" fmla="*/ 255 h 532"/>
                <a:gd name="T38" fmla="*/ 23 w 405"/>
                <a:gd name="T39" fmla="*/ 216 h 532"/>
                <a:gd name="T40" fmla="*/ 100 w 405"/>
                <a:gd name="T41" fmla="*/ 85 h 532"/>
                <a:gd name="T42" fmla="*/ 93 w 405"/>
                <a:gd name="T43" fmla="*/ 85 h 532"/>
                <a:gd name="T44" fmla="*/ 71 w 405"/>
                <a:gd name="T45" fmla="*/ 173 h 532"/>
                <a:gd name="T46" fmla="*/ 67 w 405"/>
                <a:gd name="T47" fmla="*/ 260 h 532"/>
                <a:gd name="T48" fmla="*/ 60 w 405"/>
                <a:gd name="T49" fmla="*/ 279 h 532"/>
                <a:gd name="T50" fmla="*/ 50 w 405"/>
                <a:gd name="T51" fmla="*/ 263 h 532"/>
                <a:gd name="T52" fmla="*/ 47 w 405"/>
                <a:gd name="T53" fmla="*/ 251 h 532"/>
                <a:gd name="T54" fmla="*/ 29 w 405"/>
                <a:gd name="T55" fmla="*/ 235 h 532"/>
                <a:gd name="T56" fmla="*/ 22 w 405"/>
                <a:gd name="T57" fmla="*/ 254 h 532"/>
                <a:gd name="T58" fmla="*/ 44 w 405"/>
                <a:gd name="T59" fmla="*/ 350 h 532"/>
                <a:gd name="T60" fmla="*/ 62 w 405"/>
                <a:gd name="T61" fmla="*/ 363 h 532"/>
                <a:gd name="T62" fmla="*/ 84 w 405"/>
                <a:gd name="T63" fmla="*/ 382 h 532"/>
                <a:gd name="T64" fmla="*/ 144 w 405"/>
                <a:gd name="T65" fmla="*/ 484 h 532"/>
                <a:gd name="T66" fmla="*/ 257 w 405"/>
                <a:gd name="T67" fmla="*/ 486 h 532"/>
                <a:gd name="T68" fmla="*/ 320 w 405"/>
                <a:gd name="T69" fmla="*/ 379 h 532"/>
                <a:gd name="T70" fmla="*/ 342 w 405"/>
                <a:gd name="T71" fmla="*/ 363 h 532"/>
                <a:gd name="T72" fmla="*/ 366 w 405"/>
                <a:gd name="T73" fmla="*/ 348 h 532"/>
                <a:gd name="T74" fmla="*/ 382 w 405"/>
                <a:gd name="T75" fmla="*/ 264 h 532"/>
                <a:gd name="T76" fmla="*/ 373 w 405"/>
                <a:gd name="T77" fmla="*/ 235 h 532"/>
                <a:gd name="T78" fmla="*/ 358 w 405"/>
                <a:gd name="T79" fmla="*/ 261 h 532"/>
                <a:gd name="T80" fmla="*/ 347 w 405"/>
                <a:gd name="T81" fmla="*/ 279 h 532"/>
                <a:gd name="T82" fmla="*/ 339 w 405"/>
                <a:gd name="T83" fmla="*/ 259 h 532"/>
                <a:gd name="T84" fmla="*/ 327 w 405"/>
                <a:gd name="T85" fmla="*/ 167 h 532"/>
                <a:gd name="T86" fmla="*/ 267 w 405"/>
                <a:gd name="T87" fmla="*/ 120 h 532"/>
                <a:gd name="T88" fmla="*/ 175 w 405"/>
                <a:gd name="T89" fmla="*/ 118 h 532"/>
                <a:gd name="T90" fmla="*/ 100 w 405"/>
                <a:gd name="T91" fmla="*/ 8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532">
                  <a:moveTo>
                    <a:pt x="23" y="216"/>
                  </a:moveTo>
                  <a:cubicBezTo>
                    <a:pt x="23" y="179"/>
                    <a:pt x="21" y="145"/>
                    <a:pt x="24" y="111"/>
                  </a:cubicBezTo>
                  <a:cubicBezTo>
                    <a:pt x="26" y="89"/>
                    <a:pt x="38" y="70"/>
                    <a:pt x="61" y="61"/>
                  </a:cubicBezTo>
                  <a:cubicBezTo>
                    <a:pt x="62" y="60"/>
                    <a:pt x="64" y="60"/>
                    <a:pt x="65" y="59"/>
                  </a:cubicBezTo>
                  <a:cubicBezTo>
                    <a:pt x="116" y="0"/>
                    <a:pt x="185" y="9"/>
                    <a:pt x="252" y="11"/>
                  </a:cubicBezTo>
                  <a:cubicBezTo>
                    <a:pt x="269" y="11"/>
                    <a:pt x="286" y="14"/>
                    <a:pt x="303" y="18"/>
                  </a:cubicBezTo>
                  <a:cubicBezTo>
                    <a:pt x="345" y="28"/>
                    <a:pt x="369" y="57"/>
                    <a:pt x="374" y="99"/>
                  </a:cubicBezTo>
                  <a:cubicBezTo>
                    <a:pt x="377" y="132"/>
                    <a:pt x="376" y="166"/>
                    <a:pt x="376" y="199"/>
                  </a:cubicBezTo>
                  <a:cubicBezTo>
                    <a:pt x="376" y="208"/>
                    <a:pt x="374" y="215"/>
                    <a:pt x="385" y="219"/>
                  </a:cubicBezTo>
                  <a:cubicBezTo>
                    <a:pt x="391" y="221"/>
                    <a:pt x="397" y="229"/>
                    <a:pt x="398" y="236"/>
                  </a:cubicBezTo>
                  <a:cubicBezTo>
                    <a:pt x="405" y="284"/>
                    <a:pt x="395" y="328"/>
                    <a:pt x="368" y="369"/>
                  </a:cubicBezTo>
                  <a:cubicBezTo>
                    <a:pt x="366" y="372"/>
                    <a:pt x="362" y="377"/>
                    <a:pt x="359" y="377"/>
                  </a:cubicBezTo>
                  <a:cubicBezTo>
                    <a:pt x="337" y="377"/>
                    <a:pt x="337" y="396"/>
                    <a:pt x="329" y="410"/>
                  </a:cubicBezTo>
                  <a:cubicBezTo>
                    <a:pt x="315" y="437"/>
                    <a:pt x="301" y="465"/>
                    <a:pt x="281" y="488"/>
                  </a:cubicBezTo>
                  <a:cubicBezTo>
                    <a:pt x="248" y="526"/>
                    <a:pt x="171" y="532"/>
                    <a:pt x="133" y="495"/>
                  </a:cubicBezTo>
                  <a:cubicBezTo>
                    <a:pt x="103" y="466"/>
                    <a:pt x="80" y="433"/>
                    <a:pt x="69" y="392"/>
                  </a:cubicBezTo>
                  <a:cubicBezTo>
                    <a:pt x="68" y="387"/>
                    <a:pt x="61" y="384"/>
                    <a:pt x="57" y="380"/>
                  </a:cubicBezTo>
                  <a:cubicBezTo>
                    <a:pt x="45" y="370"/>
                    <a:pt x="28" y="363"/>
                    <a:pt x="24" y="352"/>
                  </a:cubicBezTo>
                  <a:cubicBezTo>
                    <a:pt x="13" y="320"/>
                    <a:pt x="8" y="287"/>
                    <a:pt x="3" y="255"/>
                  </a:cubicBezTo>
                  <a:cubicBezTo>
                    <a:pt x="0" y="237"/>
                    <a:pt x="6" y="221"/>
                    <a:pt x="23" y="216"/>
                  </a:cubicBezTo>
                  <a:close/>
                  <a:moveTo>
                    <a:pt x="100" y="85"/>
                  </a:moveTo>
                  <a:cubicBezTo>
                    <a:pt x="98" y="85"/>
                    <a:pt x="96" y="85"/>
                    <a:pt x="93" y="85"/>
                  </a:cubicBezTo>
                  <a:cubicBezTo>
                    <a:pt x="86" y="114"/>
                    <a:pt x="76" y="143"/>
                    <a:pt x="71" y="173"/>
                  </a:cubicBezTo>
                  <a:cubicBezTo>
                    <a:pt x="67" y="201"/>
                    <a:pt x="69" y="231"/>
                    <a:pt x="67" y="260"/>
                  </a:cubicBezTo>
                  <a:cubicBezTo>
                    <a:pt x="66" y="266"/>
                    <a:pt x="63" y="273"/>
                    <a:pt x="60" y="279"/>
                  </a:cubicBezTo>
                  <a:cubicBezTo>
                    <a:pt x="57" y="273"/>
                    <a:pt x="53" y="268"/>
                    <a:pt x="50" y="263"/>
                  </a:cubicBezTo>
                  <a:cubicBezTo>
                    <a:pt x="48" y="259"/>
                    <a:pt x="49" y="254"/>
                    <a:pt x="47" y="251"/>
                  </a:cubicBezTo>
                  <a:cubicBezTo>
                    <a:pt x="42" y="245"/>
                    <a:pt x="35" y="241"/>
                    <a:pt x="29" y="235"/>
                  </a:cubicBezTo>
                  <a:cubicBezTo>
                    <a:pt x="27" y="241"/>
                    <a:pt x="21" y="248"/>
                    <a:pt x="22" y="254"/>
                  </a:cubicBezTo>
                  <a:cubicBezTo>
                    <a:pt x="28" y="286"/>
                    <a:pt x="35" y="318"/>
                    <a:pt x="44" y="350"/>
                  </a:cubicBezTo>
                  <a:cubicBezTo>
                    <a:pt x="45" y="356"/>
                    <a:pt x="56" y="363"/>
                    <a:pt x="62" y="363"/>
                  </a:cubicBezTo>
                  <a:cubicBezTo>
                    <a:pt x="77" y="361"/>
                    <a:pt x="81" y="370"/>
                    <a:pt x="84" y="382"/>
                  </a:cubicBezTo>
                  <a:cubicBezTo>
                    <a:pt x="93" y="422"/>
                    <a:pt x="119" y="453"/>
                    <a:pt x="144" y="484"/>
                  </a:cubicBezTo>
                  <a:cubicBezTo>
                    <a:pt x="169" y="516"/>
                    <a:pt x="226" y="514"/>
                    <a:pt x="257" y="486"/>
                  </a:cubicBezTo>
                  <a:cubicBezTo>
                    <a:pt x="289" y="457"/>
                    <a:pt x="308" y="420"/>
                    <a:pt x="320" y="379"/>
                  </a:cubicBezTo>
                  <a:cubicBezTo>
                    <a:pt x="324" y="367"/>
                    <a:pt x="329" y="363"/>
                    <a:pt x="342" y="363"/>
                  </a:cubicBezTo>
                  <a:cubicBezTo>
                    <a:pt x="351" y="362"/>
                    <a:pt x="364" y="355"/>
                    <a:pt x="366" y="348"/>
                  </a:cubicBezTo>
                  <a:cubicBezTo>
                    <a:pt x="374" y="321"/>
                    <a:pt x="379" y="292"/>
                    <a:pt x="382" y="264"/>
                  </a:cubicBezTo>
                  <a:cubicBezTo>
                    <a:pt x="383" y="255"/>
                    <a:pt x="376" y="245"/>
                    <a:pt x="373" y="235"/>
                  </a:cubicBezTo>
                  <a:cubicBezTo>
                    <a:pt x="368" y="244"/>
                    <a:pt x="363" y="252"/>
                    <a:pt x="358" y="261"/>
                  </a:cubicBezTo>
                  <a:cubicBezTo>
                    <a:pt x="355" y="267"/>
                    <a:pt x="351" y="273"/>
                    <a:pt x="347" y="279"/>
                  </a:cubicBezTo>
                  <a:cubicBezTo>
                    <a:pt x="344" y="272"/>
                    <a:pt x="340" y="266"/>
                    <a:pt x="339" y="259"/>
                  </a:cubicBezTo>
                  <a:cubicBezTo>
                    <a:pt x="335" y="228"/>
                    <a:pt x="334" y="197"/>
                    <a:pt x="327" y="167"/>
                  </a:cubicBezTo>
                  <a:cubicBezTo>
                    <a:pt x="318" y="128"/>
                    <a:pt x="307" y="121"/>
                    <a:pt x="267" y="120"/>
                  </a:cubicBezTo>
                  <a:cubicBezTo>
                    <a:pt x="236" y="119"/>
                    <a:pt x="205" y="121"/>
                    <a:pt x="175" y="118"/>
                  </a:cubicBezTo>
                  <a:cubicBezTo>
                    <a:pt x="147" y="116"/>
                    <a:pt x="117" y="115"/>
                    <a:pt x="10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4" name="Freeform 143"/>
            <p:cNvSpPr>
              <a:spLocks/>
            </p:cNvSpPr>
            <p:nvPr/>
          </p:nvSpPr>
          <p:spPr bwMode="auto">
            <a:xfrm>
              <a:off x="1473120" y="3809333"/>
              <a:ext cx="187374" cy="194782"/>
            </a:xfrm>
            <a:custGeom>
              <a:avLst/>
              <a:gdLst>
                <a:gd name="T0" fmla="*/ 257 w 257"/>
                <a:gd name="T1" fmla="*/ 22 h 267"/>
                <a:gd name="T2" fmla="*/ 13 w 257"/>
                <a:gd name="T3" fmla="*/ 267 h 267"/>
                <a:gd name="T4" fmla="*/ 2 w 257"/>
                <a:gd name="T5" fmla="*/ 217 h 267"/>
                <a:gd name="T6" fmla="*/ 72 w 257"/>
                <a:gd name="T7" fmla="*/ 57 h 267"/>
                <a:gd name="T8" fmla="*/ 244 w 257"/>
                <a:gd name="T9" fmla="*/ 15 h 267"/>
                <a:gd name="T10" fmla="*/ 257 w 257"/>
                <a:gd name="T11" fmla="*/ 22 h 267"/>
              </a:gdLst>
              <a:ahLst/>
              <a:cxnLst>
                <a:cxn ang="0">
                  <a:pos x="T0" y="T1"/>
                </a:cxn>
                <a:cxn ang="0">
                  <a:pos x="T2" y="T3"/>
                </a:cxn>
                <a:cxn ang="0">
                  <a:pos x="T4" y="T5"/>
                </a:cxn>
                <a:cxn ang="0">
                  <a:pos x="T6" y="T7"/>
                </a:cxn>
                <a:cxn ang="0">
                  <a:pos x="T8" y="T9"/>
                </a:cxn>
                <a:cxn ang="0">
                  <a:pos x="T10" y="T11"/>
                </a:cxn>
              </a:cxnLst>
              <a:rect l="0" t="0" r="r" b="b"/>
              <a:pathLst>
                <a:path w="257" h="267">
                  <a:moveTo>
                    <a:pt x="257" y="22"/>
                  </a:moveTo>
                  <a:cubicBezTo>
                    <a:pt x="176" y="103"/>
                    <a:pt x="94" y="185"/>
                    <a:pt x="13" y="267"/>
                  </a:cubicBezTo>
                  <a:cubicBezTo>
                    <a:pt x="9" y="250"/>
                    <a:pt x="3" y="234"/>
                    <a:pt x="2" y="217"/>
                  </a:cubicBezTo>
                  <a:cubicBezTo>
                    <a:pt x="0" y="153"/>
                    <a:pt x="19" y="99"/>
                    <a:pt x="72" y="57"/>
                  </a:cubicBezTo>
                  <a:cubicBezTo>
                    <a:pt x="124" y="14"/>
                    <a:pt x="180" y="0"/>
                    <a:pt x="244" y="15"/>
                  </a:cubicBezTo>
                  <a:cubicBezTo>
                    <a:pt x="249" y="16"/>
                    <a:pt x="253" y="19"/>
                    <a:pt x="25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grpSp>
      <p:grpSp>
        <p:nvGrpSpPr>
          <p:cNvPr id="20" name="Group 19"/>
          <p:cNvGrpSpPr/>
          <p:nvPr/>
        </p:nvGrpSpPr>
        <p:grpSpPr>
          <a:xfrm>
            <a:off x="4377531" y="1817112"/>
            <a:ext cx="3184478" cy="320237"/>
            <a:chOff x="4377531" y="1862832"/>
            <a:chExt cx="3184478" cy="320237"/>
          </a:xfrm>
        </p:grpSpPr>
        <p:sp>
          <p:nvSpPr>
            <p:cNvPr id="135" name="Rectangle 134"/>
            <p:cNvSpPr/>
            <p:nvPr/>
          </p:nvSpPr>
          <p:spPr>
            <a:xfrm>
              <a:off x="4377531" y="1974006"/>
              <a:ext cx="2103140" cy="184666"/>
            </a:xfrm>
            <a:prstGeom prst="rect">
              <a:avLst/>
            </a:prstGeom>
          </p:spPr>
          <p:txBody>
            <a:bodyPr wrap="none" lIns="0" tIns="0" rIns="0" bIns="0">
              <a:spAutoFit/>
            </a:bodyPr>
            <a:lstStyle/>
            <a:p>
              <a:pPr>
                <a:spcAft>
                  <a:spcPts val="600"/>
                </a:spcAft>
              </a:pPr>
              <a:r>
                <a:rPr lang="en-US" sz="1200" b="1" dirty="0">
                  <a:solidFill>
                    <a:schemeClr val="bg1"/>
                  </a:solidFill>
                  <a:latin typeface="Arial" panose="020B0604020202020204" pitchFamily="34" charset="0"/>
                </a:rPr>
                <a:t>Big Data Software Engineers</a:t>
              </a:r>
            </a:p>
          </p:txBody>
        </p:sp>
        <p:grpSp>
          <p:nvGrpSpPr>
            <p:cNvPr id="145" name="Group 144"/>
            <p:cNvGrpSpPr/>
            <p:nvPr/>
          </p:nvGrpSpPr>
          <p:grpSpPr>
            <a:xfrm>
              <a:off x="7241902" y="1862832"/>
              <a:ext cx="320107" cy="320237"/>
              <a:chOff x="2897099" y="2862895"/>
              <a:chExt cx="763077" cy="763386"/>
            </a:xfrm>
            <a:solidFill>
              <a:schemeClr val="bg1"/>
            </a:solidFill>
          </p:grpSpPr>
          <p:sp>
            <p:nvSpPr>
              <p:cNvPr id="146" name="Freeform 145"/>
              <p:cNvSpPr>
                <a:spLocks noEditPoints="1"/>
              </p:cNvSpPr>
              <p:nvPr/>
            </p:nvSpPr>
            <p:spPr bwMode="auto">
              <a:xfrm>
                <a:off x="3292528" y="2862895"/>
                <a:ext cx="367648" cy="762460"/>
              </a:xfrm>
              <a:custGeom>
                <a:avLst/>
                <a:gdLst>
                  <a:gd name="T0" fmla="*/ 234 w 504"/>
                  <a:gd name="T1" fmla="*/ 657 h 1045"/>
                  <a:gd name="T2" fmla="*/ 208 w 504"/>
                  <a:gd name="T3" fmla="*/ 671 h 1045"/>
                  <a:gd name="T4" fmla="*/ 169 w 504"/>
                  <a:gd name="T5" fmla="*/ 890 h 1045"/>
                  <a:gd name="T6" fmla="*/ 150 w 504"/>
                  <a:gd name="T7" fmla="*/ 698 h 1045"/>
                  <a:gd name="T8" fmla="*/ 188 w 504"/>
                  <a:gd name="T9" fmla="*/ 550 h 1045"/>
                  <a:gd name="T10" fmla="*/ 37 w 504"/>
                  <a:gd name="T11" fmla="*/ 440 h 1045"/>
                  <a:gd name="T12" fmla="*/ 18 w 504"/>
                  <a:gd name="T13" fmla="*/ 360 h 1045"/>
                  <a:gd name="T14" fmla="*/ 50 w 504"/>
                  <a:gd name="T15" fmla="*/ 198 h 1045"/>
                  <a:gd name="T16" fmla="*/ 57 w 504"/>
                  <a:gd name="T17" fmla="*/ 110 h 1045"/>
                  <a:gd name="T18" fmla="*/ 121 w 504"/>
                  <a:gd name="T19" fmla="*/ 30 h 1045"/>
                  <a:gd name="T20" fmla="*/ 465 w 504"/>
                  <a:gd name="T21" fmla="*/ 95 h 1045"/>
                  <a:gd name="T22" fmla="*/ 457 w 504"/>
                  <a:gd name="T23" fmla="*/ 324 h 1045"/>
                  <a:gd name="T24" fmla="*/ 414 w 504"/>
                  <a:gd name="T25" fmla="*/ 470 h 1045"/>
                  <a:gd name="T26" fmla="*/ 439 w 504"/>
                  <a:gd name="T27" fmla="*/ 535 h 1045"/>
                  <a:gd name="T28" fmla="*/ 498 w 504"/>
                  <a:gd name="T29" fmla="*/ 891 h 1045"/>
                  <a:gd name="T30" fmla="*/ 445 w 504"/>
                  <a:gd name="T31" fmla="*/ 1043 h 1045"/>
                  <a:gd name="T32" fmla="*/ 40 w 504"/>
                  <a:gd name="T33" fmla="*/ 1045 h 1045"/>
                  <a:gd name="T34" fmla="*/ 11 w 504"/>
                  <a:gd name="T35" fmla="*/ 929 h 1045"/>
                  <a:gd name="T36" fmla="*/ 291 w 504"/>
                  <a:gd name="T37" fmla="*/ 912 h 1045"/>
                  <a:gd name="T38" fmla="*/ 360 w 504"/>
                  <a:gd name="T39" fmla="*/ 688 h 1045"/>
                  <a:gd name="T40" fmla="*/ 372 w 504"/>
                  <a:gd name="T41" fmla="*/ 617 h 1045"/>
                  <a:gd name="T42" fmla="*/ 335 w 504"/>
                  <a:gd name="T43" fmla="*/ 709 h 1045"/>
                  <a:gd name="T44" fmla="*/ 301 w 504"/>
                  <a:gd name="T45" fmla="*/ 889 h 1045"/>
                  <a:gd name="T46" fmla="*/ 84 w 504"/>
                  <a:gd name="T47" fmla="*/ 137 h 1045"/>
                  <a:gd name="T48" fmla="*/ 66 w 504"/>
                  <a:gd name="T49" fmla="*/ 236 h 1045"/>
                  <a:gd name="T50" fmla="*/ 45 w 504"/>
                  <a:gd name="T51" fmla="*/ 421 h 1045"/>
                  <a:gd name="T52" fmla="*/ 191 w 504"/>
                  <a:gd name="T53" fmla="*/ 511 h 1045"/>
                  <a:gd name="T54" fmla="*/ 285 w 504"/>
                  <a:gd name="T55" fmla="*/ 388 h 1045"/>
                  <a:gd name="T56" fmla="*/ 338 w 504"/>
                  <a:gd name="T57" fmla="*/ 301 h 1045"/>
                  <a:gd name="T58" fmla="*/ 291 w 504"/>
                  <a:gd name="T59" fmla="*/ 289 h 1045"/>
                  <a:gd name="T60" fmla="*/ 255 w 504"/>
                  <a:gd name="T61" fmla="*/ 287 h 1045"/>
                  <a:gd name="T62" fmla="*/ 193 w 504"/>
                  <a:gd name="T63" fmla="*/ 229 h 1045"/>
                  <a:gd name="T64" fmla="*/ 84 w 504"/>
                  <a:gd name="T65" fmla="*/ 137 h 1045"/>
                  <a:gd name="T66" fmla="*/ 378 w 504"/>
                  <a:gd name="T67" fmla="*/ 506 h 1045"/>
                  <a:gd name="T68" fmla="*/ 392 w 504"/>
                  <a:gd name="T69" fmla="*/ 460 h 1045"/>
                  <a:gd name="T70" fmla="*/ 295 w 504"/>
                  <a:gd name="T71" fmla="*/ 397 h 1045"/>
                  <a:gd name="T72" fmla="*/ 221 w 504"/>
                  <a:gd name="T73" fmla="*/ 505 h 1045"/>
                  <a:gd name="T74" fmla="*/ 215 w 504"/>
                  <a:gd name="T75" fmla="*/ 564 h 1045"/>
                  <a:gd name="T76" fmla="*/ 331 w 504"/>
                  <a:gd name="T77" fmla="*/ 598 h 1045"/>
                  <a:gd name="T78" fmla="*/ 408 w 504"/>
                  <a:gd name="T79" fmla="*/ 515 h 1045"/>
                  <a:gd name="T80" fmla="*/ 235 w 504"/>
                  <a:gd name="T81" fmla="*/ 63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4" h="1045">
                    <a:moveTo>
                      <a:pt x="209" y="889"/>
                    </a:moveTo>
                    <a:cubicBezTo>
                      <a:pt x="218" y="810"/>
                      <a:pt x="226" y="734"/>
                      <a:pt x="234" y="657"/>
                    </a:cubicBezTo>
                    <a:cubicBezTo>
                      <a:pt x="224" y="655"/>
                      <a:pt x="219" y="653"/>
                      <a:pt x="211" y="651"/>
                    </a:cubicBezTo>
                    <a:cubicBezTo>
                      <a:pt x="210" y="659"/>
                      <a:pt x="209" y="665"/>
                      <a:pt x="208" y="671"/>
                    </a:cubicBezTo>
                    <a:cubicBezTo>
                      <a:pt x="201" y="739"/>
                      <a:pt x="193" y="808"/>
                      <a:pt x="186" y="876"/>
                    </a:cubicBezTo>
                    <a:cubicBezTo>
                      <a:pt x="185" y="886"/>
                      <a:pt x="180" y="890"/>
                      <a:pt x="169" y="890"/>
                    </a:cubicBezTo>
                    <a:cubicBezTo>
                      <a:pt x="132" y="891"/>
                      <a:pt x="127" y="887"/>
                      <a:pt x="124" y="846"/>
                    </a:cubicBezTo>
                    <a:cubicBezTo>
                      <a:pt x="120" y="795"/>
                      <a:pt x="134" y="746"/>
                      <a:pt x="150" y="698"/>
                    </a:cubicBezTo>
                    <a:cubicBezTo>
                      <a:pt x="163" y="659"/>
                      <a:pt x="179" y="622"/>
                      <a:pt x="192" y="584"/>
                    </a:cubicBezTo>
                    <a:cubicBezTo>
                      <a:pt x="195" y="574"/>
                      <a:pt x="191" y="561"/>
                      <a:pt x="188" y="550"/>
                    </a:cubicBezTo>
                    <a:cubicBezTo>
                      <a:pt x="184" y="532"/>
                      <a:pt x="171" y="541"/>
                      <a:pt x="161" y="542"/>
                    </a:cubicBezTo>
                    <a:cubicBezTo>
                      <a:pt x="81" y="554"/>
                      <a:pt x="48" y="502"/>
                      <a:pt x="37" y="440"/>
                    </a:cubicBezTo>
                    <a:cubicBezTo>
                      <a:pt x="33" y="421"/>
                      <a:pt x="37" y="400"/>
                      <a:pt x="16" y="387"/>
                    </a:cubicBezTo>
                    <a:cubicBezTo>
                      <a:pt x="12" y="385"/>
                      <a:pt x="15" y="368"/>
                      <a:pt x="18" y="360"/>
                    </a:cubicBezTo>
                    <a:cubicBezTo>
                      <a:pt x="23" y="344"/>
                      <a:pt x="36" y="330"/>
                      <a:pt x="39" y="314"/>
                    </a:cubicBezTo>
                    <a:cubicBezTo>
                      <a:pt x="44" y="276"/>
                      <a:pt x="45" y="236"/>
                      <a:pt x="50" y="198"/>
                    </a:cubicBezTo>
                    <a:cubicBezTo>
                      <a:pt x="51" y="182"/>
                      <a:pt x="55" y="166"/>
                      <a:pt x="59" y="151"/>
                    </a:cubicBezTo>
                    <a:cubicBezTo>
                      <a:pt x="63" y="137"/>
                      <a:pt x="70" y="124"/>
                      <a:pt x="57" y="110"/>
                    </a:cubicBezTo>
                    <a:cubicBezTo>
                      <a:pt x="53" y="106"/>
                      <a:pt x="56" y="93"/>
                      <a:pt x="59" y="86"/>
                    </a:cubicBezTo>
                    <a:cubicBezTo>
                      <a:pt x="70" y="57"/>
                      <a:pt x="93" y="37"/>
                      <a:pt x="121" y="30"/>
                    </a:cubicBezTo>
                    <a:cubicBezTo>
                      <a:pt x="187" y="13"/>
                      <a:pt x="255" y="0"/>
                      <a:pt x="324" y="12"/>
                    </a:cubicBezTo>
                    <a:cubicBezTo>
                      <a:pt x="382" y="22"/>
                      <a:pt x="431" y="43"/>
                      <a:pt x="465" y="95"/>
                    </a:cubicBezTo>
                    <a:cubicBezTo>
                      <a:pt x="483" y="123"/>
                      <a:pt x="483" y="153"/>
                      <a:pt x="483" y="183"/>
                    </a:cubicBezTo>
                    <a:cubicBezTo>
                      <a:pt x="485" y="232"/>
                      <a:pt x="473" y="278"/>
                      <a:pt x="457" y="324"/>
                    </a:cubicBezTo>
                    <a:cubicBezTo>
                      <a:pt x="442" y="366"/>
                      <a:pt x="433" y="411"/>
                      <a:pt x="421" y="454"/>
                    </a:cubicBezTo>
                    <a:cubicBezTo>
                      <a:pt x="419" y="460"/>
                      <a:pt x="416" y="465"/>
                      <a:pt x="414" y="470"/>
                    </a:cubicBezTo>
                    <a:cubicBezTo>
                      <a:pt x="413" y="474"/>
                      <a:pt x="409" y="479"/>
                      <a:pt x="411" y="482"/>
                    </a:cubicBezTo>
                    <a:cubicBezTo>
                      <a:pt x="419" y="500"/>
                      <a:pt x="425" y="522"/>
                      <a:pt x="439" y="535"/>
                    </a:cubicBezTo>
                    <a:cubicBezTo>
                      <a:pt x="460" y="555"/>
                      <a:pt x="472" y="578"/>
                      <a:pt x="479" y="604"/>
                    </a:cubicBezTo>
                    <a:cubicBezTo>
                      <a:pt x="504" y="699"/>
                      <a:pt x="498" y="795"/>
                      <a:pt x="498" y="891"/>
                    </a:cubicBezTo>
                    <a:cubicBezTo>
                      <a:pt x="498" y="921"/>
                      <a:pt x="499" y="950"/>
                      <a:pt x="499" y="980"/>
                    </a:cubicBezTo>
                    <a:cubicBezTo>
                      <a:pt x="499" y="1017"/>
                      <a:pt x="482" y="1037"/>
                      <a:pt x="445" y="1043"/>
                    </a:cubicBezTo>
                    <a:cubicBezTo>
                      <a:pt x="437" y="1044"/>
                      <a:pt x="428" y="1045"/>
                      <a:pt x="420" y="1045"/>
                    </a:cubicBezTo>
                    <a:cubicBezTo>
                      <a:pt x="293" y="1045"/>
                      <a:pt x="166" y="1045"/>
                      <a:pt x="40" y="1045"/>
                    </a:cubicBezTo>
                    <a:cubicBezTo>
                      <a:pt x="24" y="1045"/>
                      <a:pt x="16" y="1040"/>
                      <a:pt x="11" y="1025"/>
                    </a:cubicBezTo>
                    <a:cubicBezTo>
                      <a:pt x="0" y="993"/>
                      <a:pt x="1" y="961"/>
                      <a:pt x="11" y="929"/>
                    </a:cubicBezTo>
                    <a:cubicBezTo>
                      <a:pt x="15" y="916"/>
                      <a:pt x="21" y="911"/>
                      <a:pt x="35" y="911"/>
                    </a:cubicBezTo>
                    <a:cubicBezTo>
                      <a:pt x="120" y="912"/>
                      <a:pt x="206" y="912"/>
                      <a:pt x="291" y="912"/>
                    </a:cubicBezTo>
                    <a:cubicBezTo>
                      <a:pt x="333" y="912"/>
                      <a:pt x="355" y="889"/>
                      <a:pt x="355" y="848"/>
                    </a:cubicBezTo>
                    <a:cubicBezTo>
                      <a:pt x="356" y="794"/>
                      <a:pt x="357" y="741"/>
                      <a:pt x="360" y="688"/>
                    </a:cubicBezTo>
                    <a:cubicBezTo>
                      <a:pt x="361" y="670"/>
                      <a:pt x="369" y="652"/>
                      <a:pt x="374" y="634"/>
                    </a:cubicBezTo>
                    <a:cubicBezTo>
                      <a:pt x="375" y="629"/>
                      <a:pt x="372" y="623"/>
                      <a:pt x="372" y="617"/>
                    </a:cubicBezTo>
                    <a:cubicBezTo>
                      <a:pt x="366" y="620"/>
                      <a:pt x="356" y="622"/>
                      <a:pt x="355" y="626"/>
                    </a:cubicBezTo>
                    <a:cubicBezTo>
                      <a:pt x="347" y="653"/>
                      <a:pt x="337" y="681"/>
                      <a:pt x="335" y="709"/>
                    </a:cubicBezTo>
                    <a:cubicBezTo>
                      <a:pt x="332" y="756"/>
                      <a:pt x="334" y="803"/>
                      <a:pt x="334" y="851"/>
                    </a:cubicBezTo>
                    <a:cubicBezTo>
                      <a:pt x="334" y="877"/>
                      <a:pt x="327" y="887"/>
                      <a:pt x="301" y="889"/>
                    </a:cubicBezTo>
                    <a:cubicBezTo>
                      <a:pt x="270" y="891"/>
                      <a:pt x="239" y="889"/>
                      <a:pt x="209" y="889"/>
                    </a:cubicBezTo>
                    <a:close/>
                    <a:moveTo>
                      <a:pt x="84" y="137"/>
                    </a:moveTo>
                    <a:cubicBezTo>
                      <a:pt x="82" y="143"/>
                      <a:pt x="79" y="147"/>
                      <a:pt x="79" y="151"/>
                    </a:cubicBezTo>
                    <a:cubicBezTo>
                      <a:pt x="74" y="179"/>
                      <a:pt x="68" y="207"/>
                      <a:pt x="66" y="236"/>
                    </a:cubicBezTo>
                    <a:cubicBezTo>
                      <a:pt x="62" y="285"/>
                      <a:pt x="62" y="334"/>
                      <a:pt x="33" y="371"/>
                    </a:cubicBezTo>
                    <a:cubicBezTo>
                      <a:pt x="38" y="391"/>
                      <a:pt x="44" y="406"/>
                      <a:pt x="45" y="421"/>
                    </a:cubicBezTo>
                    <a:cubicBezTo>
                      <a:pt x="49" y="451"/>
                      <a:pt x="60" y="478"/>
                      <a:pt x="80" y="502"/>
                    </a:cubicBezTo>
                    <a:cubicBezTo>
                      <a:pt x="107" y="535"/>
                      <a:pt x="158" y="538"/>
                      <a:pt x="191" y="511"/>
                    </a:cubicBezTo>
                    <a:cubicBezTo>
                      <a:pt x="223" y="485"/>
                      <a:pt x="243" y="452"/>
                      <a:pt x="257" y="414"/>
                    </a:cubicBezTo>
                    <a:cubicBezTo>
                      <a:pt x="262" y="401"/>
                      <a:pt x="259" y="379"/>
                      <a:pt x="285" y="388"/>
                    </a:cubicBezTo>
                    <a:cubicBezTo>
                      <a:pt x="286" y="388"/>
                      <a:pt x="290" y="385"/>
                      <a:pt x="291" y="383"/>
                    </a:cubicBezTo>
                    <a:cubicBezTo>
                      <a:pt x="307" y="356"/>
                      <a:pt x="325" y="330"/>
                      <a:pt x="338" y="301"/>
                    </a:cubicBezTo>
                    <a:cubicBezTo>
                      <a:pt x="346" y="282"/>
                      <a:pt x="334" y="257"/>
                      <a:pt x="322" y="255"/>
                    </a:cubicBezTo>
                    <a:cubicBezTo>
                      <a:pt x="307" y="252"/>
                      <a:pt x="297" y="262"/>
                      <a:pt x="291" y="289"/>
                    </a:cubicBezTo>
                    <a:cubicBezTo>
                      <a:pt x="289" y="301"/>
                      <a:pt x="283" y="303"/>
                      <a:pt x="272" y="303"/>
                    </a:cubicBezTo>
                    <a:cubicBezTo>
                      <a:pt x="260" y="303"/>
                      <a:pt x="257" y="298"/>
                      <a:pt x="255" y="287"/>
                    </a:cubicBezTo>
                    <a:cubicBezTo>
                      <a:pt x="251" y="261"/>
                      <a:pt x="239" y="249"/>
                      <a:pt x="214" y="246"/>
                    </a:cubicBezTo>
                    <a:cubicBezTo>
                      <a:pt x="203" y="245"/>
                      <a:pt x="198" y="240"/>
                      <a:pt x="193" y="229"/>
                    </a:cubicBezTo>
                    <a:cubicBezTo>
                      <a:pt x="185" y="211"/>
                      <a:pt x="175" y="191"/>
                      <a:pt x="160" y="179"/>
                    </a:cubicBezTo>
                    <a:cubicBezTo>
                      <a:pt x="137" y="162"/>
                      <a:pt x="110" y="151"/>
                      <a:pt x="84" y="137"/>
                    </a:cubicBezTo>
                    <a:close/>
                    <a:moveTo>
                      <a:pt x="215" y="564"/>
                    </a:moveTo>
                    <a:cubicBezTo>
                      <a:pt x="272" y="550"/>
                      <a:pt x="327" y="536"/>
                      <a:pt x="378" y="506"/>
                    </a:cubicBezTo>
                    <a:cubicBezTo>
                      <a:pt x="395" y="496"/>
                      <a:pt x="396" y="483"/>
                      <a:pt x="396" y="468"/>
                    </a:cubicBezTo>
                    <a:cubicBezTo>
                      <a:pt x="396" y="465"/>
                      <a:pt x="394" y="462"/>
                      <a:pt x="392" y="460"/>
                    </a:cubicBezTo>
                    <a:cubicBezTo>
                      <a:pt x="366" y="436"/>
                      <a:pt x="341" y="411"/>
                      <a:pt x="315" y="388"/>
                    </a:cubicBezTo>
                    <a:cubicBezTo>
                      <a:pt x="310" y="390"/>
                      <a:pt x="303" y="397"/>
                      <a:pt x="295" y="397"/>
                    </a:cubicBezTo>
                    <a:cubicBezTo>
                      <a:pt x="280" y="397"/>
                      <a:pt x="274" y="406"/>
                      <a:pt x="271" y="419"/>
                    </a:cubicBezTo>
                    <a:cubicBezTo>
                      <a:pt x="263" y="453"/>
                      <a:pt x="244" y="480"/>
                      <a:pt x="221" y="505"/>
                    </a:cubicBezTo>
                    <a:cubicBezTo>
                      <a:pt x="212" y="514"/>
                      <a:pt x="197" y="521"/>
                      <a:pt x="196" y="531"/>
                    </a:cubicBezTo>
                    <a:cubicBezTo>
                      <a:pt x="194" y="541"/>
                      <a:pt x="207" y="552"/>
                      <a:pt x="215" y="564"/>
                    </a:cubicBezTo>
                    <a:close/>
                    <a:moveTo>
                      <a:pt x="235" y="635"/>
                    </a:moveTo>
                    <a:cubicBezTo>
                      <a:pt x="256" y="636"/>
                      <a:pt x="310" y="615"/>
                      <a:pt x="331" y="598"/>
                    </a:cubicBezTo>
                    <a:cubicBezTo>
                      <a:pt x="353" y="579"/>
                      <a:pt x="376" y="561"/>
                      <a:pt x="399" y="543"/>
                    </a:cubicBezTo>
                    <a:cubicBezTo>
                      <a:pt x="410" y="534"/>
                      <a:pt x="416" y="524"/>
                      <a:pt x="408" y="515"/>
                    </a:cubicBezTo>
                    <a:cubicBezTo>
                      <a:pt x="347" y="538"/>
                      <a:pt x="288" y="561"/>
                      <a:pt x="232" y="582"/>
                    </a:cubicBezTo>
                    <a:cubicBezTo>
                      <a:pt x="233" y="600"/>
                      <a:pt x="234" y="616"/>
                      <a:pt x="235" y="6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7" name="Freeform 146"/>
              <p:cNvSpPr>
                <a:spLocks noEditPoints="1"/>
              </p:cNvSpPr>
              <p:nvPr/>
            </p:nvSpPr>
            <p:spPr bwMode="auto">
              <a:xfrm>
                <a:off x="2897099" y="3074655"/>
                <a:ext cx="224725" cy="465502"/>
              </a:xfrm>
              <a:custGeom>
                <a:avLst/>
                <a:gdLst>
                  <a:gd name="T0" fmla="*/ 125 w 308"/>
                  <a:gd name="T1" fmla="*/ 638 h 638"/>
                  <a:gd name="T2" fmla="*/ 117 w 308"/>
                  <a:gd name="T3" fmla="*/ 618 h 638"/>
                  <a:gd name="T4" fmla="*/ 64 w 308"/>
                  <a:gd name="T5" fmla="*/ 352 h 638"/>
                  <a:gd name="T6" fmla="*/ 6 w 308"/>
                  <a:gd name="T7" fmla="*/ 44 h 638"/>
                  <a:gd name="T8" fmla="*/ 43 w 308"/>
                  <a:gd name="T9" fmla="*/ 5 h 638"/>
                  <a:gd name="T10" fmla="*/ 207 w 308"/>
                  <a:gd name="T11" fmla="*/ 29 h 638"/>
                  <a:gd name="T12" fmla="*/ 238 w 308"/>
                  <a:gd name="T13" fmla="*/ 58 h 638"/>
                  <a:gd name="T14" fmla="*/ 293 w 308"/>
                  <a:gd name="T15" fmla="*/ 314 h 638"/>
                  <a:gd name="T16" fmla="*/ 297 w 308"/>
                  <a:gd name="T17" fmla="*/ 331 h 638"/>
                  <a:gd name="T18" fmla="*/ 289 w 308"/>
                  <a:gd name="T19" fmla="*/ 414 h 638"/>
                  <a:gd name="T20" fmla="*/ 233 w 308"/>
                  <a:gd name="T21" fmla="*/ 517 h 638"/>
                  <a:gd name="T22" fmla="*/ 205 w 308"/>
                  <a:gd name="T23" fmla="*/ 558 h 638"/>
                  <a:gd name="T24" fmla="*/ 125 w 308"/>
                  <a:gd name="T25" fmla="*/ 638 h 638"/>
                  <a:gd name="T26" fmla="*/ 60 w 308"/>
                  <a:gd name="T27" fmla="*/ 57 h 638"/>
                  <a:gd name="T28" fmla="*/ 155 w 308"/>
                  <a:gd name="T29" fmla="*/ 554 h 638"/>
                  <a:gd name="T30" fmla="*/ 167 w 308"/>
                  <a:gd name="T31" fmla="*/ 536 h 638"/>
                  <a:gd name="T32" fmla="*/ 246 w 308"/>
                  <a:gd name="T33" fmla="*/ 389 h 638"/>
                  <a:gd name="T34" fmla="*/ 251 w 308"/>
                  <a:gd name="T35" fmla="*/ 351 h 638"/>
                  <a:gd name="T36" fmla="*/ 222 w 308"/>
                  <a:gd name="T37" fmla="*/ 225 h 638"/>
                  <a:gd name="T38" fmla="*/ 194 w 308"/>
                  <a:gd name="T39" fmla="*/ 90 h 638"/>
                  <a:gd name="T40" fmla="*/ 180 w 308"/>
                  <a:gd name="T41" fmla="*/ 75 h 638"/>
                  <a:gd name="T42" fmla="*/ 60 w 308"/>
                  <a:gd name="T43" fmla="*/ 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638">
                    <a:moveTo>
                      <a:pt x="125" y="638"/>
                    </a:moveTo>
                    <a:cubicBezTo>
                      <a:pt x="122" y="631"/>
                      <a:pt x="119" y="625"/>
                      <a:pt x="117" y="618"/>
                    </a:cubicBezTo>
                    <a:cubicBezTo>
                      <a:pt x="99" y="529"/>
                      <a:pt x="81" y="440"/>
                      <a:pt x="64" y="352"/>
                    </a:cubicBezTo>
                    <a:cubicBezTo>
                      <a:pt x="44" y="249"/>
                      <a:pt x="25" y="146"/>
                      <a:pt x="6" y="44"/>
                    </a:cubicBezTo>
                    <a:cubicBezTo>
                      <a:pt x="0" y="12"/>
                      <a:pt x="11" y="0"/>
                      <a:pt x="43" y="5"/>
                    </a:cubicBezTo>
                    <a:cubicBezTo>
                      <a:pt x="98" y="13"/>
                      <a:pt x="152" y="22"/>
                      <a:pt x="207" y="29"/>
                    </a:cubicBezTo>
                    <a:cubicBezTo>
                      <a:pt x="227" y="32"/>
                      <a:pt x="234" y="40"/>
                      <a:pt x="238" y="58"/>
                    </a:cubicBezTo>
                    <a:cubicBezTo>
                      <a:pt x="256" y="144"/>
                      <a:pt x="274" y="229"/>
                      <a:pt x="293" y="314"/>
                    </a:cubicBezTo>
                    <a:cubicBezTo>
                      <a:pt x="294" y="320"/>
                      <a:pt x="295" y="326"/>
                      <a:pt x="297" y="331"/>
                    </a:cubicBezTo>
                    <a:cubicBezTo>
                      <a:pt x="306" y="360"/>
                      <a:pt x="308" y="386"/>
                      <a:pt x="289" y="414"/>
                    </a:cubicBezTo>
                    <a:cubicBezTo>
                      <a:pt x="267" y="446"/>
                      <a:pt x="252" y="483"/>
                      <a:pt x="233" y="517"/>
                    </a:cubicBezTo>
                    <a:cubicBezTo>
                      <a:pt x="225" y="532"/>
                      <a:pt x="214" y="544"/>
                      <a:pt x="205" y="558"/>
                    </a:cubicBezTo>
                    <a:cubicBezTo>
                      <a:pt x="178" y="585"/>
                      <a:pt x="151" y="611"/>
                      <a:pt x="125" y="638"/>
                    </a:cubicBezTo>
                    <a:close/>
                    <a:moveTo>
                      <a:pt x="60" y="57"/>
                    </a:moveTo>
                    <a:cubicBezTo>
                      <a:pt x="92" y="223"/>
                      <a:pt x="123" y="386"/>
                      <a:pt x="155" y="554"/>
                    </a:cubicBezTo>
                    <a:cubicBezTo>
                      <a:pt x="161" y="545"/>
                      <a:pt x="164" y="541"/>
                      <a:pt x="167" y="536"/>
                    </a:cubicBezTo>
                    <a:cubicBezTo>
                      <a:pt x="194" y="487"/>
                      <a:pt x="221" y="438"/>
                      <a:pt x="246" y="389"/>
                    </a:cubicBezTo>
                    <a:cubicBezTo>
                      <a:pt x="252" y="378"/>
                      <a:pt x="253" y="363"/>
                      <a:pt x="251" y="351"/>
                    </a:cubicBezTo>
                    <a:cubicBezTo>
                      <a:pt x="243" y="309"/>
                      <a:pt x="231" y="267"/>
                      <a:pt x="222" y="225"/>
                    </a:cubicBezTo>
                    <a:cubicBezTo>
                      <a:pt x="212" y="180"/>
                      <a:pt x="204" y="135"/>
                      <a:pt x="194" y="90"/>
                    </a:cubicBezTo>
                    <a:cubicBezTo>
                      <a:pt x="192" y="84"/>
                      <a:pt x="185" y="76"/>
                      <a:pt x="180" y="75"/>
                    </a:cubicBezTo>
                    <a:cubicBezTo>
                      <a:pt x="141" y="68"/>
                      <a:pt x="102" y="63"/>
                      <a:pt x="6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8" name="Freeform 147"/>
              <p:cNvSpPr>
                <a:spLocks noEditPoints="1"/>
              </p:cNvSpPr>
              <p:nvPr/>
            </p:nvSpPr>
            <p:spPr bwMode="auto">
              <a:xfrm>
                <a:off x="3035082" y="3348153"/>
                <a:ext cx="260533" cy="278128"/>
              </a:xfrm>
              <a:custGeom>
                <a:avLst/>
                <a:gdLst>
                  <a:gd name="T0" fmla="*/ 0 w 357"/>
                  <a:gd name="T1" fmla="*/ 273 h 381"/>
                  <a:gd name="T2" fmla="*/ 89 w 357"/>
                  <a:gd name="T3" fmla="*/ 111 h 381"/>
                  <a:gd name="T4" fmla="*/ 198 w 357"/>
                  <a:gd name="T5" fmla="*/ 2 h 381"/>
                  <a:gd name="T6" fmla="*/ 348 w 357"/>
                  <a:gd name="T7" fmla="*/ 25 h 381"/>
                  <a:gd name="T8" fmla="*/ 344 w 357"/>
                  <a:gd name="T9" fmla="*/ 257 h 381"/>
                  <a:gd name="T10" fmla="*/ 351 w 357"/>
                  <a:gd name="T11" fmla="*/ 361 h 381"/>
                  <a:gd name="T12" fmla="*/ 213 w 357"/>
                  <a:gd name="T13" fmla="*/ 381 h 381"/>
                  <a:gd name="T14" fmla="*/ 256 w 357"/>
                  <a:gd name="T15" fmla="*/ 287 h 381"/>
                  <a:gd name="T16" fmla="*/ 267 w 357"/>
                  <a:gd name="T17" fmla="*/ 273 h 381"/>
                  <a:gd name="T18" fmla="*/ 329 w 357"/>
                  <a:gd name="T19" fmla="*/ 361 h 381"/>
                  <a:gd name="T20" fmla="*/ 323 w 357"/>
                  <a:gd name="T21" fmla="*/ 280 h 381"/>
                  <a:gd name="T22" fmla="*/ 215 w 357"/>
                  <a:gd name="T23" fmla="*/ 36 h 381"/>
                  <a:gd name="T24" fmla="*/ 252 w 357"/>
                  <a:gd name="T25" fmla="*/ 50 h 381"/>
                  <a:gd name="T26" fmla="*/ 255 w 357"/>
                  <a:gd name="T27" fmla="*/ 17 h 381"/>
                  <a:gd name="T28" fmla="*/ 153 w 357"/>
                  <a:gd name="T29" fmla="*/ 30 h 381"/>
                  <a:gd name="T30" fmla="*/ 215 w 357"/>
                  <a:gd name="T31" fmla="*/ 36 h 381"/>
                  <a:gd name="T32" fmla="*/ 303 w 357"/>
                  <a:gd name="T33" fmla="*/ 213 h 381"/>
                  <a:gd name="T34" fmla="*/ 248 w 357"/>
                  <a:gd name="T35" fmla="*/ 216 h 381"/>
                  <a:gd name="T36" fmla="*/ 63 w 357"/>
                  <a:gd name="T37" fmla="*/ 222 h 381"/>
                  <a:gd name="T38" fmla="*/ 63 w 357"/>
                  <a:gd name="T39" fmla="*/ 222 h 381"/>
                  <a:gd name="T40" fmla="*/ 202 w 357"/>
                  <a:gd name="T41" fmla="*/ 224 h 381"/>
                  <a:gd name="T42" fmla="*/ 155 w 357"/>
                  <a:gd name="T43" fmla="*/ 224 h 381"/>
                  <a:gd name="T44" fmla="*/ 150 w 357"/>
                  <a:gd name="T45" fmla="*/ 130 h 381"/>
                  <a:gd name="T46" fmla="*/ 205 w 357"/>
                  <a:gd name="T47" fmla="*/ 157 h 381"/>
                  <a:gd name="T48" fmla="*/ 203 w 357"/>
                  <a:gd name="T49" fmla="*/ 127 h 381"/>
                  <a:gd name="T50" fmla="*/ 205 w 357"/>
                  <a:gd name="T51" fmla="*/ 157 h 381"/>
                  <a:gd name="T52" fmla="*/ 271 w 357"/>
                  <a:gd name="T53" fmla="*/ 242 h 381"/>
                  <a:gd name="T54" fmla="*/ 241 w 357"/>
                  <a:gd name="T55" fmla="*/ 252 h 381"/>
                  <a:gd name="T56" fmla="*/ 271 w 357"/>
                  <a:gd name="T57" fmla="*/ 262 h 381"/>
                  <a:gd name="T58" fmla="*/ 273 w 357"/>
                  <a:gd name="T59" fmla="*/ 238 h 381"/>
                  <a:gd name="T60" fmla="*/ 287 w 357"/>
                  <a:gd name="T61" fmla="*/ 151 h 381"/>
                  <a:gd name="T62" fmla="*/ 312 w 357"/>
                  <a:gd name="T63" fmla="*/ 139 h 381"/>
                  <a:gd name="T64" fmla="*/ 273 w 357"/>
                  <a:gd name="T65" fmla="*/ 128 h 381"/>
                  <a:gd name="T66" fmla="*/ 275 w 357"/>
                  <a:gd name="T67" fmla="*/ 151 h 381"/>
                  <a:gd name="T68" fmla="*/ 43 w 357"/>
                  <a:gd name="T69" fmla="*/ 256 h 381"/>
                  <a:gd name="T70" fmla="*/ 43 w 357"/>
                  <a:gd name="T71" fmla="*/ 256 h 381"/>
                  <a:gd name="T72" fmla="*/ 144 w 357"/>
                  <a:gd name="T73" fmla="*/ 260 h 381"/>
                  <a:gd name="T74" fmla="*/ 200 w 357"/>
                  <a:gd name="T75" fmla="*/ 250 h 381"/>
                  <a:gd name="T76" fmla="*/ 160 w 357"/>
                  <a:gd name="T77" fmla="*/ 242 h 381"/>
                  <a:gd name="T78" fmla="*/ 224 w 357"/>
                  <a:gd name="T79" fmla="*/ 167 h 381"/>
                  <a:gd name="T80" fmla="*/ 170 w 357"/>
                  <a:gd name="T81" fmla="*/ 183 h 381"/>
                  <a:gd name="T82" fmla="*/ 282 w 357"/>
                  <a:gd name="T83" fmla="*/ 192 h 381"/>
                  <a:gd name="T84" fmla="*/ 282 w 357"/>
                  <a:gd name="T85" fmla="*/ 167 h 381"/>
                  <a:gd name="T86" fmla="*/ 282 w 357"/>
                  <a:gd name="T87" fmla="*/ 192 h 381"/>
                  <a:gd name="T88" fmla="*/ 82 w 357"/>
                  <a:gd name="T89" fmla="*/ 181 h 381"/>
                  <a:gd name="T90" fmla="*/ 299 w 357"/>
                  <a:gd name="T91" fmla="*/ 83 h 381"/>
                  <a:gd name="T92" fmla="*/ 301 w 357"/>
                  <a:gd name="T93" fmla="*/ 52 h 381"/>
                  <a:gd name="T94" fmla="*/ 299 w 357"/>
                  <a:gd name="T95" fmla="*/ 83 h 381"/>
                  <a:gd name="T96" fmla="*/ 168 w 357"/>
                  <a:gd name="T97" fmla="*/ 73 h 381"/>
                  <a:gd name="T98" fmla="*/ 175 w 357"/>
                  <a:gd name="T99" fmla="*/ 52 h 381"/>
                  <a:gd name="T100" fmla="*/ 192 w 357"/>
                  <a:gd name="T101" fmla="*/ 110 h 381"/>
                  <a:gd name="T102" fmla="*/ 240 w 357"/>
                  <a:gd name="T103" fmla="*/ 101 h 381"/>
                  <a:gd name="T104" fmla="*/ 192 w 357"/>
                  <a:gd name="T105" fmla="*/ 110 h 381"/>
                  <a:gd name="T106" fmla="*/ 163 w 357"/>
                  <a:gd name="T107" fmla="*/ 92 h 381"/>
                  <a:gd name="T108" fmla="*/ 293 w 357"/>
                  <a:gd name="T109" fmla="*/ 116 h 381"/>
                  <a:gd name="T110" fmla="*/ 296 w 357"/>
                  <a:gd name="T111" fmla="*/ 91 h 381"/>
                  <a:gd name="T112" fmla="*/ 293 w 357"/>
                  <a:gd name="T113" fmla="*/ 116 h 381"/>
                  <a:gd name="T114" fmla="*/ 324 w 357"/>
                  <a:gd name="T115" fmla="*/ 27 h 381"/>
                  <a:gd name="T116" fmla="*/ 286 w 357"/>
                  <a:gd name="T117" fmla="*/ 2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7" h="381">
                    <a:moveTo>
                      <a:pt x="267" y="273"/>
                    </a:moveTo>
                    <a:cubicBezTo>
                      <a:pt x="179" y="273"/>
                      <a:pt x="91" y="273"/>
                      <a:pt x="0" y="273"/>
                    </a:cubicBezTo>
                    <a:cubicBezTo>
                      <a:pt x="15" y="244"/>
                      <a:pt x="27" y="217"/>
                      <a:pt x="41" y="191"/>
                    </a:cubicBezTo>
                    <a:cubicBezTo>
                      <a:pt x="56" y="164"/>
                      <a:pt x="74" y="138"/>
                      <a:pt x="89" y="111"/>
                    </a:cubicBezTo>
                    <a:cubicBezTo>
                      <a:pt x="99" y="91"/>
                      <a:pt x="106" y="69"/>
                      <a:pt x="116" y="49"/>
                    </a:cubicBezTo>
                    <a:cubicBezTo>
                      <a:pt x="142" y="0"/>
                      <a:pt x="142" y="0"/>
                      <a:pt x="198" y="2"/>
                    </a:cubicBezTo>
                    <a:cubicBezTo>
                      <a:pt x="241" y="2"/>
                      <a:pt x="284" y="3"/>
                      <a:pt x="328" y="3"/>
                    </a:cubicBezTo>
                    <a:cubicBezTo>
                      <a:pt x="344" y="3"/>
                      <a:pt x="350" y="8"/>
                      <a:pt x="348" y="25"/>
                    </a:cubicBezTo>
                    <a:cubicBezTo>
                      <a:pt x="343" y="95"/>
                      <a:pt x="339" y="165"/>
                      <a:pt x="335" y="234"/>
                    </a:cubicBezTo>
                    <a:cubicBezTo>
                      <a:pt x="335" y="243"/>
                      <a:pt x="330" y="253"/>
                      <a:pt x="344" y="257"/>
                    </a:cubicBezTo>
                    <a:cubicBezTo>
                      <a:pt x="346" y="257"/>
                      <a:pt x="348" y="267"/>
                      <a:pt x="347" y="271"/>
                    </a:cubicBezTo>
                    <a:cubicBezTo>
                      <a:pt x="337" y="301"/>
                      <a:pt x="340" y="331"/>
                      <a:pt x="351" y="361"/>
                    </a:cubicBezTo>
                    <a:cubicBezTo>
                      <a:pt x="357" y="377"/>
                      <a:pt x="351" y="381"/>
                      <a:pt x="335" y="381"/>
                    </a:cubicBezTo>
                    <a:cubicBezTo>
                      <a:pt x="295" y="380"/>
                      <a:pt x="254" y="381"/>
                      <a:pt x="213" y="381"/>
                    </a:cubicBezTo>
                    <a:cubicBezTo>
                      <a:pt x="194" y="380"/>
                      <a:pt x="190" y="375"/>
                      <a:pt x="194" y="356"/>
                    </a:cubicBezTo>
                    <a:cubicBezTo>
                      <a:pt x="203" y="322"/>
                      <a:pt x="232" y="306"/>
                      <a:pt x="256" y="287"/>
                    </a:cubicBezTo>
                    <a:cubicBezTo>
                      <a:pt x="260" y="283"/>
                      <a:pt x="265" y="281"/>
                      <a:pt x="269" y="278"/>
                    </a:cubicBezTo>
                    <a:cubicBezTo>
                      <a:pt x="269" y="277"/>
                      <a:pt x="268" y="275"/>
                      <a:pt x="267" y="273"/>
                    </a:cubicBezTo>
                    <a:close/>
                    <a:moveTo>
                      <a:pt x="214" y="361"/>
                    </a:moveTo>
                    <a:cubicBezTo>
                      <a:pt x="253" y="361"/>
                      <a:pt x="290" y="361"/>
                      <a:pt x="329" y="361"/>
                    </a:cubicBezTo>
                    <a:cubicBezTo>
                      <a:pt x="327" y="347"/>
                      <a:pt x="324" y="334"/>
                      <a:pt x="323" y="321"/>
                    </a:cubicBezTo>
                    <a:cubicBezTo>
                      <a:pt x="322" y="307"/>
                      <a:pt x="323" y="293"/>
                      <a:pt x="323" y="280"/>
                    </a:cubicBezTo>
                    <a:cubicBezTo>
                      <a:pt x="265" y="294"/>
                      <a:pt x="222" y="326"/>
                      <a:pt x="214" y="361"/>
                    </a:cubicBezTo>
                    <a:close/>
                    <a:moveTo>
                      <a:pt x="215" y="36"/>
                    </a:moveTo>
                    <a:cubicBezTo>
                      <a:pt x="211" y="51"/>
                      <a:pt x="209" y="61"/>
                      <a:pt x="206" y="71"/>
                    </a:cubicBezTo>
                    <a:cubicBezTo>
                      <a:pt x="239" y="81"/>
                      <a:pt x="245" y="78"/>
                      <a:pt x="252" y="50"/>
                    </a:cubicBezTo>
                    <a:cubicBezTo>
                      <a:pt x="255" y="40"/>
                      <a:pt x="257" y="31"/>
                      <a:pt x="260" y="22"/>
                    </a:cubicBezTo>
                    <a:cubicBezTo>
                      <a:pt x="258" y="20"/>
                      <a:pt x="256" y="17"/>
                      <a:pt x="255" y="17"/>
                    </a:cubicBezTo>
                    <a:cubicBezTo>
                      <a:pt x="225" y="16"/>
                      <a:pt x="196" y="15"/>
                      <a:pt x="167" y="15"/>
                    </a:cubicBezTo>
                    <a:cubicBezTo>
                      <a:pt x="162" y="15"/>
                      <a:pt x="158" y="25"/>
                      <a:pt x="153" y="30"/>
                    </a:cubicBezTo>
                    <a:cubicBezTo>
                      <a:pt x="154" y="32"/>
                      <a:pt x="155" y="34"/>
                      <a:pt x="156" y="36"/>
                    </a:cubicBezTo>
                    <a:cubicBezTo>
                      <a:pt x="175" y="36"/>
                      <a:pt x="194" y="36"/>
                      <a:pt x="215" y="36"/>
                    </a:cubicBezTo>
                    <a:close/>
                    <a:moveTo>
                      <a:pt x="275" y="233"/>
                    </a:moveTo>
                    <a:cubicBezTo>
                      <a:pt x="287" y="225"/>
                      <a:pt x="303" y="219"/>
                      <a:pt x="303" y="213"/>
                    </a:cubicBezTo>
                    <a:cubicBezTo>
                      <a:pt x="303" y="195"/>
                      <a:pt x="286" y="203"/>
                      <a:pt x="275" y="202"/>
                    </a:cubicBezTo>
                    <a:cubicBezTo>
                      <a:pt x="265" y="202"/>
                      <a:pt x="248" y="198"/>
                      <a:pt x="248" y="216"/>
                    </a:cubicBezTo>
                    <a:cubicBezTo>
                      <a:pt x="248" y="221"/>
                      <a:pt x="264" y="226"/>
                      <a:pt x="275" y="233"/>
                    </a:cubicBezTo>
                    <a:close/>
                    <a:moveTo>
                      <a:pt x="63" y="222"/>
                    </a:moveTo>
                    <a:cubicBezTo>
                      <a:pt x="93" y="234"/>
                      <a:pt x="117" y="227"/>
                      <a:pt x="117" y="204"/>
                    </a:cubicBezTo>
                    <a:cubicBezTo>
                      <a:pt x="82" y="196"/>
                      <a:pt x="68" y="200"/>
                      <a:pt x="63" y="222"/>
                    </a:cubicBezTo>
                    <a:close/>
                    <a:moveTo>
                      <a:pt x="155" y="224"/>
                    </a:moveTo>
                    <a:cubicBezTo>
                      <a:pt x="172" y="224"/>
                      <a:pt x="187" y="226"/>
                      <a:pt x="202" y="224"/>
                    </a:cubicBezTo>
                    <a:cubicBezTo>
                      <a:pt x="212" y="222"/>
                      <a:pt x="217" y="213"/>
                      <a:pt x="209" y="205"/>
                    </a:cubicBezTo>
                    <a:cubicBezTo>
                      <a:pt x="198" y="193"/>
                      <a:pt x="162" y="204"/>
                      <a:pt x="155" y="224"/>
                    </a:cubicBezTo>
                    <a:close/>
                    <a:moveTo>
                      <a:pt x="96" y="146"/>
                    </a:moveTo>
                    <a:cubicBezTo>
                      <a:pt x="127" y="158"/>
                      <a:pt x="146" y="152"/>
                      <a:pt x="150" y="130"/>
                    </a:cubicBezTo>
                    <a:cubicBezTo>
                      <a:pt x="122" y="119"/>
                      <a:pt x="104" y="124"/>
                      <a:pt x="96" y="146"/>
                    </a:cubicBezTo>
                    <a:close/>
                    <a:moveTo>
                      <a:pt x="205" y="157"/>
                    </a:moveTo>
                    <a:cubicBezTo>
                      <a:pt x="215" y="149"/>
                      <a:pt x="231" y="143"/>
                      <a:pt x="231" y="136"/>
                    </a:cubicBezTo>
                    <a:cubicBezTo>
                      <a:pt x="230" y="118"/>
                      <a:pt x="213" y="128"/>
                      <a:pt x="203" y="127"/>
                    </a:cubicBezTo>
                    <a:cubicBezTo>
                      <a:pt x="191" y="125"/>
                      <a:pt x="179" y="128"/>
                      <a:pt x="181" y="142"/>
                    </a:cubicBezTo>
                    <a:cubicBezTo>
                      <a:pt x="181" y="147"/>
                      <a:pt x="194" y="150"/>
                      <a:pt x="205" y="157"/>
                    </a:cubicBezTo>
                    <a:close/>
                    <a:moveTo>
                      <a:pt x="273" y="238"/>
                    </a:moveTo>
                    <a:cubicBezTo>
                      <a:pt x="273" y="239"/>
                      <a:pt x="272" y="240"/>
                      <a:pt x="271" y="242"/>
                    </a:cubicBezTo>
                    <a:cubicBezTo>
                      <a:pt x="266" y="242"/>
                      <a:pt x="260" y="240"/>
                      <a:pt x="255" y="242"/>
                    </a:cubicBezTo>
                    <a:cubicBezTo>
                      <a:pt x="250" y="244"/>
                      <a:pt x="246" y="249"/>
                      <a:pt x="241" y="252"/>
                    </a:cubicBezTo>
                    <a:cubicBezTo>
                      <a:pt x="246" y="256"/>
                      <a:pt x="250" y="260"/>
                      <a:pt x="256" y="262"/>
                    </a:cubicBezTo>
                    <a:cubicBezTo>
                      <a:pt x="260" y="264"/>
                      <a:pt x="266" y="264"/>
                      <a:pt x="271" y="262"/>
                    </a:cubicBezTo>
                    <a:cubicBezTo>
                      <a:pt x="281" y="259"/>
                      <a:pt x="291" y="255"/>
                      <a:pt x="300" y="251"/>
                    </a:cubicBezTo>
                    <a:cubicBezTo>
                      <a:pt x="291" y="247"/>
                      <a:pt x="282" y="242"/>
                      <a:pt x="273" y="238"/>
                    </a:cubicBezTo>
                    <a:close/>
                    <a:moveTo>
                      <a:pt x="287" y="151"/>
                    </a:moveTo>
                    <a:cubicBezTo>
                      <a:pt x="287" y="151"/>
                      <a:pt x="287" y="151"/>
                      <a:pt x="287" y="151"/>
                    </a:cubicBezTo>
                    <a:cubicBezTo>
                      <a:pt x="292" y="151"/>
                      <a:pt x="298" y="152"/>
                      <a:pt x="302" y="150"/>
                    </a:cubicBezTo>
                    <a:cubicBezTo>
                      <a:pt x="307" y="148"/>
                      <a:pt x="312" y="143"/>
                      <a:pt x="312" y="139"/>
                    </a:cubicBezTo>
                    <a:cubicBezTo>
                      <a:pt x="312" y="135"/>
                      <a:pt x="307" y="128"/>
                      <a:pt x="303" y="128"/>
                    </a:cubicBezTo>
                    <a:cubicBezTo>
                      <a:pt x="293" y="126"/>
                      <a:pt x="283" y="126"/>
                      <a:pt x="273" y="128"/>
                    </a:cubicBezTo>
                    <a:cubicBezTo>
                      <a:pt x="269" y="129"/>
                      <a:pt x="265" y="137"/>
                      <a:pt x="263" y="142"/>
                    </a:cubicBezTo>
                    <a:cubicBezTo>
                      <a:pt x="263" y="144"/>
                      <a:pt x="270" y="149"/>
                      <a:pt x="275" y="151"/>
                    </a:cubicBezTo>
                    <a:cubicBezTo>
                      <a:pt x="278" y="152"/>
                      <a:pt x="283" y="151"/>
                      <a:pt x="287" y="151"/>
                    </a:cubicBezTo>
                    <a:close/>
                    <a:moveTo>
                      <a:pt x="43" y="256"/>
                    </a:moveTo>
                    <a:cubicBezTo>
                      <a:pt x="71" y="270"/>
                      <a:pt x="98" y="264"/>
                      <a:pt x="102" y="244"/>
                    </a:cubicBezTo>
                    <a:cubicBezTo>
                      <a:pt x="72" y="236"/>
                      <a:pt x="54" y="240"/>
                      <a:pt x="43" y="256"/>
                    </a:cubicBezTo>
                    <a:close/>
                    <a:moveTo>
                      <a:pt x="142" y="252"/>
                    </a:moveTo>
                    <a:cubicBezTo>
                      <a:pt x="142" y="254"/>
                      <a:pt x="143" y="257"/>
                      <a:pt x="144" y="260"/>
                    </a:cubicBezTo>
                    <a:cubicBezTo>
                      <a:pt x="160" y="260"/>
                      <a:pt x="176" y="260"/>
                      <a:pt x="193" y="259"/>
                    </a:cubicBezTo>
                    <a:cubicBezTo>
                      <a:pt x="196" y="259"/>
                      <a:pt x="200" y="253"/>
                      <a:pt x="200" y="250"/>
                    </a:cubicBezTo>
                    <a:cubicBezTo>
                      <a:pt x="200" y="247"/>
                      <a:pt x="195" y="243"/>
                      <a:pt x="191" y="242"/>
                    </a:cubicBezTo>
                    <a:cubicBezTo>
                      <a:pt x="181" y="241"/>
                      <a:pt x="170" y="241"/>
                      <a:pt x="160" y="242"/>
                    </a:cubicBezTo>
                    <a:cubicBezTo>
                      <a:pt x="153" y="243"/>
                      <a:pt x="148" y="249"/>
                      <a:pt x="142" y="252"/>
                    </a:cubicBezTo>
                    <a:close/>
                    <a:moveTo>
                      <a:pt x="224" y="167"/>
                    </a:moveTo>
                    <a:cubicBezTo>
                      <a:pt x="207" y="167"/>
                      <a:pt x="192" y="165"/>
                      <a:pt x="179" y="167"/>
                    </a:cubicBezTo>
                    <a:cubicBezTo>
                      <a:pt x="175" y="168"/>
                      <a:pt x="169" y="181"/>
                      <a:pt x="170" y="183"/>
                    </a:cubicBezTo>
                    <a:cubicBezTo>
                      <a:pt x="178" y="194"/>
                      <a:pt x="216" y="185"/>
                      <a:pt x="224" y="167"/>
                    </a:cubicBezTo>
                    <a:close/>
                    <a:moveTo>
                      <a:pt x="282" y="192"/>
                    </a:moveTo>
                    <a:cubicBezTo>
                      <a:pt x="292" y="186"/>
                      <a:pt x="301" y="181"/>
                      <a:pt x="309" y="176"/>
                    </a:cubicBezTo>
                    <a:cubicBezTo>
                      <a:pt x="300" y="172"/>
                      <a:pt x="291" y="167"/>
                      <a:pt x="282" y="167"/>
                    </a:cubicBezTo>
                    <a:cubicBezTo>
                      <a:pt x="273" y="167"/>
                      <a:pt x="264" y="173"/>
                      <a:pt x="255" y="177"/>
                    </a:cubicBezTo>
                    <a:cubicBezTo>
                      <a:pt x="263" y="182"/>
                      <a:pt x="271" y="186"/>
                      <a:pt x="282" y="192"/>
                    </a:cubicBezTo>
                    <a:close/>
                    <a:moveTo>
                      <a:pt x="135" y="170"/>
                    </a:moveTo>
                    <a:cubicBezTo>
                      <a:pt x="107" y="160"/>
                      <a:pt x="91" y="164"/>
                      <a:pt x="82" y="181"/>
                    </a:cubicBezTo>
                    <a:cubicBezTo>
                      <a:pt x="105" y="192"/>
                      <a:pt x="125" y="188"/>
                      <a:pt x="135" y="170"/>
                    </a:cubicBezTo>
                    <a:close/>
                    <a:moveTo>
                      <a:pt x="299" y="83"/>
                    </a:moveTo>
                    <a:cubicBezTo>
                      <a:pt x="308" y="75"/>
                      <a:pt x="314" y="69"/>
                      <a:pt x="320" y="64"/>
                    </a:cubicBezTo>
                    <a:cubicBezTo>
                      <a:pt x="314" y="60"/>
                      <a:pt x="308" y="53"/>
                      <a:pt x="301" y="52"/>
                    </a:cubicBezTo>
                    <a:cubicBezTo>
                      <a:pt x="291" y="51"/>
                      <a:pt x="277" y="50"/>
                      <a:pt x="279" y="66"/>
                    </a:cubicBezTo>
                    <a:cubicBezTo>
                      <a:pt x="280" y="71"/>
                      <a:pt x="290" y="75"/>
                      <a:pt x="299" y="83"/>
                    </a:cubicBezTo>
                    <a:close/>
                    <a:moveTo>
                      <a:pt x="135" y="73"/>
                    </a:moveTo>
                    <a:cubicBezTo>
                      <a:pt x="147" y="73"/>
                      <a:pt x="158" y="75"/>
                      <a:pt x="168" y="73"/>
                    </a:cubicBezTo>
                    <a:cubicBezTo>
                      <a:pt x="172" y="72"/>
                      <a:pt x="176" y="65"/>
                      <a:pt x="178" y="60"/>
                    </a:cubicBezTo>
                    <a:cubicBezTo>
                      <a:pt x="179" y="58"/>
                      <a:pt x="177" y="53"/>
                      <a:pt x="175" y="52"/>
                    </a:cubicBezTo>
                    <a:cubicBezTo>
                      <a:pt x="161" y="43"/>
                      <a:pt x="140" y="53"/>
                      <a:pt x="135" y="73"/>
                    </a:cubicBezTo>
                    <a:close/>
                    <a:moveTo>
                      <a:pt x="192" y="110"/>
                    </a:moveTo>
                    <a:cubicBezTo>
                      <a:pt x="207" y="110"/>
                      <a:pt x="219" y="111"/>
                      <a:pt x="231" y="110"/>
                    </a:cubicBezTo>
                    <a:cubicBezTo>
                      <a:pt x="235" y="110"/>
                      <a:pt x="238" y="105"/>
                      <a:pt x="240" y="101"/>
                    </a:cubicBezTo>
                    <a:cubicBezTo>
                      <a:pt x="241" y="99"/>
                      <a:pt x="240" y="95"/>
                      <a:pt x="237" y="93"/>
                    </a:cubicBezTo>
                    <a:cubicBezTo>
                      <a:pt x="227" y="84"/>
                      <a:pt x="199" y="92"/>
                      <a:pt x="192" y="110"/>
                    </a:cubicBezTo>
                    <a:close/>
                    <a:moveTo>
                      <a:pt x="116" y="105"/>
                    </a:moveTo>
                    <a:cubicBezTo>
                      <a:pt x="140" y="118"/>
                      <a:pt x="163" y="112"/>
                      <a:pt x="163" y="92"/>
                    </a:cubicBezTo>
                    <a:cubicBezTo>
                      <a:pt x="133" y="86"/>
                      <a:pt x="126" y="88"/>
                      <a:pt x="116" y="105"/>
                    </a:cubicBezTo>
                    <a:close/>
                    <a:moveTo>
                      <a:pt x="293" y="116"/>
                    </a:moveTo>
                    <a:cubicBezTo>
                      <a:pt x="302" y="111"/>
                      <a:pt x="309" y="106"/>
                      <a:pt x="316" y="101"/>
                    </a:cubicBezTo>
                    <a:cubicBezTo>
                      <a:pt x="309" y="98"/>
                      <a:pt x="303" y="92"/>
                      <a:pt x="296" y="91"/>
                    </a:cubicBezTo>
                    <a:cubicBezTo>
                      <a:pt x="286" y="90"/>
                      <a:pt x="272" y="88"/>
                      <a:pt x="272" y="104"/>
                    </a:cubicBezTo>
                    <a:cubicBezTo>
                      <a:pt x="272" y="107"/>
                      <a:pt x="284" y="111"/>
                      <a:pt x="293" y="116"/>
                    </a:cubicBezTo>
                    <a:close/>
                    <a:moveTo>
                      <a:pt x="303" y="42"/>
                    </a:moveTo>
                    <a:cubicBezTo>
                      <a:pt x="311" y="36"/>
                      <a:pt x="318" y="32"/>
                      <a:pt x="324" y="27"/>
                    </a:cubicBezTo>
                    <a:cubicBezTo>
                      <a:pt x="318" y="24"/>
                      <a:pt x="313" y="17"/>
                      <a:pt x="308" y="18"/>
                    </a:cubicBezTo>
                    <a:cubicBezTo>
                      <a:pt x="300" y="19"/>
                      <a:pt x="293" y="24"/>
                      <a:pt x="286" y="28"/>
                    </a:cubicBezTo>
                    <a:cubicBezTo>
                      <a:pt x="291" y="32"/>
                      <a:pt x="296" y="36"/>
                      <a:pt x="30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49" name="Freeform 148"/>
              <p:cNvSpPr>
                <a:spLocks/>
              </p:cNvSpPr>
              <p:nvPr/>
            </p:nvSpPr>
            <p:spPr bwMode="auto">
              <a:xfrm>
                <a:off x="2988470" y="3481815"/>
                <a:ext cx="58959" cy="75011"/>
              </a:xfrm>
              <a:custGeom>
                <a:avLst/>
                <a:gdLst>
                  <a:gd name="T0" fmla="*/ 0 w 81"/>
                  <a:gd name="T1" fmla="*/ 80 h 103"/>
                  <a:gd name="T2" fmla="*/ 80 w 81"/>
                  <a:gd name="T3" fmla="*/ 0 h 103"/>
                  <a:gd name="T4" fmla="*/ 78 w 81"/>
                  <a:gd name="T5" fmla="*/ 17 h 103"/>
                  <a:gd name="T6" fmla="*/ 40 w 81"/>
                  <a:gd name="T7" fmla="*/ 84 h 103"/>
                  <a:gd name="T8" fmla="*/ 0 w 81"/>
                  <a:gd name="T9" fmla="*/ 80 h 103"/>
                </a:gdLst>
                <a:ahLst/>
                <a:cxnLst>
                  <a:cxn ang="0">
                    <a:pos x="T0" y="T1"/>
                  </a:cxn>
                  <a:cxn ang="0">
                    <a:pos x="T2" y="T3"/>
                  </a:cxn>
                  <a:cxn ang="0">
                    <a:pos x="T4" y="T5"/>
                  </a:cxn>
                  <a:cxn ang="0">
                    <a:pos x="T6" y="T7"/>
                  </a:cxn>
                  <a:cxn ang="0">
                    <a:pos x="T8" y="T9"/>
                  </a:cxn>
                </a:cxnLst>
                <a:rect l="0" t="0" r="r" b="b"/>
                <a:pathLst>
                  <a:path w="81" h="103">
                    <a:moveTo>
                      <a:pt x="0" y="80"/>
                    </a:moveTo>
                    <a:cubicBezTo>
                      <a:pt x="26" y="53"/>
                      <a:pt x="53" y="27"/>
                      <a:pt x="80" y="0"/>
                    </a:cubicBezTo>
                    <a:cubicBezTo>
                      <a:pt x="79" y="6"/>
                      <a:pt x="81" y="13"/>
                      <a:pt x="78" y="17"/>
                    </a:cubicBezTo>
                    <a:cubicBezTo>
                      <a:pt x="66" y="40"/>
                      <a:pt x="54" y="63"/>
                      <a:pt x="40" y="84"/>
                    </a:cubicBezTo>
                    <a:cubicBezTo>
                      <a:pt x="27" y="103"/>
                      <a:pt x="9" y="100"/>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grpSp>
      </p:grpSp>
      <p:grpSp>
        <p:nvGrpSpPr>
          <p:cNvPr id="150" name="Group 149"/>
          <p:cNvGrpSpPr/>
          <p:nvPr/>
        </p:nvGrpSpPr>
        <p:grpSpPr>
          <a:xfrm>
            <a:off x="3828965" y="4026820"/>
            <a:ext cx="323494" cy="326904"/>
            <a:chOff x="3847241" y="2859499"/>
            <a:chExt cx="761533" cy="769560"/>
          </a:xfrm>
          <a:solidFill>
            <a:schemeClr val="bg1"/>
          </a:solidFill>
        </p:grpSpPr>
        <p:sp>
          <p:nvSpPr>
            <p:cNvPr id="151" name="Freeform 150"/>
            <p:cNvSpPr>
              <a:spLocks noEditPoints="1"/>
            </p:cNvSpPr>
            <p:nvPr/>
          </p:nvSpPr>
          <p:spPr bwMode="auto">
            <a:xfrm>
              <a:off x="4100983" y="3145962"/>
              <a:ext cx="251581" cy="342335"/>
            </a:xfrm>
            <a:custGeom>
              <a:avLst/>
              <a:gdLst>
                <a:gd name="T0" fmla="*/ 2 w 345"/>
                <a:gd name="T1" fmla="*/ 284 h 469"/>
                <a:gd name="T2" fmla="*/ 25 w 345"/>
                <a:gd name="T3" fmla="*/ 106 h 469"/>
                <a:gd name="T4" fmla="*/ 124 w 345"/>
                <a:gd name="T5" fmla="*/ 4 h 469"/>
                <a:gd name="T6" fmla="*/ 189 w 345"/>
                <a:gd name="T7" fmla="*/ 8 h 469"/>
                <a:gd name="T8" fmla="*/ 208 w 345"/>
                <a:gd name="T9" fmla="*/ 12 h 469"/>
                <a:gd name="T10" fmla="*/ 330 w 345"/>
                <a:gd name="T11" fmla="*/ 122 h 469"/>
                <a:gd name="T12" fmla="*/ 340 w 345"/>
                <a:gd name="T13" fmla="*/ 377 h 469"/>
                <a:gd name="T14" fmla="*/ 320 w 345"/>
                <a:gd name="T15" fmla="*/ 395 h 469"/>
                <a:gd name="T16" fmla="*/ 231 w 345"/>
                <a:gd name="T17" fmla="*/ 429 h 469"/>
                <a:gd name="T18" fmla="*/ 100 w 345"/>
                <a:gd name="T19" fmla="*/ 411 h 469"/>
                <a:gd name="T20" fmla="*/ 65 w 345"/>
                <a:gd name="T21" fmla="*/ 395 h 469"/>
                <a:gd name="T22" fmla="*/ 8 w 345"/>
                <a:gd name="T23" fmla="*/ 344 h 469"/>
                <a:gd name="T24" fmla="*/ 8 w 345"/>
                <a:gd name="T25" fmla="*/ 284 h 469"/>
                <a:gd name="T26" fmla="*/ 2 w 345"/>
                <a:gd name="T27" fmla="*/ 284 h 469"/>
                <a:gd name="T28" fmla="*/ 198 w 345"/>
                <a:gd name="T29" fmla="*/ 118 h 469"/>
                <a:gd name="T30" fmla="*/ 141 w 345"/>
                <a:gd name="T31" fmla="*/ 159 h 469"/>
                <a:gd name="T32" fmla="*/ 70 w 345"/>
                <a:gd name="T33" fmla="*/ 165 h 469"/>
                <a:gd name="T34" fmla="*/ 56 w 345"/>
                <a:gd name="T35" fmla="*/ 178 h 469"/>
                <a:gd name="T36" fmla="*/ 113 w 345"/>
                <a:gd name="T37" fmla="*/ 404 h 469"/>
                <a:gd name="T38" fmla="*/ 217 w 345"/>
                <a:gd name="T39" fmla="*/ 420 h 469"/>
                <a:gd name="T40" fmla="*/ 277 w 345"/>
                <a:gd name="T41" fmla="*/ 326 h 469"/>
                <a:gd name="T42" fmla="*/ 291 w 345"/>
                <a:gd name="T43" fmla="*/ 166 h 469"/>
                <a:gd name="T44" fmla="*/ 198 w 345"/>
                <a:gd name="T45" fmla="*/ 11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469">
                  <a:moveTo>
                    <a:pt x="2" y="284"/>
                  </a:moveTo>
                  <a:cubicBezTo>
                    <a:pt x="9" y="225"/>
                    <a:pt x="12" y="164"/>
                    <a:pt x="25" y="106"/>
                  </a:cubicBezTo>
                  <a:cubicBezTo>
                    <a:pt x="36" y="55"/>
                    <a:pt x="68" y="14"/>
                    <a:pt x="124" y="4"/>
                  </a:cubicBezTo>
                  <a:cubicBezTo>
                    <a:pt x="145" y="0"/>
                    <a:pt x="167" y="6"/>
                    <a:pt x="189" y="8"/>
                  </a:cubicBezTo>
                  <a:cubicBezTo>
                    <a:pt x="195" y="9"/>
                    <a:pt x="201" y="12"/>
                    <a:pt x="208" y="12"/>
                  </a:cubicBezTo>
                  <a:cubicBezTo>
                    <a:pt x="294" y="10"/>
                    <a:pt x="318" y="53"/>
                    <a:pt x="330" y="122"/>
                  </a:cubicBezTo>
                  <a:cubicBezTo>
                    <a:pt x="345" y="206"/>
                    <a:pt x="343" y="292"/>
                    <a:pt x="340" y="377"/>
                  </a:cubicBezTo>
                  <a:cubicBezTo>
                    <a:pt x="339" y="391"/>
                    <a:pt x="332" y="396"/>
                    <a:pt x="320" y="395"/>
                  </a:cubicBezTo>
                  <a:cubicBezTo>
                    <a:pt x="284" y="391"/>
                    <a:pt x="258" y="403"/>
                    <a:pt x="231" y="429"/>
                  </a:cubicBezTo>
                  <a:cubicBezTo>
                    <a:pt x="189" y="469"/>
                    <a:pt x="135" y="459"/>
                    <a:pt x="100" y="411"/>
                  </a:cubicBezTo>
                  <a:cubicBezTo>
                    <a:pt x="90" y="398"/>
                    <a:pt x="81" y="395"/>
                    <a:pt x="65" y="395"/>
                  </a:cubicBezTo>
                  <a:cubicBezTo>
                    <a:pt x="0" y="397"/>
                    <a:pt x="12" y="397"/>
                    <a:pt x="8" y="344"/>
                  </a:cubicBezTo>
                  <a:cubicBezTo>
                    <a:pt x="7" y="324"/>
                    <a:pt x="8" y="304"/>
                    <a:pt x="8" y="284"/>
                  </a:cubicBezTo>
                  <a:cubicBezTo>
                    <a:pt x="6" y="284"/>
                    <a:pt x="4" y="284"/>
                    <a:pt x="2" y="284"/>
                  </a:cubicBezTo>
                  <a:close/>
                  <a:moveTo>
                    <a:pt x="198" y="118"/>
                  </a:moveTo>
                  <a:cubicBezTo>
                    <a:pt x="192" y="152"/>
                    <a:pt x="167" y="157"/>
                    <a:pt x="141" y="159"/>
                  </a:cubicBezTo>
                  <a:cubicBezTo>
                    <a:pt x="117" y="161"/>
                    <a:pt x="93" y="162"/>
                    <a:pt x="70" y="165"/>
                  </a:cubicBezTo>
                  <a:cubicBezTo>
                    <a:pt x="64" y="165"/>
                    <a:pt x="56" y="173"/>
                    <a:pt x="56" y="178"/>
                  </a:cubicBezTo>
                  <a:cubicBezTo>
                    <a:pt x="52" y="259"/>
                    <a:pt x="58" y="337"/>
                    <a:pt x="113" y="404"/>
                  </a:cubicBezTo>
                  <a:cubicBezTo>
                    <a:pt x="142" y="439"/>
                    <a:pt x="181" y="447"/>
                    <a:pt x="217" y="420"/>
                  </a:cubicBezTo>
                  <a:cubicBezTo>
                    <a:pt x="249" y="397"/>
                    <a:pt x="264" y="363"/>
                    <a:pt x="277" y="326"/>
                  </a:cubicBezTo>
                  <a:cubicBezTo>
                    <a:pt x="295" y="273"/>
                    <a:pt x="292" y="219"/>
                    <a:pt x="291" y="166"/>
                  </a:cubicBezTo>
                  <a:cubicBezTo>
                    <a:pt x="222" y="143"/>
                    <a:pt x="222" y="143"/>
                    <a:pt x="198"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2" name="Freeform 151"/>
            <p:cNvSpPr>
              <a:spLocks noEditPoints="1"/>
            </p:cNvSpPr>
            <p:nvPr/>
          </p:nvSpPr>
          <p:spPr bwMode="auto">
            <a:xfrm>
              <a:off x="4267983" y="2866599"/>
              <a:ext cx="272263" cy="338014"/>
            </a:xfrm>
            <a:custGeom>
              <a:avLst/>
              <a:gdLst>
                <a:gd name="T0" fmla="*/ 188 w 373"/>
                <a:gd name="T1" fmla="*/ 1 h 463"/>
                <a:gd name="T2" fmla="*/ 296 w 373"/>
                <a:gd name="T3" fmla="*/ 31 h 463"/>
                <a:gd name="T4" fmla="*/ 361 w 373"/>
                <a:gd name="T5" fmla="*/ 141 h 463"/>
                <a:gd name="T6" fmla="*/ 348 w 373"/>
                <a:gd name="T7" fmla="*/ 299 h 463"/>
                <a:gd name="T8" fmla="*/ 316 w 373"/>
                <a:gd name="T9" fmla="*/ 349 h 463"/>
                <a:gd name="T10" fmla="*/ 255 w 373"/>
                <a:gd name="T11" fmla="*/ 427 h 463"/>
                <a:gd name="T12" fmla="*/ 133 w 373"/>
                <a:gd name="T13" fmla="*/ 435 h 463"/>
                <a:gd name="T14" fmla="*/ 112 w 373"/>
                <a:gd name="T15" fmla="*/ 412 h 463"/>
                <a:gd name="T16" fmla="*/ 76 w 373"/>
                <a:gd name="T17" fmla="*/ 370 h 463"/>
                <a:gd name="T18" fmla="*/ 8 w 373"/>
                <a:gd name="T19" fmla="*/ 170 h 463"/>
                <a:gd name="T20" fmla="*/ 45 w 373"/>
                <a:gd name="T21" fmla="*/ 62 h 463"/>
                <a:gd name="T22" fmla="*/ 188 w 373"/>
                <a:gd name="T23" fmla="*/ 1 h 463"/>
                <a:gd name="T24" fmla="*/ 38 w 373"/>
                <a:gd name="T25" fmla="*/ 198 h 463"/>
                <a:gd name="T26" fmla="*/ 49 w 373"/>
                <a:gd name="T27" fmla="*/ 305 h 463"/>
                <a:gd name="T28" fmla="*/ 66 w 373"/>
                <a:gd name="T29" fmla="*/ 315 h 463"/>
                <a:gd name="T30" fmla="*/ 88 w 373"/>
                <a:gd name="T31" fmla="*/ 332 h 463"/>
                <a:gd name="T32" fmla="*/ 137 w 373"/>
                <a:gd name="T33" fmla="*/ 417 h 463"/>
                <a:gd name="T34" fmla="*/ 243 w 373"/>
                <a:gd name="T35" fmla="*/ 417 h 463"/>
                <a:gd name="T36" fmla="*/ 290 w 373"/>
                <a:gd name="T37" fmla="*/ 333 h 463"/>
                <a:gd name="T38" fmla="*/ 313 w 373"/>
                <a:gd name="T39" fmla="*/ 315 h 463"/>
                <a:gd name="T40" fmla="*/ 330 w 373"/>
                <a:gd name="T41" fmla="*/ 304 h 463"/>
                <a:gd name="T42" fmla="*/ 346 w 373"/>
                <a:gd name="T43" fmla="*/ 242 h 463"/>
                <a:gd name="T44" fmla="*/ 345 w 373"/>
                <a:gd name="T45" fmla="*/ 202 h 463"/>
                <a:gd name="T46" fmla="*/ 337 w 373"/>
                <a:gd name="T47" fmla="*/ 201 h 463"/>
                <a:gd name="T48" fmla="*/ 313 w 373"/>
                <a:gd name="T49" fmla="*/ 248 h 463"/>
                <a:gd name="T50" fmla="*/ 267 w 373"/>
                <a:gd name="T51" fmla="*/ 282 h 463"/>
                <a:gd name="T52" fmla="*/ 239 w 373"/>
                <a:gd name="T53" fmla="*/ 282 h 463"/>
                <a:gd name="T54" fmla="*/ 192 w 373"/>
                <a:gd name="T55" fmla="*/ 238 h 463"/>
                <a:gd name="T56" fmla="*/ 188 w 373"/>
                <a:gd name="T57" fmla="*/ 223 h 463"/>
                <a:gd name="T58" fmla="*/ 183 w 373"/>
                <a:gd name="T59" fmla="*/ 224 h 463"/>
                <a:gd name="T60" fmla="*/ 181 w 373"/>
                <a:gd name="T61" fmla="*/ 243 h 463"/>
                <a:gd name="T62" fmla="*/ 145 w 373"/>
                <a:gd name="T63" fmla="*/ 281 h 463"/>
                <a:gd name="T64" fmla="*/ 95 w 373"/>
                <a:gd name="T65" fmla="*/ 280 h 463"/>
                <a:gd name="T66" fmla="*/ 64 w 373"/>
                <a:gd name="T67" fmla="*/ 257 h 463"/>
                <a:gd name="T68" fmla="*/ 51 w 373"/>
                <a:gd name="T69" fmla="*/ 219 h 463"/>
                <a:gd name="T70" fmla="*/ 38 w 373"/>
                <a:gd name="T71" fmla="*/ 198 h 463"/>
                <a:gd name="T72" fmla="*/ 304 w 373"/>
                <a:gd name="T73" fmla="*/ 197 h 463"/>
                <a:gd name="T74" fmla="*/ 310 w 373"/>
                <a:gd name="T75" fmla="*/ 195 h 463"/>
                <a:gd name="T76" fmla="*/ 293 w 373"/>
                <a:gd name="T77" fmla="*/ 118 h 463"/>
                <a:gd name="T78" fmla="*/ 79 w 373"/>
                <a:gd name="T79" fmla="*/ 116 h 463"/>
                <a:gd name="T80" fmla="*/ 70 w 373"/>
                <a:gd name="T81" fmla="*/ 190 h 463"/>
                <a:gd name="T82" fmla="*/ 151 w 373"/>
                <a:gd name="T83" fmla="*/ 190 h 463"/>
                <a:gd name="T84" fmla="*/ 222 w 373"/>
                <a:gd name="T85" fmla="*/ 190 h 463"/>
                <a:gd name="T86" fmla="*/ 304 w 373"/>
                <a:gd name="T87" fmla="*/ 197 h 463"/>
                <a:gd name="T88" fmla="*/ 121 w 373"/>
                <a:gd name="T89" fmla="*/ 264 h 463"/>
                <a:gd name="T90" fmla="*/ 163 w 373"/>
                <a:gd name="T91" fmla="*/ 217 h 463"/>
                <a:gd name="T92" fmla="*/ 136 w 373"/>
                <a:gd name="T93" fmla="*/ 204 h 463"/>
                <a:gd name="T94" fmla="*/ 80 w 373"/>
                <a:gd name="T95" fmla="*/ 216 h 463"/>
                <a:gd name="T96" fmla="*/ 111 w 373"/>
                <a:gd name="T97" fmla="*/ 264 h 463"/>
                <a:gd name="T98" fmla="*/ 121 w 373"/>
                <a:gd name="T99" fmla="*/ 264 h 463"/>
                <a:gd name="T100" fmla="*/ 253 w 373"/>
                <a:gd name="T101" fmla="*/ 264 h 463"/>
                <a:gd name="T102" fmla="*/ 296 w 373"/>
                <a:gd name="T103" fmla="*/ 222 h 463"/>
                <a:gd name="T104" fmla="*/ 273 w 373"/>
                <a:gd name="T105" fmla="*/ 204 h 463"/>
                <a:gd name="T106" fmla="*/ 211 w 373"/>
                <a:gd name="T107" fmla="*/ 218 h 463"/>
                <a:gd name="T108" fmla="*/ 243 w 373"/>
                <a:gd name="T109" fmla="*/ 264 h 463"/>
                <a:gd name="T110" fmla="*/ 253 w 373"/>
                <a:gd name="T111" fmla="*/ 26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3" h="463">
                  <a:moveTo>
                    <a:pt x="188" y="1"/>
                  </a:moveTo>
                  <a:cubicBezTo>
                    <a:pt x="227" y="0"/>
                    <a:pt x="264" y="10"/>
                    <a:pt x="296" y="31"/>
                  </a:cubicBezTo>
                  <a:cubicBezTo>
                    <a:pt x="336" y="56"/>
                    <a:pt x="352" y="98"/>
                    <a:pt x="361" y="141"/>
                  </a:cubicBezTo>
                  <a:cubicBezTo>
                    <a:pt x="373" y="196"/>
                    <a:pt x="370" y="249"/>
                    <a:pt x="348" y="299"/>
                  </a:cubicBezTo>
                  <a:cubicBezTo>
                    <a:pt x="341" y="317"/>
                    <a:pt x="328" y="333"/>
                    <a:pt x="316" y="349"/>
                  </a:cubicBezTo>
                  <a:cubicBezTo>
                    <a:pt x="296" y="375"/>
                    <a:pt x="275" y="400"/>
                    <a:pt x="255" y="427"/>
                  </a:cubicBezTo>
                  <a:cubicBezTo>
                    <a:pt x="232" y="458"/>
                    <a:pt x="171" y="463"/>
                    <a:pt x="133" y="435"/>
                  </a:cubicBezTo>
                  <a:cubicBezTo>
                    <a:pt x="125" y="429"/>
                    <a:pt x="119" y="420"/>
                    <a:pt x="112" y="412"/>
                  </a:cubicBezTo>
                  <a:cubicBezTo>
                    <a:pt x="100" y="398"/>
                    <a:pt x="89" y="383"/>
                    <a:pt x="76" y="370"/>
                  </a:cubicBezTo>
                  <a:cubicBezTo>
                    <a:pt x="18" y="315"/>
                    <a:pt x="0" y="247"/>
                    <a:pt x="8" y="170"/>
                  </a:cubicBezTo>
                  <a:cubicBezTo>
                    <a:pt x="12" y="132"/>
                    <a:pt x="22" y="94"/>
                    <a:pt x="45" y="62"/>
                  </a:cubicBezTo>
                  <a:cubicBezTo>
                    <a:pt x="80" y="14"/>
                    <a:pt x="133" y="4"/>
                    <a:pt x="188" y="1"/>
                  </a:cubicBezTo>
                  <a:close/>
                  <a:moveTo>
                    <a:pt x="38" y="198"/>
                  </a:moveTo>
                  <a:cubicBezTo>
                    <a:pt x="28" y="225"/>
                    <a:pt x="35" y="286"/>
                    <a:pt x="49" y="305"/>
                  </a:cubicBezTo>
                  <a:cubicBezTo>
                    <a:pt x="52" y="310"/>
                    <a:pt x="60" y="315"/>
                    <a:pt x="66" y="315"/>
                  </a:cubicBezTo>
                  <a:cubicBezTo>
                    <a:pt x="81" y="313"/>
                    <a:pt x="84" y="321"/>
                    <a:pt x="88" y="332"/>
                  </a:cubicBezTo>
                  <a:cubicBezTo>
                    <a:pt x="99" y="363"/>
                    <a:pt x="111" y="394"/>
                    <a:pt x="137" y="417"/>
                  </a:cubicBezTo>
                  <a:cubicBezTo>
                    <a:pt x="172" y="446"/>
                    <a:pt x="211" y="448"/>
                    <a:pt x="243" y="417"/>
                  </a:cubicBezTo>
                  <a:cubicBezTo>
                    <a:pt x="267" y="394"/>
                    <a:pt x="282" y="365"/>
                    <a:pt x="290" y="333"/>
                  </a:cubicBezTo>
                  <a:cubicBezTo>
                    <a:pt x="294" y="321"/>
                    <a:pt x="297" y="312"/>
                    <a:pt x="313" y="315"/>
                  </a:cubicBezTo>
                  <a:cubicBezTo>
                    <a:pt x="318" y="316"/>
                    <a:pt x="328" y="309"/>
                    <a:pt x="330" y="304"/>
                  </a:cubicBezTo>
                  <a:cubicBezTo>
                    <a:pt x="337" y="284"/>
                    <a:pt x="342" y="263"/>
                    <a:pt x="346" y="242"/>
                  </a:cubicBezTo>
                  <a:cubicBezTo>
                    <a:pt x="348" y="229"/>
                    <a:pt x="345" y="216"/>
                    <a:pt x="345" y="202"/>
                  </a:cubicBezTo>
                  <a:cubicBezTo>
                    <a:pt x="342" y="202"/>
                    <a:pt x="339" y="201"/>
                    <a:pt x="337" y="201"/>
                  </a:cubicBezTo>
                  <a:cubicBezTo>
                    <a:pt x="329" y="216"/>
                    <a:pt x="319" y="232"/>
                    <a:pt x="313" y="248"/>
                  </a:cubicBezTo>
                  <a:cubicBezTo>
                    <a:pt x="304" y="274"/>
                    <a:pt x="296" y="281"/>
                    <a:pt x="267" y="282"/>
                  </a:cubicBezTo>
                  <a:cubicBezTo>
                    <a:pt x="258" y="282"/>
                    <a:pt x="248" y="282"/>
                    <a:pt x="239" y="282"/>
                  </a:cubicBezTo>
                  <a:cubicBezTo>
                    <a:pt x="206" y="281"/>
                    <a:pt x="195" y="271"/>
                    <a:pt x="192" y="238"/>
                  </a:cubicBezTo>
                  <a:cubicBezTo>
                    <a:pt x="191" y="233"/>
                    <a:pt x="189" y="228"/>
                    <a:pt x="188" y="223"/>
                  </a:cubicBezTo>
                  <a:cubicBezTo>
                    <a:pt x="186" y="223"/>
                    <a:pt x="185" y="223"/>
                    <a:pt x="183" y="224"/>
                  </a:cubicBezTo>
                  <a:cubicBezTo>
                    <a:pt x="182" y="230"/>
                    <a:pt x="182" y="236"/>
                    <a:pt x="181" y="243"/>
                  </a:cubicBezTo>
                  <a:cubicBezTo>
                    <a:pt x="180" y="266"/>
                    <a:pt x="168" y="280"/>
                    <a:pt x="145" y="281"/>
                  </a:cubicBezTo>
                  <a:cubicBezTo>
                    <a:pt x="128" y="282"/>
                    <a:pt x="111" y="284"/>
                    <a:pt x="95" y="280"/>
                  </a:cubicBezTo>
                  <a:cubicBezTo>
                    <a:pt x="83" y="277"/>
                    <a:pt x="71" y="267"/>
                    <a:pt x="64" y="257"/>
                  </a:cubicBezTo>
                  <a:cubicBezTo>
                    <a:pt x="57" y="246"/>
                    <a:pt x="56" y="231"/>
                    <a:pt x="51" y="219"/>
                  </a:cubicBezTo>
                  <a:cubicBezTo>
                    <a:pt x="48" y="212"/>
                    <a:pt x="43" y="207"/>
                    <a:pt x="38" y="198"/>
                  </a:cubicBezTo>
                  <a:close/>
                  <a:moveTo>
                    <a:pt x="304" y="197"/>
                  </a:moveTo>
                  <a:cubicBezTo>
                    <a:pt x="306" y="197"/>
                    <a:pt x="308" y="196"/>
                    <a:pt x="310" y="195"/>
                  </a:cubicBezTo>
                  <a:cubicBezTo>
                    <a:pt x="304" y="169"/>
                    <a:pt x="298" y="144"/>
                    <a:pt x="293" y="118"/>
                  </a:cubicBezTo>
                  <a:cubicBezTo>
                    <a:pt x="178" y="142"/>
                    <a:pt x="166" y="141"/>
                    <a:pt x="79" y="116"/>
                  </a:cubicBezTo>
                  <a:cubicBezTo>
                    <a:pt x="76" y="142"/>
                    <a:pt x="73" y="167"/>
                    <a:pt x="70" y="190"/>
                  </a:cubicBezTo>
                  <a:cubicBezTo>
                    <a:pt x="99" y="189"/>
                    <a:pt x="128" y="181"/>
                    <a:pt x="151" y="190"/>
                  </a:cubicBezTo>
                  <a:cubicBezTo>
                    <a:pt x="177" y="199"/>
                    <a:pt x="194" y="204"/>
                    <a:pt x="222" y="190"/>
                  </a:cubicBezTo>
                  <a:cubicBezTo>
                    <a:pt x="244" y="180"/>
                    <a:pt x="278" y="180"/>
                    <a:pt x="304" y="197"/>
                  </a:cubicBezTo>
                  <a:close/>
                  <a:moveTo>
                    <a:pt x="121" y="264"/>
                  </a:moveTo>
                  <a:cubicBezTo>
                    <a:pt x="162" y="264"/>
                    <a:pt x="178" y="248"/>
                    <a:pt x="163" y="217"/>
                  </a:cubicBezTo>
                  <a:cubicBezTo>
                    <a:pt x="160" y="210"/>
                    <a:pt x="145" y="204"/>
                    <a:pt x="136" y="204"/>
                  </a:cubicBezTo>
                  <a:cubicBezTo>
                    <a:pt x="117" y="205"/>
                    <a:pt x="92" y="193"/>
                    <a:pt x="80" y="216"/>
                  </a:cubicBezTo>
                  <a:cubicBezTo>
                    <a:pt x="65" y="243"/>
                    <a:pt x="81" y="264"/>
                    <a:pt x="111" y="264"/>
                  </a:cubicBezTo>
                  <a:cubicBezTo>
                    <a:pt x="114" y="264"/>
                    <a:pt x="118" y="264"/>
                    <a:pt x="121" y="264"/>
                  </a:cubicBezTo>
                  <a:close/>
                  <a:moveTo>
                    <a:pt x="253" y="264"/>
                  </a:moveTo>
                  <a:cubicBezTo>
                    <a:pt x="294" y="264"/>
                    <a:pt x="302" y="257"/>
                    <a:pt x="296" y="222"/>
                  </a:cubicBezTo>
                  <a:cubicBezTo>
                    <a:pt x="294" y="209"/>
                    <a:pt x="285" y="202"/>
                    <a:pt x="273" y="204"/>
                  </a:cubicBezTo>
                  <a:cubicBezTo>
                    <a:pt x="252" y="207"/>
                    <a:pt x="223" y="190"/>
                    <a:pt x="211" y="218"/>
                  </a:cubicBezTo>
                  <a:cubicBezTo>
                    <a:pt x="198" y="247"/>
                    <a:pt x="212" y="264"/>
                    <a:pt x="243" y="264"/>
                  </a:cubicBezTo>
                  <a:cubicBezTo>
                    <a:pt x="246" y="264"/>
                    <a:pt x="249" y="264"/>
                    <a:pt x="253"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3" name="Freeform 152"/>
            <p:cNvSpPr>
              <a:spLocks/>
            </p:cNvSpPr>
            <p:nvPr/>
          </p:nvSpPr>
          <p:spPr bwMode="auto">
            <a:xfrm>
              <a:off x="3847241" y="3158618"/>
              <a:ext cx="238307" cy="190461"/>
            </a:xfrm>
            <a:custGeom>
              <a:avLst/>
              <a:gdLst>
                <a:gd name="T0" fmla="*/ 318 w 327"/>
                <a:gd name="T1" fmla="*/ 179 h 261"/>
                <a:gd name="T2" fmla="*/ 326 w 327"/>
                <a:gd name="T3" fmla="*/ 169 h 261"/>
                <a:gd name="T4" fmla="*/ 326 w 327"/>
                <a:gd name="T5" fmla="*/ 239 h 261"/>
                <a:gd name="T6" fmla="*/ 309 w 327"/>
                <a:gd name="T7" fmla="*/ 258 h 261"/>
                <a:gd name="T8" fmla="*/ 27 w 327"/>
                <a:gd name="T9" fmla="*/ 214 h 261"/>
                <a:gd name="T10" fmla="*/ 3 w 327"/>
                <a:gd name="T11" fmla="*/ 177 h 261"/>
                <a:gd name="T12" fmla="*/ 60 w 327"/>
                <a:gd name="T13" fmla="*/ 59 h 261"/>
                <a:gd name="T14" fmla="*/ 161 w 327"/>
                <a:gd name="T15" fmla="*/ 0 h 261"/>
                <a:gd name="T16" fmla="*/ 226 w 327"/>
                <a:gd name="T17" fmla="*/ 179 h 261"/>
                <a:gd name="T18" fmla="*/ 234 w 327"/>
                <a:gd name="T19" fmla="*/ 178 h 261"/>
                <a:gd name="T20" fmla="*/ 241 w 327"/>
                <a:gd name="T21" fmla="*/ 118 h 261"/>
                <a:gd name="T22" fmla="*/ 233 w 327"/>
                <a:gd name="T23" fmla="*/ 97 h 261"/>
                <a:gd name="T24" fmla="*/ 258 w 327"/>
                <a:gd name="T25" fmla="*/ 67 h 261"/>
                <a:gd name="T26" fmla="*/ 296 w 327"/>
                <a:gd name="T27" fmla="*/ 66 h 261"/>
                <a:gd name="T28" fmla="*/ 318 w 327"/>
                <a:gd name="T29" fmla="*/ 87 h 261"/>
                <a:gd name="T30" fmla="*/ 315 w 327"/>
                <a:gd name="T31" fmla="*/ 109 h 261"/>
                <a:gd name="T32" fmla="*/ 318 w 327"/>
                <a:gd name="T33" fmla="*/ 17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61">
                  <a:moveTo>
                    <a:pt x="318" y="179"/>
                  </a:moveTo>
                  <a:cubicBezTo>
                    <a:pt x="322" y="173"/>
                    <a:pt x="325" y="170"/>
                    <a:pt x="326" y="169"/>
                  </a:cubicBezTo>
                  <a:cubicBezTo>
                    <a:pt x="326" y="191"/>
                    <a:pt x="326" y="215"/>
                    <a:pt x="326" y="239"/>
                  </a:cubicBezTo>
                  <a:cubicBezTo>
                    <a:pt x="327" y="252"/>
                    <a:pt x="323" y="258"/>
                    <a:pt x="309" y="258"/>
                  </a:cubicBezTo>
                  <a:cubicBezTo>
                    <a:pt x="212" y="261"/>
                    <a:pt x="118" y="252"/>
                    <a:pt x="27" y="214"/>
                  </a:cubicBezTo>
                  <a:cubicBezTo>
                    <a:pt x="10" y="207"/>
                    <a:pt x="0" y="197"/>
                    <a:pt x="3" y="177"/>
                  </a:cubicBezTo>
                  <a:cubicBezTo>
                    <a:pt x="10" y="132"/>
                    <a:pt x="21" y="90"/>
                    <a:pt x="60" y="59"/>
                  </a:cubicBezTo>
                  <a:cubicBezTo>
                    <a:pt x="93" y="34"/>
                    <a:pt x="124" y="9"/>
                    <a:pt x="161" y="0"/>
                  </a:cubicBezTo>
                  <a:cubicBezTo>
                    <a:pt x="183" y="60"/>
                    <a:pt x="205" y="120"/>
                    <a:pt x="226" y="179"/>
                  </a:cubicBezTo>
                  <a:cubicBezTo>
                    <a:pt x="229" y="179"/>
                    <a:pt x="231" y="178"/>
                    <a:pt x="234" y="178"/>
                  </a:cubicBezTo>
                  <a:cubicBezTo>
                    <a:pt x="239" y="159"/>
                    <a:pt x="252" y="141"/>
                    <a:pt x="241" y="118"/>
                  </a:cubicBezTo>
                  <a:cubicBezTo>
                    <a:pt x="237" y="112"/>
                    <a:pt x="235" y="105"/>
                    <a:pt x="233" y="97"/>
                  </a:cubicBezTo>
                  <a:cubicBezTo>
                    <a:pt x="228" y="77"/>
                    <a:pt x="237" y="66"/>
                    <a:pt x="258" y="67"/>
                  </a:cubicBezTo>
                  <a:cubicBezTo>
                    <a:pt x="271" y="68"/>
                    <a:pt x="283" y="68"/>
                    <a:pt x="296" y="66"/>
                  </a:cubicBezTo>
                  <a:cubicBezTo>
                    <a:pt x="314" y="64"/>
                    <a:pt x="319" y="73"/>
                    <a:pt x="318" y="87"/>
                  </a:cubicBezTo>
                  <a:cubicBezTo>
                    <a:pt x="318" y="95"/>
                    <a:pt x="319" y="104"/>
                    <a:pt x="315" y="109"/>
                  </a:cubicBezTo>
                  <a:cubicBezTo>
                    <a:pt x="296" y="133"/>
                    <a:pt x="313" y="154"/>
                    <a:pt x="31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4" name="Freeform 153"/>
            <p:cNvSpPr>
              <a:spLocks/>
            </p:cNvSpPr>
            <p:nvPr/>
          </p:nvSpPr>
          <p:spPr bwMode="auto">
            <a:xfrm>
              <a:off x="4368615" y="3161396"/>
              <a:ext cx="240159" cy="189843"/>
            </a:xfrm>
            <a:custGeom>
              <a:avLst/>
              <a:gdLst>
                <a:gd name="T0" fmla="*/ 100 w 329"/>
                <a:gd name="T1" fmla="*/ 184 h 260"/>
                <a:gd name="T2" fmla="*/ 166 w 329"/>
                <a:gd name="T3" fmla="*/ 0 h 260"/>
                <a:gd name="T4" fmla="*/ 316 w 329"/>
                <a:gd name="T5" fmla="*/ 134 h 260"/>
                <a:gd name="T6" fmla="*/ 321 w 329"/>
                <a:gd name="T7" fmla="*/ 152 h 260"/>
                <a:gd name="T8" fmla="*/ 288 w 329"/>
                <a:gd name="T9" fmla="*/ 215 h 260"/>
                <a:gd name="T10" fmla="*/ 13 w 329"/>
                <a:gd name="T11" fmla="*/ 257 h 260"/>
                <a:gd name="T12" fmla="*/ 4 w 329"/>
                <a:gd name="T13" fmla="*/ 255 h 260"/>
                <a:gd name="T14" fmla="*/ 0 w 329"/>
                <a:gd name="T15" fmla="*/ 183 h 260"/>
                <a:gd name="T16" fmla="*/ 13 w 329"/>
                <a:gd name="T17" fmla="*/ 172 h 260"/>
                <a:gd name="T18" fmla="*/ 26 w 329"/>
                <a:gd name="T19" fmla="*/ 137 h 260"/>
                <a:gd name="T20" fmla="*/ 22 w 329"/>
                <a:gd name="T21" fmla="*/ 121 h 260"/>
                <a:gd name="T22" fmla="*/ 8 w 329"/>
                <a:gd name="T23" fmla="*/ 91 h 260"/>
                <a:gd name="T24" fmla="*/ 35 w 329"/>
                <a:gd name="T25" fmla="*/ 67 h 260"/>
                <a:gd name="T26" fmla="*/ 69 w 329"/>
                <a:gd name="T27" fmla="*/ 65 h 260"/>
                <a:gd name="T28" fmla="*/ 97 w 329"/>
                <a:gd name="T29" fmla="*/ 92 h 260"/>
                <a:gd name="T30" fmla="*/ 94 w 329"/>
                <a:gd name="T31" fmla="*/ 102 h 260"/>
                <a:gd name="T32" fmla="*/ 100 w 329"/>
                <a:gd name="T33" fmla="*/ 18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260">
                  <a:moveTo>
                    <a:pt x="100" y="184"/>
                  </a:moveTo>
                  <a:cubicBezTo>
                    <a:pt x="123" y="120"/>
                    <a:pt x="144" y="60"/>
                    <a:pt x="166" y="0"/>
                  </a:cubicBezTo>
                  <a:cubicBezTo>
                    <a:pt x="233" y="25"/>
                    <a:pt x="289" y="63"/>
                    <a:pt x="316" y="134"/>
                  </a:cubicBezTo>
                  <a:cubicBezTo>
                    <a:pt x="318" y="140"/>
                    <a:pt x="319" y="146"/>
                    <a:pt x="321" y="152"/>
                  </a:cubicBezTo>
                  <a:cubicBezTo>
                    <a:pt x="329" y="194"/>
                    <a:pt x="327" y="198"/>
                    <a:pt x="288" y="215"/>
                  </a:cubicBezTo>
                  <a:cubicBezTo>
                    <a:pt x="200" y="254"/>
                    <a:pt x="107" y="260"/>
                    <a:pt x="13" y="257"/>
                  </a:cubicBezTo>
                  <a:cubicBezTo>
                    <a:pt x="10" y="257"/>
                    <a:pt x="8" y="256"/>
                    <a:pt x="4" y="255"/>
                  </a:cubicBezTo>
                  <a:cubicBezTo>
                    <a:pt x="3" y="229"/>
                    <a:pt x="1" y="204"/>
                    <a:pt x="0" y="183"/>
                  </a:cubicBezTo>
                  <a:cubicBezTo>
                    <a:pt x="6" y="178"/>
                    <a:pt x="11" y="176"/>
                    <a:pt x="13" y="172"/>
                  </a:cubicBezTo>
                  <a:cubicBezTo>
                    <a:pt x="18" y="161"/>
                    <a:pt x="23" y="149"/>
                    <a:pt x="26" y="137"/>
                  </a:cubicBezTo>
                  <a:cubicBezTo>
                    <a:pt x="27" y="133"/>
                    <a:pt x="24" y="126"/>
                    <a:pt x="22" y="121"/>
                  </a:cubicBezTo>
                  <a:cubicBezTo>
                    <a:pt x="17" y="111"/>
                    <a:pt x="10" y="101"/>
                    <a:pt x="8" y="91"/>
                  </a:cubicBezTo>
                  <a:cubicBezTo>
                    <a:pt x="5" y="71"/>
                    <a:pt x="16" y="64"/>
                    <a:pt x="35" y="67"/>
                  </a:cubicBezTo>
                  <a:cubicBezTo>
                    <a:pt x="46" y="69"/>
                    <a:pt x="58" y="67"/>
                    <a:pt x="69" y="65"/>
                  </a:cubicBezTo>
                  <a:cubicBezTo>
                    <a:pt x="89" y="62"/>
                    <a:pt x="100" y="72"/>
                    <a:pt x="97" y="92"/>
                  </a:cubicBezTo>
                  <a:cubicBezTo>
                    <a:pt x="96" y="96"/>
                    <a:pt x="95" y="99"/>
                    <a:pt x="94" y="102"/>
                  </a:cubicBezTo>
                  <a:cubicBezTo>
                    <a:pt x="78" y="137"/>
                    <a:pt x="78" y="139"/>
                    <a:pt x="100"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5" name="Freeform 154"/>
            <p:cNvSpPr>
              <a:spLocks noEditPoints="1"/>
            </p:cNvSpPr>
            <p:nvPr/>
          </p:nvSpPr>
          <p:spPr bwMode="auto">
            <a:xfrm>
              <a:off x="3918548" y="2859499"/>
              <a:ext cx="256829" cy="344187"/>
            </a:xfrm>
            <a:custGeom>
              <a:avLst/>
              <a:gdLst>
                <a:gd name="T0" fmla="*/ 321 w 352"/>
                <a:gd name="T1" fmla="*/ 80 h 472"/>
                <a:gd name="T2" fmla="*/ 331 w 352"/>
                <a:gd name="T3" fmla="*/ 166 h 472"/>
                <a:gd name="T4" fmla="*/ 341 w 352"/>
                <a:gd name="T5" fmla="*/ 200 h 472"/>
                <a:gd name="T6" fmla="*/ 351 w 352"/>
                <a:gd name="T7" fmla="*/ 238 h 472"/>
                <a:gd name="T8" fmla="*/ 334 w 352"/>
                <a:gd name="T9" fmla="*/ 308 h 472"/>
                <a:gd name="T10" fmla="*/ 307 w 352"/>
                <a:gd name="T11" fmla="*/ 334 h 472"/>
                <a:gd name="T12" fmla="*/ 290 w 352"/>
                <a:gd name="T13" fmla="*/ 353 h 472"/>
                <a:gd name="T14" fmla="*/ 215 w 352"/>
                <a:gd name="T15" fmla="*/ 453 h 472"/>
                <a:gd name="T16" fmla="*/ 117 w 352"/>
                <a:gd name="T17" fmla="*/ 439 h 472"/>
                <a:gd name="T18" fmla="*/ 63 w 352"/>
                <a:gd name="T19" fmla="*/ 353 h 472"/>
                <a:gd name="T20" fmla="*/ 45 w 352"/>
                <a:gd name="T21" fmla="*/ 333 h 472"/>
                <a:gd name="T22" fmla="*/ 17 w 352"/>
                <a:gd name="T23" fmla="*/ 306 h 472"/>
                <a:gd name="T24" fmla="*/ 1 w 352"/>
                <a:gd name="T25" fmla="*/ 224 h 472"/>
                <a:gd name="T26" fmla="*/ 15 w 352"/>
                <a:gd name="T27" fmla="*/ 194 h 472"/>
                <a:gd name="T28" fmla="*/ 19 w 352"/>
                <a:gd name="T29" fmla="*/ 179 h 472"/>
                <a:gd name="T30" fmla="*/ 21 w 352"/>
                <a:gd name="T31" fmla="*/ 96 h 472"/>
                <a:gd name="T32" fmla="*/ 58 w 352"/>
                <a:gd name="T33" fmla="*/ 49 h 472"/>
                <a:gd name="T34" fmla="*/ 245 w 352"/>
                <a:gd name="T35" fmla="*/ 16 h 472"/>
                <a:gd name="T36" fmla="*/ 265 w 352"/>
                <a:gd name="T37" fmla="*/ 25 h 472"/>
                <a:gd name="T38" fmla="*/ 321 w 352"/>
                <a:gd name="T39" fmla="*/ 80 h 472"/>
                <a:gd name="T40" fmla="*/ 78 w 352"/>
                <a:gd name="T41" fmla="*/ 82 h 472"/>
                <a:gd name="T42" fmla="*/ 65 w 352"/>
                <a:gd name="T43" fmla="*/ 144 h 472"/>
                <a:gd name="T44" fmla="*/ 57 w 352"/>
                <a:gd name="T45" fmla="*/ 236 h 472"/>
                <a:gd name="T46" fmla="*/ 50 w 352"/>
                <a:gd name="T47" fmla="*/ 247 h 472"/>
                <a:gd name="T48" fmla="*/ 42 w 352"/>
                <a:gd name="T49" fmla="*/ 237 h 472"/>
                <a:gd name="T50" fmla="*/ 38 w 352"/>
                <a:gd name="T51" fmla="*/ 222 h 472"/>
                <a:gd name="T52" fmla="*/ 25 w 352"/>
                <a:gd name="T53" fmla="*/ 209 h 472"/>
                <a:gd name="T54" fmla="*/ 17 w 352"/>
                <a:gd name="T55" fmla="*/ 224 h 472"/>
                <a:gd name="T56" fmla="*/ 36 w 352"/>
                <a:gd name="T57" fmla="*/ 309 h 472"/>
                <a:gd name="T58" fmla="*/ 54 w 352"/>
                <a:gd name="T59" fmla="*/ 322 h 472"/>
                <a:gd name="T60" fmla="*/ 72 w 352"/>
                <a:gd name="T61" fmla="*/ 337 h 472"/>
                <a:gd name="T62" fmla="*/ 138 w 352"/>
                <a:gd name="T63" fmla="*/ 433 h 472"/>
                <a:gd name="T64" fmla="*/ 223 w 352"/>
                <a:gd name="T65" fmla="*/ 427 h 472"/>
                <a:gd name="T66" fmla="*/ 280 w 352"/>
                <a:gd name="T67" fmla="*/ 339 h 472"/>
                <a:gd name="T68" fmla="*/ 293 w 352"/>
                <a:gd name="T69" fmla="*/ 323 h 472"/>
                <a:gd name="T70" fmla="*/ 319 w 352"/>
                <a:gd name="T71" fmla="*/ 301 h 472"/>
                <a:gd name="T72" fmla="*/ 334 w 352"/>
                <a:gd name="T73" fmla="*/ 237 h 472"/>
                <a:gd name="T74" fmla="*/ 332 w 352"/>
                <a:gd name="T75" fmla="*/ 208 h 472"/>
                <a:gd name="T76" fmla="*/ 297 w 352"/>
                <a:gd name="T77" fmla="*/ 249 h 472"/>
                <a:gd name="T78" fmla="*/ 296 w 352"/>
                <a:gd name="T79" fmla="*/ 226 h 472"/>
                <a:gd name="T80" fmla="*/ 289 w 352"/>
                <a:gd name="T81" fmla="*/ 157 h 472"/>
                <a:gd name="T82" fmla="*/ 228 w 352"/>
                <a:gd name="T83" fmla="*/ 105 h 472"/>
                <a:gd name="T84" fmla="*/ 126 w 352"/>
                <a:gd name="T85" fmla="*/ 101 h 472"/>
                <a:gd name="T86" fmla="*/ 78 w 352"/>
                <a:gd name="T87" fmla="*/ 8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2" h="472">
                  <a:moveTo>
                    <a:pt x="321" y="80"/>
                  </a:moveTo>
                  <a:cubicBezTo>
                    <a:pt x="337" y="107"/>
                    <a:pt x="332" y="137"/>
                    <a:pt x="331" y="166"/>
                  </a:cubicBezTo>
                  <a:cubicBezTo>
                    <a:pt x="330" y="179"/>
                    <a:pt x="327" y="189"/>
                    <a:pt x="341" y="200"/>
                  </a:cubicBezTo>
                  <a:cubicBezTo>
                    <a:pt x="350" y="206"/>
                    <a:pt x="352" y="225"/>
                    <a:pt x="351" y="238"/>
                  </a:cubicBezTo>
                  <a:cubicBezTo>
                    <a:pt x="348" y="262"/>
                    <a:pt x="342" y="285"/>
                    <a:pt x="334" y="308"/>
                  </a:cubicBezTo>
                  <a:cubicBezTo>
                    <a:pt x="330" y="318"/>
                    <a:pt x="316" y="325"/>
                    <a:pt x="307" y="334"/>
                  </a:cubicBezTo>
                  <a:cubicBezTo>
                    <a:pt x="301" y="340"/>
                    <a:pt x="292" y="346"/>
                    <a:pt x="290" y="353"/>
                  </a:cubicBezTo>
                  <a:cubicBezTo>
                    <a:pt x="279" y="397"/>
                    <a:pt x="251" y="428"/>
                    <a:pt x="215" y="453"/>
                  </a:cubicBezTo>
                  <a:cubicBezTo>
                    <a:pt x="188" y="472"/>
                    <a:pt x="149" y="465"/>
                    <a:pt x="117" y="439"/>
                  </a:cubicBezTo>
                  <a:cubicBezTo>
                    <a:pt x="90" y="416"/>
                    <a:pt x="72" y="388"/>
                    <a:pt x="63" y="353"/>
                  </a:cubicBezTo>
                  <a:cubicBezTo>
                    <a:pt x="60" y="343"/>
                    <a:pt x="56" y="338"/>
                    <a:pt x="45" y="333"/>
                  </a:cubicBezTo>
                  <a:cubicBezTo>
                    <a:pt x="33" y="329"/>
                    <a:pt x="21" y="317"/>
                    <a:pt x="17" y="306"/>
                  </a:cubicBezTo>
                  <a:cubicBezTo>
                    <a:pt x="9" y="279"/>
                    <a:pt x="4" y="252"/>
                    <a:pt x="1" y="224"/>
                  </a:cubicBezTo>
                  <a:cubicBezTo>
                    <a:pt x="0" y="214"/>
                    <a:pt x="11" y="204"/>
                    <a:pt x="15" y="194"/>
                  </a:cubicBezTo>
                  <a:cubicBezTo>
                    <a:pt x="17" y="189"/>
                    <a:pt x="18" y="184"/>
                    <a:pt x="19" y="179"/>
                  </a:cubicBezTo>
                  <a:cubicBezTo>
                    <a:pt x="19" y="151"/>
                    <a:pt x="17" y="123"/>
                    <a:pt x="21" y="96"/>
                  </a:cubicBezTo>
                  <a:cubicBezTo>
                    <a:pt x="23" y="75"/>
                    <a:pt x="42" y="63"/>
                    <a:pt x="58" y="49"/>
                  </a:cubicBezTo>
                  <a:cubicBezTo>
                    <a:pt x="115" y="0"/>
                    <a:pt x="181" y="13"/>
                    <a:pt x="245" y="16"/>
                  </a:cubicBezTo>
                  <a:cubicBezTo>
                    <a:pt x="252" y="17"/>
                    <a:pt x="259" y="22"/>
                    <a:pt x="265" y="25"/>
                  </a:cubicBezTo>
                  <a:cubicBezTo>
                    <a:pt x="284" y="43"/>
                    <a:pt x="302" y="62"/>
                    <a:pt x="321" y="80"/>
                  </a:cubicBezTo>
                  <a:close/>
                  <a:moveTo>
                    <a:pt x="78" y="82"/>
                  </a:moveTo>
                  <a:cubicBezTo>
                    <a:pt x="74" y="100"/>
                    <a:pt x="68" y="122"/>
                    <a:pt x="65" y="144"/>
                  </a:cubicBezTo>
                  <a:cubicBezTo>
                    <a:pt x="61" y="174"/>
                    <a:pt x="60" y="205"/>
                    <a:pt x="57" y="236"/>
                  </a:cubicBezTo>
                  <a:cubicBezTo>
                    <a:pt x="57" y="240"/>
                    <a:pt x="52" y="243"/>
                    <a:pt x="50" y="247"/>
                  </a:cubicBezTo>
                  <a:cubicBezTo>
                    <a:pt x="47" y="244"/>
                    <a:pt x="44" y="241"/>
                    <a:pt x="42" y="237"/>
                  </a:cubicBezTo>
                  <a:cubicBezTo>
                    <a:pt x="40" y="232"/>
                    <a:pt x="41" y="226"/>
                    <a:pt x="38" y="222"/>
                  </a:cubicBezTo>
                  <a:cubicBezTo>
                    <a:pt x="35" y="217"/>
                    <a:pt x="29" y="213"/>
                    <a:pt x="25" y="209"/>
                  </a:cubicBezTo>
                  <a:cubicBezTo>
                    <a:pt x="22" y="214"/>
                    <a:pt x="16" y="220"/>
                    <a:pt x="17" y="224"/>
                  </a:cubicBezTo>
                  <a:cubicBezTo>
                    <a:pt x="22" y="253"/>
                    <a:pt x="28" y="281"/>
                    <a:pt x="36" y="309"/>
                  </a:cubicBezTo>
                  <a:cubicBezTo>
                    <a:pt x="38" y="315"/>
                    <a:pt x="48" y="323"/>
                    <a:pt x="54" y="322"/>
                  </a:cubicBezTo>
                  <a:cubicBezTo>
                    <a:pt x="67" y="320"/>
                    <a:pt x="70" y="327"/>
                    <a:pt x="72" y="337"/>
                  </a:cubicBezTo>
                  <a:cubicBezTo>
                    <a:pt x="82" y="377"/>
                    <a:pt x="104" y="409"/>
                    <a:pt x="138" y="433"/>
                  </a:cubicBezTo>
                  <a:cubicBezTo>
                    <a:pt x="165" y="453"/>
                    <a:pt x="198" y="450"/>
                    <a:pt x="223" y="427"/>
                  </a:cubicBezTo>
                  <a:cubicBezTo>
                    <a:pt x="250" y="403"/>
                    <a:pt x="269" y="374"/>
                    <a:pt x="280" y="339"/>
                  </a:cubicBezTo>
                  <a:cubicBezTo>
                    <a:pt x="282" y="333"/>
                    <a:pt x="289" y="323"/>
                    <a:pt x="293" y="323"/>
                  </a:cubicBezTo>
                  <a:cubicBezTo>
                    <a:pt x="310" y="324"/>
                    <a:pt x="316" y="312"/>
                    <a:pt x="319" y="301"/>
                  </a:cubicBezTo>
                  <a:cubicBezTo>
                    <a:pt x="326" y="280"/>
                    <a:pt x="330" y="258"/>
                    <a:pt x="334" y="237"/>
                  </a:cubicBezTo>
                  <a:cubicBezTo>
                    <a:pt x="336" y="228"/>
                    <a:pt x="333" y="218"/>
                    <a:pt x="332" y="208"/>
                  </a:cubicBezTo>
                  <a:cubicBezTo>
                    <a:pt x="304" y="211"/>
                    <a:pt x="317" y="240"/>
                    <a:pt x="297" y="249"/>
                  </a:cubicBezTo>
                  <a:cubicBezTo>
                    <a:pt x="297" y="240"/>
                    <a:pt x="296" y="233"/>
                    <a:pt x="296" y="226"/>
                  </a:cubicBezTo>
                  <a:cubicBezTo>
                    <a:pt x="294" y="203"/>
                    <a:pt x="293" y="180"/>
                    <a:pt x="289" y="157"/>
                  </a:cubicBezTo>
                  <a:cubicBezTo>
                    <a:pt x="282" y="115"/>
                    <a:pt x="270" y="105"/>
                    <a:pt x="228" y="105"/>
                  </a:cubicBezTo>
                  <a:cubicBezTo>
                    <a:pt x="194" y="104"/>
                    <a:pt x="160" y="104"/>
                    <a:pt x="126" y="101"/>
                  </a:cubicBezTo>
                  <a:cubicBezTo>
                    <a:pt x="111" y="99"/>
                    <a:pt x="97" y="90"/>
                    <a:pt x="78"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6" name="Freeform 155"/>
            <p:cNvSpPr>
              <a:spLocks/>
            </p:cNvSpPr>
            <p:nvPr/>
          </p:nvSpPr>
          <p:spPr bwMode="auto">
            <a:xfrm>
              <a:off x="4287739" y="3440142"/>
              <a:ext cx="138601" cy="181817"/>
            </a:xfrm>
            <a:custGeom>
              <a:avLst/>
              <a:gdLst>
                <a:gd name="T0" fmla="*/ 0 w 190"/>
                <a:gd name="T1" fmla="*/ 249 h 249"/>
                <a:gd name="T2" fmla="*/ 61 w 190"/>
                <a:gd name="T3" fmla="*/ 179 h 249"/>
                <a:gd name="T4" fmla="*/ 68 w 190"/>
                <a:gd name="T5" fmla="*/ 108 h 249"/>
                <a:gd name="T6" fmla="*/ 81 w 190"/>
                <a:gd name="T7" fmla="*/ 81 h 249"/>
                <a:gd name="T8" fmla="*/ 43 w 190"/>
                <a:gd name="T9" fmla="*/ 0 h 249"/>
                <a:gd name="T10" fmla="*/ 84 w 190"/>
                <a:gd name="T11" fmla="*/ 21 h 249"/>
                <a:gd name="T12" fmla="*/ 128 w 190"/>
                <a:gd name="T13" fmla="*/ 52 h 249"/>
                <a:gd name="T14" fmla="*/ 188 w 190"/>
                <a:gd name="T15" fmla="*/ 188 h 249"/>
                <a:gd name="T16" fmla="*/ 178 w 190"/>
                <a:gd name="T17" fmla="*/ 200 h 249"/>
                <a:gd name="T18" fmla="*/ 0 w 190"/>
                <a:gd name="T19"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249">
                  <a:moveTo>
                    <a:pt x="0" y="249"/>
                  </a:moveTo>
                  <a:cubicBezTo>
                    <a:pt x="23" y="223"/>
                    <a:pt x="42" y="201"/>
                    <a:pt x="61" y="179"/>
                  </a:cubicBezTo>
                  <a:cubicBezTo>
                    <a:pt x="80" y="158"/>
                    <a:pt x="99" y="136"/>
                    <a:pt x="68" y="108"/>
                  </a:cubicBezTo>
                  <a:cubicBezTo>
                    <a:pt x="88" y="104"/>
                    <a:pt x="87" y="93"/>
                    <a:pt x="81" y="81"/>
                  </a:cubicBezTo>
                  <a:cubicBezTo>
                    <a:pt x="68" y="55"/>
                    <a:pt x="54" y="29"/>
                    <a:pt x="43" y="0"/>
                  </a:cubicBezTo>
                  <a:cubicBezTo>
                    <a:pt x="56" y="7"/>
                    <a:pt x="71" y="13"/>
                    <a:pt x="84" y="21"/>
                  </a:cubicBezTo>
                  <a:cubicBezTo>
                    <a:pt x="99" y="31"/>
                    <a:pt x="115" y="40"/>
                    <a:pt x="128" y="52"/>
                  </a:cubicBezTo>
                  <a:cubicBezTo>
                    <a:pt x="167" y="88"/>
                    <a:pt x="190" y="133"/>
                    <a:pt x="188" y="188"/>
                  </a:cubicBezTo>
                  <a:cubicBezTo>
                    <a:pt x="187" y="192"/>
                    <a:pt x="182" y="198"/>
                    <a:pt x="178" y="200"/>
                  </a:cubicBezTo>
                  <a:cubicBezTo>
                    <a:pt x="131" y="227"/>
                    <a:pt x="59" y="247"/>
                    <a:pt x="0" y="2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7" name="Freeform 156"/>
            <p:cNvSpPr>
              <a:spLocks/>
            </p:cNvSpPr>
            <p:nvPr/>
          </p:nvSpPr>
          <p:spPr bwMode="auto">
            <a:xfrm>
              <a:off x="4030293" y="3512992"/>
              <a:ext cx="136440" cy="111745"/>
            </a:xfrm>
            <a:custGeom>
              <a:avLst/>
              <a:gdLst>
                <a:gd name="T0" fmla="*/ 96 w 187"/>
                <a:gd name="T1" fmla="*/ 0 h 153"/>
                <a:gd name="T2" fmla="*/ 120 w 187"/>
                <a:gd name="T3" fmla="*/ 11 h 153"/>
                <a:gd name="T4" fmla="*/ 129 w 187"/>
                <a:gd name="T5" fmla="*/ 83 h 153"/>
                <a:gd name="T6" fmla="*/ 187 w 187"/>
                <a:gd name="T7" fmla="*/ 153 h 153"/>
                <a:gd name="T8" fmla="*/ 0 w 187"/>
                <a:gd name="T9" fmla="*/ 97 h 153"/>
                <a:gd name="T10" fmla="*/ 96 w 187"/>
                <a:gd name="T11" fmla="*/ 0 h 153"/>
              </a:gdLst>
              <a:ahLst/>
              <a:cxnLst>
                <a:cxn ang="0">
                  <a:pos x="T0" y="T1"/>
                </a:cxn>
                <a:cxn ang="0">
                  <a:pos x="T2" y="T3"/>
                </a:cxn>
                <a:cxn ang="0">
                  <a:pos x="T4" y="T5"/>
                </a:cxn>
                <a:cxn ang="0">
                  <a:pos x="T6" y="T7"/>
                </a:cxn>
                <a:cxn ang="0">
                  <a:pos x="T8" y="T9"/>
                </a:cxn>
                <a:cxn ang="0">
                  <a:pos x="T10" y="T11"/>
                </a:cxn>
              </a:cxnLst>
              <a:rect l="0" t="0" r="r" b="b"/>
              <a:pathLst>
                <a:path w="187" h="153">
                  <a:moveTo>
                    <a:pt x="96" y="0"/>
                  </a:moveTo>
                  <a:cubicBezTo>
                    <a:pt x="103" y="3"/>
                    <a:pt x="110" y="7"/>
                    <a:pt x="120" y="11"/>
                  </a:cubicBezTo>
                  <a:cubicBezTo>
                    <a:pt x="86" y="40"/>
                    <a:pt x="111" y="61"/>
                    <a:pt x="129" y="83"/>
                  </a:cubicBezTo>
                  <a:cubicBezTo>
                    <a:pt x="147" y="105"/>
                    <a:pt x="165" y="128"/>
                    <a:pt x="187" y="153"/>
                  </a:cubicBezTo>
                  <a:cubicBezTo>
                    <a:pt x="119" y="144"/>
                    <a:pt x="56" y="134"/>
                    <a:pt x="0" y="97"/>
                  </a:cubicBezTo>
                  <a:cubicBezTo>
                    <a:pt x="32" y="64"/>
                    <a:pt x="64" y="32"/>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8" name="Freeform 157"/>
            <p:cNvSpPr>
              <a:spLocks/>
            </p:cNvSpPr>
            <p:nvPr/>
          </p:nvSpPr>
          <p:spPr bwMode="auto">
            <a:xfrm>
              <a:off x="4119813" y="3458972"/>
              <a:ext cx="83963" cy="170087"/>
            </a:xfrm>
            <a:custGeom>
              <a:avLst/>
              <a:gdLst>
                <a:gd name="T0" fmla="*/ 115 w 115"/>
                <a:gd name="T1" fmla="*/ 233 h 233"/>
                <a:gd name="T2" fmla="*/ 82 w 115"/>
                <a:gd name="T3" fmla="*/ 214 h 233"/>
                <a:gd name="T4" fmla="*/ 8 w 115"/>
                <a:gd name="T5" fmla="*/ 127 h 233"/>
                <a:gd name="T6" fmla="*/ 7 w 115"/>
                <a:gd name="T7" fmla="*/ 100 h 233"/>
                <a:gd name="T8" fmla="*/ 15 w 115"/>
                <a:gd name="T9" fmla="*/ 82 h 233"/>
                <a:gd name="T10" fmla="*/ 3 w 115"/>
                <a:gd name="T11" fmla="*/ 57 h 233"/>
                <a:gd name="T12" fmla="*/ 40 w 115"/>
                <a:gd name="T13" fmla="*/ 0 h 233"/>
                <a:gd name="T14" fmla="*/ 115 w 115"/>
                <a:gd name="T15" fmla="*/ 233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33">
                  <a:moveTo>
                    <a:pt x="115" y="233"/>
                  </a:moveTo>
                  <a:cubicBezTo>
                    <a:pt x="102" y="226"/>
                    <a:pt x="90" y="222"/>
                    <a:pt x="82" y="214"/>
                  </a:cubicBezTo>
                  <a:cubicBezTo>
                    <a:pt x="57" y="186"/>
                    <a:pt x="33" y="156"/>
                    <a:pt x="8" y="127"/>
                  </a:cubicBezTo>
                  <a:cubicBezTo>
                    <a:pt x="0" y="118"/>
                    <a:pt x="0" y="110"/>
                    <a:pt x="7" y="100"/>
                  </a:cubicBezTo>
                  <a:cubicBezTo>
                    <a:pt x="11" y="95"/>
                    <a:pt x="12" y="88"/>
                    <a:pt x="15" y="82"/>
                  </a:cubicBezTo>
                  <a:cubicBezTo>
                    <a:pt x="22" y="70"/>
                    <a:pt x="21" y="61"/>
                    <a:pt x="3" y="57"/>
                  </a:cubicBezTo>
                  <a:cubicBezTo>
                    <a:pt x="15" y="38"/>
                    <a:pt x="26" y="22"/>
                    <a:pt x="40" y="0"/>
                  </a:cubicBezTo>
                  <a:cubicBezTo>
                    <a:pt x="66" y="80"/>
                    <a:pt x="89" y="153"/>
                    <a:pt x="115"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59" name="Freeform 158"/>
            <p:cNvSpPr>
              <a:spLocks/>
            </p:cNvSpPr>
            <p:nvPr/>
          </p:nvSpPr>
          <p:spPr bwMode="auto">
            <a:xfrm>
              <a:off x="4251314" y="3458972"/>
              <a:ext cx="87359" cy="167926"/>
            </a:xfrm>
            <a:custGeom>
              <a:avLst/>
              <a:gdLst>
                <a:gd name="T0" fmla="*/ 79 w 120"/>
                <a:gd name="T1" fmla="*/ 0 h 230"/>
                <a:gd name="T2" fmla="*/ 111 w 120"/>
                <a:gd name="T3" fmla="*/ 56 h 230"/>
                <a:gd name="T4" fmla="*/ 101 w 120"/>
                <a:gd name="T5" fmla="*/ 86 h 230"/>
                <a:gd name="T6" fmla="*/ 95 w 120"/>
                <a:gd name="T7" fmla="*/ 143 h 230"/>
                <a:gd name="T8" fmla="*/ 34 w 120"/>
                <a:gd name="T9" fmla="*/ 214 h 230"/>
                <a:gd name="T10" fmla="*/ 0 w 120"/>
                <a:gd name="T11" fmla="*/ 229 h 230"/>
                <a:gd name="T12" fmla="*/ 79 w 120"/>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120" h="230">
                  <a:moveTo>
                    <a:pt x="79" y="0"/>
                  </a:moveTo>
                  <a:cubicBezTo>
                    <a:pt x="89" y="17"/>
                    <a:pt x="99" y="35"/>
                    <a:pt x="111" y="56"/>
                  </a:cubicBezTo>
                  <a:cubicBezTo>
                    <a:pt x="90" y="61"/>
                    <a:pt x="91" y="74"/>
                    <a:pt x="101" y="86"/>
                  </a:cubicBezTo>
                  <a:cubicBezTo>
                    <a:pt x="120" y="108"/>
                    <a:pt x="112" y="125"/>
                    <a:pt x="95" y="143"/>
                  </a:cubicBezTo>
                  <a:cubicBezTo>
                    <a:pt x="74" y="166"/>
                    <a:pt x="54" y="190"/>
                    <a:pt x="34" y="214"/>
                  </a:cubicBezTo>
                  <a:cubicBezTo>
                    <a:pt x="24" y="227"/>
                    <a:pt x="11" y="230"/>
                    <a:pt x="0" y="229"/>
                  </a:cubicBezTo>
                  <a:cubicBezTo>
                    <a:pt x="26" y="152"/>
                    <a:pt x="53" y="76"/>
                    <a:pt x="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60" name="Freeform 159"/>
            <p:cNvSpPr>
              <a:spLocks/>
            </p:cNvSpPr>
            <p:nvPr/>
          </p:nvSpPr>
          <p:spPr bwMode="auto">
            <a:xfrm>
              <a:off x="4023502" y="3442920"/>
              <a:ext cx="111745" cy="141071"/>
            </a:xfrm>
            <a:custGeom>
              <a:avLst/>
              <a:gdLst>
                <a:gd name="T0" fmla="*/ 105 w 153"/>
                <a:gd name="T1" fmla="*/ 96 h 193"/>
                <a:gd name="T2" fmla="*/ 9 w 153"/>
                <a:gd name="T3" fmla="*/ 193 h 193"/>
                <a:gd name="T4" fmla="*/ 17 w 153"/>
                <a:gd name="T5" fmla="*/ 120 h 193"/>
                <a:gd name="T6" fmla="*/ 153 w 153"/>
                <a:gd name="T7" fmla="*/ 0 h 193"/>
                <a:gd name="T8" fmla="*/ 105 w 153"/>
                <a:gd name="T9" fmla="*/ 96 h 193"/>
              </a:gdLst>
              <a:ahLst/>
              <a:cxnLst>
                <a:cxn ang="0">
                  <a:pos x="T0" y="T1"/>
                </a:cxn>
                <a:cxn ang="0">
                  <a:pos x="T2" y="T3"/>
                </a:cxn>
                <a:cxn ang="0">
                  <a:pos x="T4" y="T5"/>
                </a:cxn>
                <a:cxn ang="0">
                  <a:pos x="T6" y="T7"/>
                </a:cxn>
                <a:cxn ang="0">
                  <a:pos x="T8" y="T9"/>
                </a:cxn>
              </a:cxnLst>
              <a:rect l="0" t="0" r="r" b="b"/>
              <a:pathLst>
                <a:path w="153" h="193">
                  <a:moveTo>
                    <a:pt x="105" y="96"/>
                  </a:moveTo>
                  <a:cubicBezTo>
                    <a:pt x="73" y="128"/>
                    <a:pt x="41" y="160"/>
                    <a:pt x="9" y="193"/>
                  </a:cubicBezTo>
                  <a:cubicBezTo>
                    <a:pt x="0" y="167"/>
                    <a:pt x="7" y="143"/>
                    <a:pt x="17" y="120"/>
                  </a:cubicBezTo>
                  <a:cubicBezTo>
                    <a:pt x="44" y="63"/>
                    <a:pt x="84" y="27"/>
                    <a:pt x="153" y="0"/>
                  </a:cubicBezTo>
                  <a:cubicBezTo>
                    <a:pt x="142" y="37"/>
                    <a:pt x="123" y="66"/>
                    <a:pt x="105"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sp>
          <p:nvSpPr>
            <p:cNvPr id="161" name="Freeform 160"/>
            <p:cNvSpPr>
              <a:spLocks/>
            </p:cNvSpPr>
            <p:nvPr/>
          </p:nvSpPr>
          <p:spPr bwMode="auto">
            <a:xfrm>
              <a:off x="4111787" y="2877712"/>
              <a:ext cx="41056" cy="40129"/>
            </a:xfrm>
            <a:custGeom>
              <a:avLst/>
              <a:gdLst>
                <a:gd name="T0" fmla="*/ 56 w 56"/>
                <a:gd name="T1" fmla="*/ 55 h 55"/>
                <a:gd name="T2" fmla="*/ 0 w 56"/>
                <a:gd name="T3" fmla="*/ 0 h 55"/>
                <a:gd name="T4" fmla="*/ 34 w 56"/>
                <a:gd name="T5" fmla="*/ 11 h 55"/>
                <a:gd name="T6" fmla="*/ 56 w 56"/>
                <a:gd name="T7" fmla="*/ 55 h 55"/>
              </a:gdLst>
              <a:ahLst/>
              <a:cxnLst>
                <a:cxn ang="0">
                  <a:pos x="T0" y="T1"/>
                </a:cxn>
                <a:cxn ang="0">
                  <a:pos x="T2" y="T3"/>
                </a:cxn>
                <a:cxn ang="0">
                  <a:pos x="T4" y="T5"/>
                </a:cxn>
                <a:cxn ang="0">
                  <a:pos x="T6" y="T7"/>
                </a:cxn>
              </a:cxnLst>
              <a:rect l="0" t="0" r="r" b="b"/>
              <a:pathLst>
                <a:path w="56" h="55">
                  <a:moveTo>
                    <a:pt x="56" y="55"/>
                  </a:moveTo>
                  <a:cubicBezTo>
                    <a:pt x="37" y="37"/>
                    <a:pt x="19" y="18"/>
                    <a:pt x="0" y="0"/>
                  </a:cubicBezTo>
                  <a:cubicBezTo>
                    <a:pt x="12" y="3"/>
                    <a:pt x="27" y="4"/>
                    <a:pt x="34" y="11"/>
                  </a:cubicBezTo>
                  <a:cubicBezTo>
                    <a:pt x="44" y="23"/>
                    <a:pt x="49" y="40"/>
                    <a:pt x="56"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endParaRPr lang="en-US" sz="2205" dirty="0"/>
            </a:p>
          </p:txBody>
        </p:sp>
      </p:grpSp>
      <p:grpSp>
        <p:nvGrpSpPr>
          <p:cNvPr id="162" name="Group 110"/>
          <p:cNvGrpSpPr>
            <a:grpSpLocks noChangeAspect="1"/>
          </p:cNvGrpSpPr>
          <p:nvPr/>
        </p:nvGrpSpPr>
        <p:grpSpPr bwMode="auto">
          <a:xfrm>
            <a:off x="6998871" y="4083833"/>
            <a:ext cx="552677" cy="262102"/>
            <a:chOff x="304" y="3220"/>
            <a:chExt cx="757" cy="359"/>
          </a:xfrm>
          <a:solidFill>
            <a:schemeClr val="bg1"/>
          </a:solidFill>
        </p:grpSpPr>
        <p:sp>
          <p:nvSpPr>
            <p:cNvPr id="163" name="Freeform 111"/>
            <p:cNvSpPr>
              <a:spLocks noEditPoints="1"/>
            </p:cNvSpPr>
            <p:nvPr/>
          </p:nvSpPr>
          <p:spPr bwMode="auto">
            <a:xfrm>
              <a:off x="837" y="3223"/>
              <a:ext cx="149" cy="181"/>
            </a:xfrm>
            <a:custGeom>
              <a:avLst/>
              <a:gdLst/>
              <a:ahLst/>
              <a:cxnLst>
                <a:cxn ang="0">
                  <a:pos x="1" y="39"/>
                </a:cxn>
                <a:cxn ang="0">
                  <a:pos x="3" y="46"/>
                </a:cxn>
                <a:cxn ang="0">
                  <a:pos x="6" y="51"/>
                </a:cxn>
                <a:cxn ang="0">
                  <a:pos x="7" y="53"/>
                </a:cxn>
                <a:cxn ang="0">
                  <a:pos x="13" y="64"/>
                </a:cxn>
                <a:cxn ang="0">
                  <a:pos x="15" y="67"/>
                </a:cxn>
                <a:cxn ang="0">
                  <a:pos x="31" y="77"/>
                </a:cxn>
                <a:cxn ang="0">
                  <a:pos x="47" y="67"/>
                </a:cxn>
                <a:cxn ang="0">
                  <a:pos x="50" y="64"/>
                </a:cxn>
                <a:cxn ang="0">
                  <a:pos x="56" y="53"/>
                </a:cxn>
                <a:cxn ang="0">
                  <a:pos x="57" y="51"/>
                </a:cxn>
                <a:cxn ang="0">
                  <a:pos x="60" y="46"/>
                </a:cxn>
                <a:cxn ang="0">
                  <a:pos x="62" y="39"/>
                </a:cxn>
                <a:cxn ang="0">
                  <a:pos x="63" y="34"/>
                </a:cxn>
                <a:cxn ang="0">
                  <a:pos x="63" y="30"/>
                </a:cxn>
                <a:cxn ang="0">
                  <a:pos x="61" y="25"/>
                </a:cxn>
                <a:cxn ang="0">
                  <a:pos x="60" y="25"/>
                </a:cxn>
                <a:cxn ang="0">
                  <a:pos x="59" y="23"/>
                </a:cxn>
                <a:cxn ang="0">
                  <a:pos x="58" y="18"/>
                </a:cxn>
                <a:cxn ang="0">
                  <a:pos x="53" y="10"/>
                </a:cxn>
                <a:cxn ang="0">
                  <a:pos x="31" y="0"/>
                </a:cxn>
                <a:cxn ang="0">
                  <a:pos x="9" y="10"/>
                </a:cxn>
                <a:cxn ang="0">
                  <a:pos x="4" y="18"/>
                </a:cxn>
                <a:cxn ang="0">
                  <a:pos x="3" y="23"/>
                </a:cxn>
                <a:cxn ang="0">
                  <a:pos x="3" y="25"/>
                </a:cxn>
                <a:cxn ang="0">
                  <a:pos x="1" y="25"/>
                </a:cxn>
                <a:cxn ang="0">
                  <a:pos x="0" y="30"/>
                </a:cxn>
                <a:cxn ang="0">
                  <a:pos x="0" y="34"/>
                </a:cxn>
                <a:cxn ang="0">
                  <a:pos x="1" y="39"/>
                </a:cxn>
                <a:cxn ang="0">
                  <a:pos x="4" y="30"/>
                </a:cxn>
                <a:cxn ang="0">
                  <a:pos x="12" y="35"/>
                </a:cxn>
                <a:cxn ang="0">
                  <a:pos x="31" y="29"/>
                </a:cxn>
                <a:cxn ang="0">
                  <a:pos x="46" y="22"/>
                </a:cxn>
                <a:cxn ang="0">
                  <a:pos x="52" y="34"/>
                </a:cxn>
                <a:cxn ang="0">
                  <a:pos x="59" y="30"/>
                </a:cxn>
                <a:cxn ang="0">
                  <a:pos x="60" y="36"/>
                </a:cxn>
                <a:cxn ang="0">
                  <a:pos x="59" y="40"/>
                </a:cxn>
                <a:cxn ang="0">
                  <a:pos x="53" y="48"/>
                </a:cxn>
                <a:cxn ang="0">
                  <a:pos x="54" y="52"/>
                </a:cxn>
                <a:cxn ang="0">
                  <a:pos x="48" y="61"/>
                </a:cxn>
                <a:cxn ang="0">
                  <a:pos x="31" y="73"/>
                </a:cxn>
                <a:cxn ang="0">
                  <a:pos x="14" y="61"/>
                </a:cxn>
                <a:cxn ang="0">
                  <a:pos x="9" y="52"/>
                </a:cxn>
                <a:cxn ang="0">
                  <a:pos x="9" y="48"/>
                </a:cxn>
                <a:cxn ang="0">
                  <a:pos x="3" y="40"/>
                </a:cxn>
                <a:cxn ang="0">
                  <a:pos x="3" y="36"/>
                </a:cxn>
                <a:cxn ang="0">
                  <a:pos x="4" y="30"/>
                </a:cxn>
              </a:cxnLst>
              <a:rect l="0" t="0" r="r" b="b"/>
              <a:pathLst>
                <a:path w="63" h="77">
                  <a:moveTo>
                    <a:pt x="1" y="39"/>
                  </a:moveTo>
                  <a:cubicBezTo>
                    <a:pt x="1" y="41"/>
                    <a:pt x="2" y="44"/>
                    <a:pt x="3" y="46"/>
                  </a:cubicBezTo>
                  <a:cubicBezTo>
                    <a:pt x="3" y="47"/>
                    <a:pt x="5" y="51"/>
                    <a:pt x="6" y="51"/>
                  </a:cubicBezTo>
                  <a:cubicBezTo>
                    <a:pt x="7" y="51"/>
                    <a:pt x="6" y="51"/>
                    <a:pt x="7" y="53"/>
                  </a:cubicBezTo>
                  <a:cubicBezTo>
                    <a:pt x="8" y="57"/>
                    <a:pt x="11" y="61"/>
                    <a:pt x="13" y="64"/>
                  </a:cubicBezTo>
                  <a:cubicBezTo>
                    <a:pt x="14" y="65"/>
                    <a:pt x="15" y="66"/>
                    <a:pt x="15" y="67"/>
                  </a:cubicBezTo>
                  <a:cubicBezTo>
                    <a:pt x="20" y="72"/>
                    <a:pt x="25" y="76"/>
                    <a:pt x="31" y="77"/>
                  </a:cubicBezTo>
                  <a:cubicBezTo>
                    <a:pt x="38" y="76"/>
                    <a:pt x="43" y="72"/>
                    <a:pt x="47" y="67"/>
                  </a:cubicBezTo>
                  <a:cubicBezTo>
                    <a:pt x="48" y="66"/>
                    <a:pt x="49" y="65"/>
                    <a:pt x="50" y="64"/>
                  </a:cubicBezTo>
                  <a:cubicBezTo>
                    <a:pt x="52" y="61"/>
                    <a:pt x="55" y="57"/>
                    <a:pt x="56" y="53"/>
                  </a:cubicBezTo>
                  <a:cubicBezTo>
                    <a:pt x="57" y="51"/>
                    <a:pt x="56" y="51"/>
                    <a:pt x="57" y="51"/>
                  </a:cubicBezTo>
                  <a:cubicBezTo>
                    <a:pt x="58" y="51"/>
                    <a:pt x="59" y="47"/>
                    <a:pt x="60" y="46"/>
                  </a:cubicBezTo>
                  <a:cubicBezTo>
                    <a:pt x="61" y="44"/>
                    <a:pt x="62" y="41"/>
                    <a:pt x="62" y="39"/>
                  </a:cubicBezTo>
                  <a:cubicBezTo>
                    <a:pt x="62" y="37"/>
                    <a:pt x="63" y="36"/>
                    <a:pt x="63" y="34"/>
                  </a:cubicBezTo>
                  <a:cubicBezTo>
                    <a:pt x="63" y="33"/>
                    <a:pt x="63" y="32"/>
                    <a:pt x="63" y="30"/>
                  </a:cubicBezTo>
                  <a:cubicBezTo>
                    <a:pt x="63" y="29"/>
                    <a:pt x="62" y="27"/>
                    <a:pt x="61" y="25"/>
                  </a:cubicBezTo>
                  <a:cubicBezTo>
                    <a:pt x="61" y="25"/>
                    <a:pt x="60" y="25"/>
                    <a:pt x="60" y="25"/>
                  </a:cubicBezTo>
                  <a:cubicBezTo>
                    <a:pt x="59" y="25"/>
                    <a:pt x="60" y="24"/>
                    <a:pt x="59" y="23"/>
                  </a:cubicBezTo>
                  <a:cubicBezTo>
                    <a:pt x="59" y="21"/>
                    <a:pt x="59" y="19"/>
                    <a:pt x="58" y="18"/>
                  </a:cubicBezTo>
                  <a:cubicBezTo>
                    <a:pt x="57" y="15"/>
                    <a:pt x="55" y="12"/>
                    <a:pt x="53" y="10"/>
                  </a:cubicBezTo>
                  <a:cubicBezTo>
                    <a:pt x="48" y="4"/>
                    <a:pt x="40" y="1"/>
                    <a:pt x="31" y="0"/>
                  </a:cubicBezTo>
                  <a:cubicBezTo>
                    <a:pt x="23" y="1"/>
                    <a:pt x="15" y="4"/>
                    <a:pt x="9" y="10"/>
                  </a:cubicBezTo>
                  <a:cubicBezTo>
                    <a:pt x="7" y="12"/>
                    <a:pt x="6" y="15"/>
                    <a:pt x="4" y="18"/>
                  </a:cubicBezTo>
                  <a:cubicBezTo>
                    <a:pt x="4" y="19"/>
                    <a:pt x="3" y="21"/>
                    <a:pt x="3" y="23"/>
                  </a:cubicBezTo>
                  <a:cubicBezTo>
                    <a:pt x="3" y="24"/>
                    <a:pt x="4" y="25"/>
                    <a:pt x="3" y="25"/>
                  </a:cubicBezTo>
                  <a:cubicBezTo>
                    <a:pt x="2" y="25"/>
                    <a:pt x="2" y="25"/>
                    <a:pt x="1" y="25"/>
                  </a:cubicBezTo>
                  <a:cubicBezTo>
                    <a:pt x="0" y="27"/>
                    <a:pt x="0" y="29"/>
                    <a:pt x="0" y="30"/>
                  </a:cubicBezTo>
                  <a:cubicBezTo>
                    <a:pt x="0" y="32"/>
                    <a:pt x="0" y="33"/>
                    <a:pt x="0" y="34"/>
                  </a:cubicBezTo>
                  <a:cubicBezTo>
                    <a:pt x="0" y="36"/>
                    <a:pt x="0" y="37"/>
                    <a:pt x="1" y="39"/>
                  </a:cubicBezTo>
                  <a:close/>
                  <a:moveTo>
                    <a:pt x="4" y="30"/>
                  </a:moveTo>
                  <a:cubicBezTo>
                    <a:pt x="5" y="27"/>
                    <a:pt x="10" y="32"/>
                    <a:pt x="12" y="35"/>
                  </a:cubicBezTo>
                  <a:cubicBezTo>
                    <a:pt x="12" y="35"/>
                    <a:pt x="27" y="30"/>
                    <a:pt x="31" y="29"/>
                  </a:cubicBezTo>
                  <a:cubicBezTo>
                    <a:pt x="35" y="28"/>
                    <a:pt x="46" y="22"/>
                    <a:pt x="46" y="22"/>
                  </a:cubicBezTo>
                  <a:cubicBezTo>
                    <a:pt x="46" y="22"/>
                    <a:pt x="52" y="34"/>
                    <a:pt x="52" y="34"/>
                  </a:cubicBezTo>
                  <a:cubicBezTo>
                    <a:pt x="53" y="34"/>
                    <a:pt x="56" y="27"/>
                    <a:pt x="59" y="30"/>
                  </a:cubicBezTo>
                  <a:cubicBezTo>
                    <a:pt x="61" y="31"/>
                    <a:pt x="60" y="34"/>
                    <a:pt x="60" y="36"/>
                  </a:cubicBezTo>
                  <a:cubicBezTo>
                    <a:pt x="60" y="37"/>
                    <a:pt x="60" y="39"/>
                    <a:pt x="59" y="40"/>
                  </a:cubicBezTo>
                  <a:cubicBezTo>
                    <a:pt x="59" y="43"/>
                    <a:pt x="55" y="48"/>
                    <a:pt x="53" y="48"/>
                  </a:cubicBezTo>
                  <a:cubicBezTo>
                    <a:pt x="53" y="49"/>
                    <a:pt x="54" y="51"/>
                    <a:pt x="54" y="52"/>
                  </a:cubicBezTo>
                  <a:cubicBezTo>
                    <a:pt x="54" y="55"/>
                    <a:pt x="50" y="58"/>
                    <a:pt x="48" y="61"/>
                  </a:cubicBezTo>
                  <a:cubicBezTo>
                    <a:pt x="44" y="66"/>
                    <a:pt x="39" y="72"/>
                    <a:pt x="31" y="73"/>
                  </a:cubicBezTo>
                  <a:cubicBezTo>
                    <a:pt x="24" y="72"/>
                    <a:pt x="19" y="66"/>
                    <a:pt x="14" y="61"/>
                  </a:cubicBezTo>
                  <a:cubicBezTo>
                    <a:pt x="12" y="58"/>
                    <a:pt x="9" y="55"/>
                    <a:pt x="9" y="52"/>
                  </a:cubicBezTo>
                  <a:cubicBezTo>
                    <a:pt x="9" y="51"/>
                    <a:pt x="10" y="49"/>
                    <a:pt x="9" y="48"/>
                  </a:cubicBezTo>
                  <a:cubicBezTo>
                    <a:pt x="8" y="48"/>
                    <a:pt x="4" y="43"/>
                    <a:pt x="3" y="40"/>
                  </a:cubicBezTo>
                  <a:cubicBezTo>
                    <a:pt x="3" y="39"/>
                    <a:pt x="3" y="37"/>
                    <a:pt x="3" y="36"/>
                  </a:cubicBezTo>
                  <a:cubicBezTo>
                    <a:pt x="3" y="34"/>
                    <a:pt x="3" y="32"/>
                    <a:pt x="4"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112"/>
            <p:cNvSpPr>
              <a:spLocks/>
            </p:cNvSpPr>
            <p:nvPr/>
          </p:nvSpPr>
          <p:spPr bwMode="auto">
            <a:xfrm>
              <a:off x="783" y="3395"/>
              <a:ext cx="278" cy="139"/>
            </a:xfrm>
            <a:custGeom>
              <a:avLst/>
              <a:gdLst/>
              <a:ahLst/>
              <a:cxnLst>
                <a:cxn ang="0">
                  <a:pos x="91" y="7"/>
                </a:cxn>
                <a:cxn ang="0">
                  <a:pos x="83" y="4"/>
                </a:cxn>
                <a:cxn ang="0">
                  <a:pos x="76" y="0"/>
                </a:cxn>
                <a:cxn ang="0">
                  <a:pos x="76" y="0"/>
                </a:cxn>
                <a:cxn ang="0">
                  <a:pos x="72" y="0"/>
                </a:cxn>
                <a:cxn ang="0">
                  <a:pos x="70" y="2"/>
                </a:cxn>
                <a:cxn ang="0">
                  <a:pos x="54" y="12"/>
                </a:cxn>
                <a:cxn ang="0">
                  <a:pos x="38" y="2"/>
                </a:cxn>
                <a:cxn ang="0">
                  <a:pos x="36" y="0"/>
                </a:cxn>
                <a:cxn ang="0">
                  <a:pos x="32" y="0"/>
                </a:cxn>
                <a:cxn ang="0">
                  <a:pos x="17" y="7"/>
                </a:cxn>
                <a:cxn ang="0">
                  <a:pos x="0" y="20"/>
                </a:cxn>
                <a:cxn ang="0">
                  <a:pos x="2" y="20"/>
                </a:cxn>
                <a:cxn ang="0">
                  <a:pos x="29" y="54"/>
                </a:cxn>
                <a:cxn ang="0">
                  <a:pos x="26" y="55"/>
                </a:cxn>
                <a:cxn ang="0">
                  <a:pos x="54" y="59"/>
                </a:cxn>
                <a:cxn ang="0">
                  <a:pos x="118" y="39"/>
                </a:cxn>
                <a:cxn ang="0">
                  <a:pos x="91" y="7"/>
                </a:cxn>
              </a:cxnLst>
              <a:rect l="0" t="0" r="r" b="b"/>
              <a:pathLst>
                <a:path w="118" h="59">
                  <a:moveTo>
                    <a:pt x="91" y="7"/>
                  </a:moveTo>
                  <a:cubicBezTo>
                    <a:pt x="89" y="6"/>
                    <a:pt x="86" y="5"/>
                    <a:pt x="83" y="4"/>
                  </a:cubicBezTo>
                  <a:cubicBezTo>
                    <a:pt x="81" y="3"/>
                    <a:pt x="79" y="2"/>
                    <a:pt x="76" y="0"/>
                  </a:cubicBezTo>
                  <a:cubicBezTo>
                    <a:pt x="76" y="0"/>
                    <a:pt x="76" y="0"/>
                    <a:pt x="76" y="0"/>
                  </a:cubicBezTo>
                  <a:cubicBezTo>
                    <a:pt x="72" y="0"/>
                    <a:pt x="72" y="0"/>
                    <a:pt x="72" y="0"/>
                  </a:cubicBezTo>
                  <a:cubicBezTo>
                    <a:pt x="72" y="1"/>
                    <a:pt x="71" y="1"/>
                    <a:pt x="70" y="2"/>
                  </a:cubicBezTo>
                  <a:cubicBezTo>
                    <a:pt x="66" y="7"/>
                    <a:pt x="61" y="12"/>
                    <a:pt x="54" y="12"/>
                  </a:cubicBezTo>
                  <a:cubicBezTo>
                    <a:pt x="48" y="12"/>
                    <a:pt x="43" y="7"/>
                    <a:pt x="38" y="2"/>
                  </a:cubicBezTo>
                  <a:cubicBezTo>
                    <a:pt x="38" y="1"/>
                    <a:pt x="37" y="1"/>
                    <a:pt x="36" y="0"/>
                  </a:cubicBezTo>
                  <a:cubicBezTo>
                    <a:pt x="32" y="0"/>
                    <a:pt x="32" y="0"/>
                    <a:pt x="32" y="0"/>
                  </a:cubicBezTo>
                  <a:cubicBezTo>
                    <a:pt x="26" y="4"/>
                    <a:pt x="22" y="6"/>
                    <a:pt x="17" y="7"/>
                  </a:cubicBezTo>
                  <a:cubicBezTo>
                    <a:pt x="11" y="8"/>
                    <a:pt x="4" y="13"/>
                    <a:pt x="0" y="20"/>
                  </a:cubicBezTo>
                  <a:cubicBezTo>
                    <a:pt x="1" y="20"/>
                    <a:pt x="1" y="20"/>
                    <a:pt x="2" y="20"/>
                  </a:cubicBezTo>
                  <a:cubicBezTo>
                    <a:pt x="15" y="23"/>
                    <a:pt x="27" y="39"/>
                    <a:pt x="29" y="54"/>
                  </a:cubicBezTo>
                  <a:cubicBezTo>
                    <a:pt x="28" y="54"/>
                    <a:pt x="27" y="55"/>
                    <a:pt x="26" y="55"/>
                  </a:cubicBezTo>
                  <a:cubicBezTo>
                    <a:pt x="35" y="57"/>
                    <a:pt x="45" y="59"/>
                    <a:pt x="54" y="59"/>
                  </a:cubicBezTo>
                  <a:cubicBezTo>
                    <a:pt x="78" y="59"/>
                    <a:pt x="100" y="51"/>
                    <a:pt x="118" y="39"/>
                  </a:cubicBezTo>
                  <a:cubicBezTo>
                    <a:pt x="116" y="25"/>
                    <a:pt x="104" y="9"/>
                    <a:pt x="9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113"/>
            <p:cNvSpPr>
              <a:spLocks/>
            </p:cNvSpPr>
            <p:nvPr/>
          </p:nvSpPr>
          <p:spPr bwMode="auto">
            <a:xfrm>
              <a:off x="304" y="3402"/>
              <a:ext cx="262" cy="132"/>
            </a:xfrm>
            <a:custGeom>
              <a:avLst/>
              <a:gdLst/>
              <a:ahLst/>
              <a:cxnLst>
                <a:cxn ang="0">
                  <a:pos x="111" y="19"/>
                </a:cxn>
                <a:cxn ang="0">
                  <a:pos x="94" y="7"/>
                </a:cxn>
                <a:cxn ang="0">
                  <a:pos x="87" y="4"/>
                </a:cxn>
                <a:cxn ang="0">
                  <a:pos x="80" y="0"/>
                </a:cxn>
                <a:cxn ang="0">
                  <a:pos x="80" y="0"/>
                </a:cxn>
                <a:cxn ang="0">
                  <a:pos x="77" y="0"/>
                </a:cxn>
                <a:cxn ang="0">
                  <a:pos x="75" y="2"/>
                </a:cxn>
                <a:cxn ang="0">
                  <a:pos x="59" y="11"/>
                </a:cxn>
                <a:cxn ang="0">
                  <a:pos x="44" y="2"/>
                </a:cxn>
                <a:cxn ang="0">
                  <a:pos x="42" y="0"/>
                </a:cxn>
                <a:cxn ang="0">
                  <a:pos x="39" y="0"/>
                </a:cxn>
                <a:cxn ang="0">
                  <a:pos x="24" y="7"/>
                </a:cxn>
                <a:cxn ang="0">
                  <a:pos x="0" y="37"/>
                </a:cxn>
                <a:cxn ang="0">
                  <a:pos x="59" y="56"/>
                </a:cxn>
                <a:cxn ang="0">
                  <a:pos x="90" y="51"/>
                </a:cxn>
                <a:cxn ang="0">
                  <a:pos x="88" y="51"/>
                </a:cxn>
                <a:cxn ang="0">
                  <a:pos x="111" y="19"/>
                </a:cxn>
              </a:cxnLst>
              <a:rect l="0" t="0" r="r" b="b"/>
              <a:pathLst>
                <a:path w="111" h="56">
                  <a:moveTo>
                    <a:pt x="111" y="19"/>
                  </a:moveTo>
                  <a:cubicBezTo>
                    <a:pt x="107" y="13"/>
                    <a:pt x="101" y="8"/>
                    <a:pt x="94" y="7"/>
                  </a:cubicBezTo>
                  <a:cubicBezTo>
                    <a:pt x="92" y="6"/>
                    <a:pt x="90" y="5"/>
                    <a:pt x="87" y="4"/>
                  </a:cubicBezTo>
                  <a:cubicBezTo>
                    <a:pt x="85" y="3"/>
                    <a:pt x="83" y="2"/>
                    <a:pt x="80" y="0"/>
                  </a:cubicBezTo>
                  <a:cubicBezTo>
                    <a:pt x="80" y="0"/>
                    <a:pt x="80" y="0"/>
                    <a:pt x="80" y="0"/>
                  </a:cubicBezTo>
                  <a:cubicBezTo>
                    <a:pt x="77" y="0"/>
                    <a:pt x="77" y="0"/>
                    <a:pt x="77" y="0"/>
                  </a:cubicBezTo>
                  <a:cubicBezTo>
                    <a:pt x="76" y="1"/>
                    <a:pt x="75" y="2"/>
                    <a:pt x="75" y="2"/>
                  </a:cubicBezTo>
                  <a:cubicBezTo>
                    <a:pt x="71" y="7"/>
                    <a:pt x="66" y="11"/>
                    <a:pt x="59" y="11"/>
                  </a:cubicBezTo>
                  <a:cubicBezTo>
                    <a:pt x="53" y="11"/>
                    <a:pt x="48" y="7"/>
                    <a:pt x="44" y="2"/>
                  </a:cubicBezTo>
                  <a:cubicBezTo>
                    <a:pt x="44" y="2"/>
                    <a:pt x="43" y="1"/>
                    <a:pt x="42" y="0"/>
                  </a:cubicBezTo>
                  <a:cubicBezTo>
                    <a:pt x="39" y="0"/>
                    <a:pt x="39" y="0"/>
                    <a:pt x="39" y="0"/>
                  </a:cubicBezTo>
                  <a:cubicBezTo>
                    <a:pt x="33" y="4"/>
                    <a:pt x="29" y="6"/>
                    <a:pt x="24" y="7"/>
                  </a:cubicBezTo>
                  <a:cubicBezTo>
                    <a:pt x="13" y="9"/>
                    <a:pt x="2" y="24"/>
                    <a:pt x="0" y="37"/>
                  </a:cubicBezTo>
                  <a:cubicBezTo>
                    <a:pt x="16" y="49"/>
                    <a:pt x="37" y="56"/>
                    <a:pt x="59" y="56"/>
                  </a:cubicBezTo>
                  <a:cubicBezTo>
                    <a:pt x="70" y="56"/>
                    <a:pt x="80" y="54"/>
                    <a:pt x="90" y="51"/>
                  </a:cubicBezTo>
                  <a:cubicBezTo>
                    <a:pt x="89" y="51"/>
                    <a:pt x="89" y="51"/>
                    <a:pt x="88" y="51"/>
                  </a:cubicBezTo>
                  <a:cubicBezTo>
                    <a:pt x="90" y="38"/>
                    <a:pt x="100" y="23"/>
                    <a:pt x="111"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114"/>
            <p:cNvSpPr>
              <a:spLocks noEditPoints="1"/>
            </p:cNvSpPr>
            <p:nvPr/>
          </p:nvSpPr>
          <p:spPr bwMode="auto">
            <a:xfrm>
              <a:off x="360" y="3220"/>
              <a:ext cx="168" cy="191"/>
            </a:xfrm>
            <a:custGeom>
              <a:avLst/>
              <a:gdLst/>
              <a:ahLst/>
              <a:cxnLst>
                <a:cxn ang="0">
                  <a:pos x="7" y="79"/>
                </a:cxn>
                <a:cxn ang="0">
                  <a:pos x="20" y="75"/>
                </a:cxn>
                <a:cxn ang="0">
                  <a:pos x="20" y="75"/>
                </a:cxn>
                <a:cxn ang="0">
                  <a:pos x="21" y="65"/>
                </a:cxn>
                <a:cxn ang="0">
                  <a:pos x="21" y="64"/>
                </a:cxn>
                <a:cxn ang="0">
                  <a:pos x="35" y="73"/>
                </a:cxn>
                <a:cxn ang="0">
                  <a:pos x="50" y="64"/>
                </a:cxn>
                <a:cxn ang="0">
                  <a:pos x="50" y="65"/>
                </a:cxn>
                <a:cxn ang="0">
                  <a:pos x="51" y="75"/>
                </a:cxn>
                <a:cxn ang="0">
                  <a:pos x="51" y="75"/>
                </a:cxn>
                <a:cxn ang="0">
                  <a:pos x="64" y="79"/>
                </a:cxn>
                <a:cxn ang="0">
                  <a:pos x="71" y="81"/>
                </a:cxn>
                <a:cxn ang="0">
                  <a:pos x="69" y="55"/>
                </a:cxn>
                <a:cxn ang="0">
                  <a:pos x="65" y="23"/>
                </a:cxn>
                <a:cxn ang="0">
                  <a:pos x="56" y="10"/>
                </a:cxn>
                <a:cxn ang="0">
                  <a:pos x="35" y="0"/>
                </a:cxn>
                <a:cxn ang="0">
                  <a:pos x="15" y="10"/>
                </a:cxn>
                <a:cxn ang="0">
                  <a:pos x="6" y="23"/>
                </a:cxn>
                <a:cxn ang="0">
                  <a:pos x="2" y="55"/>
                </a:cxn>
                <a:cxn ang="0">
                  <a:pos x="0" y="81"/>
                </a:cxn>
                <a:cxn ang="0">
                  <a:pos x="7" y="79"/>
                </a:cxn>
                <a:cxn ang="0">
                  <a:pos x="14" y="37"/>
                </a:cxn>
                <a:cxn ang="0">
                  <a:pos x="35" y="18"/>
                </a:cxn>
                <a:cxn ang="0">
                  <a:pos x="57" y="37"/>
                </a:cxn>
                <a:cxn ang="0">
                  <a:pos x="58" y="41"/>
                </a:cxn>
                <a:cxn ang="0">
                  <a:pos x="57" y="49"/>
                </a:cxn>
                <a:cxn ang="0">
                  <a:pos x="52" y="58"/>
                </a:cxn>
                <a:cxn ang="0">
                  <a:pos x="35" y="70"/>
                </a:cxn>
                <a:cxn ang="0">
                  <a:pos x="19" y="58"/>
                </a:cxn>
                <a:cxn ang="0">
                  <a:pos x="14" y="49"/>
                </a:cxn>
                <a:cxn ang="0">
                  <a:pos x="13" y="41"/>
                </a:cxn>
                <a:cxn ang="0">
                  <a:pos x="14" y="37"/>
                </a:cxn>
              </a:cxnLst>
              <a:rect l="0" t="0" r="r" b="b"/>
              <a:pathLst>
                <a:path w="71" h="81">
                  <a:moveTo>
                    <a:pt x="7" y="79"/>
                  </a:moveTo>
                  <a:cubicBezTo>
                    <a:pt x="9" y="78"/>
                    <a:pt x="14" y="72"/>
                    <a:pt x="20" y="75"/>
                  </a:cubicBezTo>
                  <a:cubicBezTo>
                    <a:pt x="20" y="75"/>
                    <a:pt x="20" y="76"/>
                    <a:pt x="20" y="75"/>
                  </a:cubicBezTo>
                  <a:cubicBezTo>
                    <a:pt x="21" y="75"/>
                    <a:pt x="21" y="71"/>
                    <a:pt x="21" y="65"/>
                  </a:cubicBezTo>
                  <a:cubicBezTo>
                    <a:pt x="21" y="65"/>
                    <a:pt x="21" y="65"/>
                    <a:pt x="21" y="64"/>
                  </a:cubicBezTo>
                  <a:cubicBezTo>
                    <a:pt x="25" y="68"/>
                    <a:pt x="30" y="72"/>
                    <a:pt x="35" y="73"/>
                  </a:cubicBezTo>
                  <a:cubicBezTo>
                    <a:pt x="41" y="72"/>
                    <a:pt x="46" y="68"/>
                    <a:pt x="50" y="64"/>
                  </a:cubicBezTo>
                  <a:cubicBezTo>
                    <a:pt x="50" y="65"/>
                    <a:pt x="50" y="65"/>
                    <a:pt x="50" y="65"/>
                  </a:cubicBezTo>
                  <a:cubicBezTo>
                    <a:pt x="50" y="71"/>
                    <a:pt x="50" y="75"/>
                    <a:pt x="51" y="75"/>
                  </a:cubicBezTo>
                  <a:cubicBezTo>
                    <a:pt x="51" y="76"/>
                    <a:pt x="51" y="75"/>
                    <a:pt x="51" y="75"/>
                  </a:cubicBezTo>
                  <a:cubicBezTo>
                    <a:pt x="57" y="72"/>
                    <a:pt x="62" y="78"/>
                    <a:pt x="64" y="79"/>
                  </a:cubicBezTo>
                  <a:cubicBezTo>
                    <a:pt x="66" y="80"/>
                    <a:pt x="71" y="81"/>
                    <a:pt x="71" y="81"/>
                  </a:cubicBezTo>
                  <a:cubicBezTo>
                    <a:pt x="71" y="81"/>
                    <a:pt x="68" y="64"/>
                    <a:pt x="69" y="55"/>
                  </a:cubicBezTo>
                  <a:cubicBezTo>
                    <a:pt x="70" y="46"/>
                    <a:pt x="70" y="37"/>
                    <a:pt x="65" y="23"/>
                  </a:cubicBezTo>
                  <a:cubicBezTo>
                    <a:pt x="63" y="19"/>
                    <a:pt x="58" y="12"/>
                    <a:pt x="56" y="10"/>
                  </a:cubicBezTo>
                  <a:cubicBezTo>
                    <a:pt x="50" y="4"/>
                    <a:pt x="43" y="1"/>
                    <a:pt x="35" y="0"/>
                  </a:cubicBezTo>
                  <a:cubicBezTo>
                    <a:pt x="28" y="1"/>
                    <a:pt x="20" y="4"/>
                    <a:pt x="15" y="10"/>
                  </a:cubicBezTo>
                  <a:cubicBezTo>
                    <a:pt x="13" y="12"/>
                    <a:pt x="8" y="19"/>
                    <a:pt x="6" y="23"/>
                  </a:cubicBezTo>
                  <a:cubicBezTo>
                    <a:pt x="1" y="37"/>
                    <a:pt x="1" y="46"/>
                    <a:pt x="2" y="55"/>
                  </a:cubicBezTo>
                  <a:cubicBezTo>
                    <a:pt x="3" y="64"/>
                    <a:pt x="0" y="81"/>
                    <a:pt x="0" y="81"/>
                  </a:cubicBezTo>
                  <a:cubicBezTo>
                    <a:pt x="0" y="81"/>
                    <a:pt x="5" y="80"/>
                    <a:pt x="7" y="79"/>
                  </a:cubicBezTo>
                  <a:close/>
                  <a:moveTo>
                    <a:pt x="14" y="37"/>
                  </a:moveTo>
                  <a:cubicBezTo>
                    <a:pt x="17" y="32"/>
                    <a:pt x="31" y="29"/>
                    <a:pt x="35" y="18"/>
                  </a:cubicBezTo>
                  <a:cubicBezTo>
                    <a:pt x="40" y="29"/>
                    <a:pt x="54" y="32"/>
                    <a:pt x="57" y="37"/>
                  </a:cubicBezTo>
                  <a:cubicBezTo>
                    <a:pt x="58" y="38"/>
                    <a:pt x="58" y="41"/>
                    <a:pt x="58" y="41"/>
                  </a:cubicBezTo>
                  <a:cubicBezTo>
                    <a:pt x="58" y="44"/>
                    <a:pt x="57" y="48"/>
                    <a:pt x="57" y="49"/>
                  </a:cubicBezTo>
                  <a:cubicBezTo>
                    <a:pt x="56" y="52"/>
                    <a:pt x="53" y="56"/>
                    <a:pt x="52" y="58"/>
                  </a:cubicBezTo>
                  <a:cubicBezTo>
                    <a:pt x="48" y="63"/>
                    <a:pt x="42" y="70"/>
                    <a:pt x="35" y="70"/>
                  </a:cubicBezTo>
                  <a:cubicBezTo>
                    <a:pt x="29" y="70"/>
                    <a:pt x="23" y="63"/>
                    <a:pt x="19" y="58"/>
                  </a:cubicBezTo>
                  <a:cubicBezTo>
                    <a:pt x="18" y="56"/>
                    <a:pt x="15" y="52"/>
                    <a:pt x="14" y="49"/>
                  </a:cubicBezTo>
                  <a:cubicBezTo>
                    <a:pt x="14" y="48"/>
                    <a:pt x="13" y="44"/>
                    <a:pt x="13" y="41"/>
                  </a:cubicBezTo>
                  <a:cubicBezTo>
                    <a:pt x="13" y="41"/>
                    <a:pt x="13" y="38"/>
                    <a:pt x="14"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15"/>
            <p:cNvSpPr>
              <a:spLocks/>
            </p:cNvSpPr>
            <p:nvPr/>
          </p:nvSpPr>
          <p:spPr bwMode="auto">
            <a:xfrm>
              <a:off x="530" y="3437"/>
              <a:ext cx="302" cy="142"/>
            </a:xfrm>
            <a:custGeom>
              <a:avLst/>
              <a:gdLst/>
              <a:ahLst/>
              <a:cxnLst>
                <a:cxn ang="0">
                  <a:pos x="102" y="8"/>
                </a:cxn>
                <a:cxn ang="0">
                  <a:pos x="99" y="7"/>
                </a:cxn>
                <a:cxn ang="0">
                  <a:pos x="93" y="5"/>
                </a:cxn>
                <a:cxn ang="0">
                  <a:pos x="86" y="0"/>
                </a:cxn>
                <a:cxn ang="0">
                  <a:pos x="79" y="22"/>
                </a:cxn>
                <a:cxn ang="0">
                  <a:pos x="71" y="34"/>
                </a:cxn>
                <a:cxn ang="0">
                  <a:pos x="67" y="21"/>
                </a:cxn>
                <a:cxn ang="0">
                  <a:pos x="75" y="15"/>
                </a:cxn>
                <a:cxn ang="0">
                  <a:pos x="64" y="8"/>
                </a:cxn>
                <a:cxn ang="0">
                  <a:pos x="53" y="15"/>
                </a:cxn>
                <a:cxn ang="0">
                  <a:pos x="61" y="21"/>
                </a:cxn>
                <a:cxn ang="0">
                  <a:pos x="57" y="34"/>
                </a:cxn>
                <a:cxn ang="0">
                  <a:pos x="42" y="0"/>
                </a:cxn>
                <a:cxn ang="0">
                  <a:pos x="27" y="8"/>
                </a:cxn>
                <a:cxn ang="0">
                  <a:pos x="23" y="9"/>
                </a:cxn>
                <a:cxn ang="0">
                  <a:pos x="0" y="41"/>
                </a:cxn>
                <a:cxn ang="0">
                  <a:pos x="1" y="41"/>
                </a:cxn>
                <a:cxn ang="0">
                  <a:pos x="64" y="60"/>
                </a:cxn>
                <a:cxn ang="0">
                  <a:pos x="126" y="42"/>
                </a:cxn>
                <a:cxn ang="0">
                  <a:pos x="128" y="41"/>
                </a:cxn>
                <a:cxn ang="0">
                  <a:pos x="102" y="8"/>
                </a:cxn>
              </a:cxnLst>
              <a:rect l="0" t="0" r="r" b="b"/>
              <a:pathLst>
                <a:path w="128" h="60">
                  <a:moveTo>
                    <a:pt x="102" y="8"/>
                  </a:moveTo>
                  <a:cubicBezTo>
                    <a:pt x="101" y="7"/>
                    <a:pt x="100" y="7"/>
                    <a:pt x="99" y="7"/>
                  </a:cubicBezTo>
                  <a:cubicBezTo>
                    <a:pt x="97" y="6"/>
                    <a:pt x="95" y="6"/>
                    <a:pt x="93" y="5"/>
                  </a:cubicBezTo>
                  <a:cubicBezTo>
                    <a:pt x="91" y="4"/>
                    <a:pt x="89" y="2"/>
                    <a:pt x="86" y="0"/>
                  </a:cubicBezTo>
                  <a:cubicBezTo>
                    <a:pt x="85" y="6"/>
                    <a:pt x="82" y="15"/>
                    <a:pt x="79" y="22"/>
                  </a:cubicBezTo>
                  <a:cubicBezTo>
                    <a:pt x="76" y="27"/>
                    <a:pt x="74" y="32"/>
                    <a:pt x="71" y="34"/>
                  </a:cubicBezTo>
                  <a:cubicBezTo>
                    <a:pt x="67" y="21"/>
                    <a:pt x="67" y="21"/>
                    <a:pt x="67" y="21"/>
                  </a:cubicBezTo>
                  <a:cubicBezTo>
                    <a:pt x="75" y="15"/>
                    <a:pt x="75" y="15"/>
                    <a:pt x="75" y="15"/>
                  </a:cubicBezTo>
                  <a:cubicBezTo>
                    <a:pt x="64" y="8"/>
                    <a:pt x="64" y="8"/>
                    <a:pt x="64" y="8"/>
                  </a:cubicBezTo>
                  <a:cubicBezTo>
                    <a:pt x="53" y="15"/>
                    <a:pt x="53" y="15"/>
                    <a:pt x="53" y="15"/>
                  </a:cubicBezTo>
                  <a:cubicBezTo>
                    <a:pt x="61" y="21"/>
                    <a:pt x="61" y="21"/>
                    <a:pt x="61" y="21"/>
                  </a:cubicBezTo>
                  <a:cubicBezTo>
                    <a:pt x="57" y="34"/>
                    <a:pt x="57" y="34"/>
                    <a:pt x="57" y="34"/>
                  </a:cubicBezTo>
                  <a:cubicBezTo>
                    <a:pt x="50" y="27"/>
                    <a:pt x="44" y="10"/>
                    <a:pt x="42" y="0"/>
                  </a:cubicBezTo>
                  <a:cubicBezTo>
                    <a:pt x="35" y="5"/>
                    <a:pt x="31" y="7"/>
                    <a:pt x="27" y="8"/>
                  </a:cubicBezTo>
                  <a:cubicBezTo>
                    <a:pt x="25" y="8"/>
                    <a:pt x="24" y="8"/>
                    <a:pt x="23" y="9"/>
                  </a:cubicBezTo>
                  <a:cubicBezTo>
                    <a:pt x="12" y="13"/>
                    <a:pt x="2" y="28"/>
                    <a:pt x="0" y="41"/>
                  </a:cubicBezTo>
                  <a:cubicBezTo>
                    <a:pt x="1" y="41"/>
                    <a:pt x="1" y="41"/>
                    <a:pt x="1" y="41"/>
                  </a:cubicBezTo>
                  <a:cubicBezTo>
                    <a:pt x="19" y="53"/>
                    <a:pt x="40" y="60"/>
                    <a:pt x="64" y="60"/>
                  </a:cubicBezTo>
                  <a:cubicBezTo>
                    <a:pt x="87" y="60"/>
                    <a:pt x="109" y="53"/>
                    <a:pt x="126" y="42"/>
                  </a:cubicBezTo>
                  <a:cubicBezTo>
                    <a:pt x="126" y="42"/>
                    <a:pt x="127" y="41"/>
                    <a:pt x="128" y="41"/>
                  </a:cubicBezTo>
                  <a:cubicBezTo>
                    <a:pt x="126" y="26"/>
                    <a:pt x="114" y="10"/>
                    <a:pt x="102"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16"/>
            <p:cNvSpPr>
              <a:spLocks noEditPoints="1"/>
            </p:cNvSpPr>
            <p:nvPr/>
          </p:nvSpPr>
          <p:spPr bwMode="auto">
            <a:xfrm>
              <a:off x="606" y="3256"/>
              <a:ext cx="151" cy="181"/>
            </a:xfrm>
            <a:custGeom>
              <a:avLst/>
              <a:gdLst/>
              <a:ahLst/>
              <a:cxnLst>
                <a:cxn ang="0">
                  <a:pos x="1" y="39"/>
                </a:cxn>
                <a:cxn ang="0">
                  <a:pos x="3" y="46"/>
                </a:cxn>
                <a:cxn ang="0">
                  <a:pos x="6" y="51"/>
                </a:cxn>
                <a:cxn ang="0">
                  <a:pos x="7" y="54"/>
                </a:cxn>
                <a:cxn ang="0">
                  <a:pos x="14" y="65"/>
                </a:cxn>
                <a:cxn ang="0">
                  <a:pos x="16" y="68"/>
                </a:cxn>
                <a:cxn ang="0">
                  <a:pos x="32" y="77"/>
                </a:cxn>
                <a:cxn ang="0">
                  <a:pos x="48" y="68"/>
                </a:cxn>
                <a:cxn ang="0">
                  <a:pos x="51" y="65"/>
                </a:cxn>
                <a:cxn ang="0">
                  <a:pos x="57" y="54"/>
                </a:cxn>
                <a:cxn ang="0">
                  <a:pos x="58" y="51"/>
                </a:cxn>
                <a:cxn ang="0">
                  <a:pos x="61" y="46"/>
                </a:cxn>
                <a:cxn ang="0">
                  <a:pos x="63" y="39"/>
                </a:cxn>
                <a:cxn ang="0">
                  <a:pos x="64" y="34"/>
                </a:cxn>
                <a:cxn ang="0">
                  <a:pos x="64" y="31"/>
                </a:cxn>
                <a:cxn ang="0">
                  <a:pos x="62" y="26"/>
                </a:cxn>
                <a:cxn ang="0">
                  <a:pos x="61" y="25"/>
                </a:cxn>
                <a:cxn ang="0">
                  <a:pos x="60" y="23"/>
                </a:cxn>
                <a:cxn ang="0">
                  <a:pos x="59" y="18"/>
                </a:cxn>
                <a:cxn ang="0">
                  <a:pos x="54" y="10"/>
                </a:cxn>
                <a:cxn ang="0">
                  <a:pos x="32" y="0"/>
                </a:cxn>
                <a:cxn ang="0">
                  <a:pos x="10" y="10"/>
                </a:cxn>
                <a:cxn ang="0">
                  <a:pos x="5" y="18"/>
                </a:cxn>
                <a:cxn ang="0">
                  <a:pos x="4" y="23"/>
                </a:cxn>
                <a:cxn ang="0">
                  <a:pos x="3" y="25"/>
                </a:cxn>
                <a:cxn ang="0">
                  <a:pos x="2" y="26"/>
                </a:cxn>
                <a:cxn ang="0">
                  <a:pos x="0" y="31"/>
                </a:cxn>
                <a:cxn ang="0">
                  <a:pos x="0" y="34"/>
                </a:cxn>
                <a:cxn ang="0">
                  <a:pos x="1" y="39"/>
                </a:cxn>
                <a:cxn ang="0">
                  <a:pos x="4" y="30"/>
                </a:cxn>
                <a:cxn ang="0">
                  <a:pos x="11" y="32"/>
                </a:cxn>
                <a:cxn ang="0">
                  <a:pos x="12" y="29"/>
                </a:cxn>
                <a:cxn ang="0">
                  <a:pos x="15" y="24"/>
                </a:cxn>
                <a:cxn ang="0">
                  <a:pos x="22" y="24"/>
                </a:cxn>
                <a:cxn ang="0">
                  <a:pos x="32" y="28"/>
                </a:cxn>
                <a:cxn ang="0">
                  <a:pos x="41" y="24"/>
                </a:cxn>
                <a:cxn ang="0">
                  <a:pos x="49" y="24"/>
                </a:cxn>
                <a:cxn ang="0">
                  <a:pos x="52" y="29"/>
                </a:cxn>
                <a:cxn ang="0">
                  <a:pos x="53" y="32"/>
                </a:cxn>
                <a:cxn ang="0">
                  <a:pos x="60" y="30"/>
                </a:cxn>
                <a:cxn ang="0">
                  <a:pos x="61" y="36"/>
                </a:cxn>
                <a:cxn ang="0">
                  <a:pos x="60" y="40"/>
                </a:cxn>
                <a:cxn ang="0">
                  <a:pos x="54" y="49"/>
                </a:cxn>
                <a:cxn ang="0">
                  <a:pos x="55" y="52"/>
                </a:cxn>
                <a:cxn ang="0">
                  <a:pos x="49" y="61"/>
                </a:cxn>
                <a:cxn ang="0">
                  <a:pos x="32" y="73"/>
                </a:cxn>
                <a:cxn ang="0">
                  <a:pos x="15" y="61"/>
                </a:cxn>
                <a:cxn ang="0">
                  <a:pos x="9" y="52"/>
                </a:cxn>
                <a:cxn ang="0">
                  <a:pos x="10" y="49"/>
                </a:cxn>
                <a:cxn ang="0">
                  <a:pos x="4" y="40"/>
                </a:cxn>
                <a:cxn ang="0">
                  <a:pos x="3" y="36"/>
                </a:cxn>
                <a:cxn ang="0">
                  <a:pos x="4" y="30"/>
                </a:cxn>
              </a:cxnLst>
              <a:rect l="0" t="0" r="r" b="b"/>
              <a:pathLst>
                <a:path w="64" h="77">
                  <a:moveTo>
                    <a:pt x="1" y="39"/>
                  </a:moveTo>
                  <a:cubicBezTo>
                    <a:pt x="1" y="41"/>
                    <a:pt x="2" y="44"/>
                    <a:pt x="3" y="46"/>
                  </a:cubicBezTo>
                  <a:cubicBezTo>
                    <a:pt x="4" y="48"/>
                    <a:pt x="5" y="51"/>
                    <a:pt x="6" y="51"/>
                  </a:cubicBezTo>
                  <a:cubicBezTo>
                    <a:pt x="7" y="51"/>
                    <a:pt x="6" y="52"/>
                    <a:pt x="7" y="54"/>
                  </a:cubicBezTo>
                  <a:cubicBezTo>
                    <a:pt x="8" y="58"/>
                    <a:pt x="11" y="61"/>
                    <a:pt x="14" y="65"/>
                  </a:cubicBezTo>
                  <a:cubicBezTo>
                    <a:pt x="14" y="66"/>
                    <a:pt x="15" y="67"/>
                    <a:pt x="16" y="68"/>
                  </a:cubicBezTo>
                  <a:cubicBezTo>
                    <a:pt x="20" y="73"/>
                    <a:pt x="25" y="77"/>
                    <a:pt x="32" y="77"/>
                  </a:cubicBezTo>
                  <a:cubicBezTo>
                    <a:pt x="39" y="77"/>
                    <a:pt x="44" y="73"/>
                    <a:pt x="48" y="68"/>
                  </a:cubicBezTo>
                  <a:cubicBezTo>
                    <a:pt x="49" y="67"/>
                    <a:pt x="50" y="66"/>
                    <a:pt x="51" y="65"/>
                  </a:cubicBezTo>
                  <a:cubicBezTo>
                    <a:pt x="53" y="61"/>
                    <a:pt x="56" y="58"/>
                    <a:pt x="57" y="54"/>
                  </a:cubicBezTo>
                  <a:cubicBezTo>
                    <a:pt x="58" y="52"/>
                    <a:pt x="57" y="51"/>
                    <a:pt x="58" y="51"/>
                  </a:cubicBezTo>
                  <a:cubicBezTo>
                    <a:pt x="59" y="51"/>
                    <a:pt x="60" y="48"/>
                    <a:pt x="61" y="46"/>
                  </a:cubicBezTo>
                  <a:cubicBezTo>
                    <a:pt x="62" y="44"/>
                    <a:pt x="63" y="41"/>
                    <a:pt x="63" y="39"/>
                  </a:cubicBezTo>
                  <a:cubicBezTo>
                    <a:pt x="63" y="37"/>
                    <a:pt x="64" y="36"/>
                    <a:pt x="64" y="34"/>
                  </a:cubicBezTo>
                  <a:cubicBezTo>
                    <a:pt x="64" y="33"/>
                    <a:pt x="64" y="32"/>
                    <a:pt x="64" y="31"/>
                  </a:cubicBezTo>
                  <a:cubicBezTo>
                    <a:pt x="64" y="29"/>
                    <a:pt x="63" y="27"/>
                    <a:pt x="62" y="26"/>
                  </a:cubicBezTo>
                  <a:cubicBezTo>
                    <a:pt x="62" y="25"/>
                    <a:pt x="61" y="25"/>
                    <a:pt x="61" y="25"/>
                  </a:cubicBezTo>
                  <a:cubicBezTo>
                    <a:pt x="60" y="25"/>
                    <a:pt x="61" y="24"/>
                    <a:pt x="60" y="23"/>
                  </a:cubicBezTo>
                  <a:cubicBezTo>
                    <a:pt x="60" y="21"/>
                    <a:pt x="60" y="20"/>
                    <a:pt x="59" y="18"/>
                  </a:cubicBezTo>
                  <a:cubicBezTo>
                    <a:pt x="58" y="15"/>
                    <a:pt x="56" y="12"/>
                    <a:pt x="54" y="10"/>
                  </a:cubicBezTo>
                  <a:cubicBezTo>
                    <a:pt x="49" y="4"/>
                    <a:pt x="41" y="1"/>
                    <a:pt x="32" y="0"/>
                  </a:cubicBezTo>
                  <a:cubicBezTo>
                    <a:pt x="24" y="1"/>
                    <a:pt x="16" y="4"/>
                    <a:pt x="10" y="10"/>
                  </a:cubicBezTo>
                  <a:cubicBezTo>
                    <a:pt x="8" y="13"/>
                    <a:pt x="6" y="15"/>
                    <a:pt x="5" y="18"/>
                  </a:cubicBezTo>
                  <a:cubicBezTo>
                    <a:pt x="4" y="20"/>
                    <a:pt x="4" y="21"/>
                    <a:pt x="4" y="23"/>
                  </a:cubicBezTo>
                  <a:cubicBezTo>
                    <a:pt x="4" y="24"/>
                    <a:pt x="4" y="25"/>
                    <a:pt x="3" y="25"/>
                  </a:cubicBezTo>
                  <a:cubicBezTo>
                    <a:pt x="3" y="25"/>
                    <a:pt x="2" y="25"/>
                    <a:pt x="2" y="26"/>
                  </a:cubicBezTo>
                  <a:cubicBezTo>
                    <a:pt x="1" y="27"/>
                    <a:pt x="0" y="29"/>
                    <a:pt x="0" y="31"/>
                  </a:cubicBezTo>
                  <a:cubicBezTo>
                    <a:pt x="0" y="32"/>
                    <a:pt x="0" y="33"/>
                    <a:pt x="0" y="34"/>
                  </a:cubicBezTo>
                  <a:cubicBezTo>
                    <a:pt x="1" y="36"/>
                    <a:pt x="1" y="37"/>
                    <a:pt x="1" y="39"/>
                  </a:cubicBezTo>
                  <a:close/>
                  <a:moveTo>
                    <a:pt x="4" y="30"/>
                  </a:moveTo>
                  <a:cubicBezTo>
                    <a:pt x="6" y="28"/>
                    <a:pt x="10" y="32"/>
                    <a:pt x="11" y="32"/>
                  </a:cubicBezTo>
                  <a:cubicBezTo>
                    <a:pt x="11" y="32"/>
                    <a:pt x="12" y="30"/>
                    <a:pt x="12" y="29"/>
                  </a:cubicBezTo>
                  <a:cubicBezTo>
                    <a:pt x="13" y="27"/>
                    <a:pt x="14" y="25"/>
                    <a:pt x="15" y="24"/>
                  </a:cubicBezTo>
                  <a:cubicBezTo>
                    <a:pt x="17" y="22"/>
                    <a:pt x="20" y="22"/>
                    <a:pt x="22" y="24"/>
                  </a:cubicBezTo>
                  <a:cubicBezTo>
                    <a:pt x="25" y="25"/>
                    <a:pt x="28" y="28"/>
                    <a:pt x="32" y="28"/>
                  </a:cubicBezTo>
                  <a:cubicBezTo>
                    <a:pt x="36" y="28"/>
                    <a:pt x="38" y="26"/>
                    <a:pt x="41" y="24"/>
                  </a:cubicBezTo>
                  <a:cubicBezTo>
                    <a:pt x="44" y="23"/>
                    <a:pt x="47" y="21"/>
                    <a:pt x="49" y="24"/>
                  </a:cubicBezTo>
                  <a:cubicBezTo>
                    <a:pt x="50" y="25"/>
                    <a:pt x="51" y="27"/>
                    <a:pt x="52" y="29"/>
                  </a:cubicBezTo>
                  <a:cubicBezTo>
                    <a:pt x="52" y="30"/>
                    <a:pt x="53" y="32"/>
                    <a:pt x="53" y="32"/>
                  </a:cubicBezTo>
                  <a:cubicBezTo>
                    <a:pt x="54" y="32"/>
                    <a:pt x="58" y="28"/>
                    <a:pt x="60" y="30"/>
                  </a:cubicBezTo>
                  <a:cubicBezTo>
                    <a:pt x="61" y="32"/>
                    <a:pt x="61" y="35"/>
                    <a:pt x="61" y="36"/>
                  </a:cubicBezTo>
                  <a:cubicBezTo>
                    <a:pt x="61" y="38"/>
                    <a:pt x="61" y="39"/>
                    <a:pt x="60" y="40"/>
                  </a:cubicBezTo>
                  <a:cubicBezTo>
                    <a:pt x="60" y="43"/>
                    <a:pt x="56" y="48"/>
                    <a:pt x="54" y="49"/>
                  </a:cubicBezTo>
                  <a:cubicBezTo>
                    <a:pt x="54" y="49"/>
                    <a:pt x="55" y="51"/>
                    <a:pt x="55" y="52"/>
                  </a:cubicBezTo>
                  <a:cubicBezTo>
                    <a:pt x="55" y="55"/>
                    <a:pt x="51" y="59"/>
                    <a:pt x="49" y="61"/>
                  </a:cubicBezTo>
                  <a:cubicBezTo>
                    <a:pt x="45" y="67"/>
                    <a:pt x="40" y="73"/>
                    <a:pt x="32" y="73"/>
                  </a:cubicBezTo>
                  <a:cubicBezTo>
                    <a:pt x="25" y="73"/>
                    <a:pt x="19" y="67"/>
                    <a:pt x="15" y="61"/>
                  </a:cubicBezTo>
                  <a:cubicBezTo>
                    <a:pt x="13" y="59"/>
                    <a:pt x="9" y="55"/>
                    <a:pt x="9" y="52"/>
                  </a:cubicBezTo>
                  <a:cubicBezTo>
                    <a:pt x="9" y="51"/>
                    <a:pt x="10" y="49"/>
                    <a:pt x="10" y="49"/>
                  </a:cubicBezTo>
                  <a:cubicBezTo>
                    <a:pt x="8" y="48"/>
                    <a:pt x="4" y="43"/>
                    <a:pt x="4" y="40"/>
                  </a:cubicBezTo>
                  <a:cubicBezTo>
                    <a:pt x="4" y="39"/>
                    <a:pt x="3" y="38"/>
                    <a:pt x="3" y="36"/>
                  </a:cubicBezTo>
                  <a:cubicBezTo>
                    <a:pt x="3" y="35"/>
                    <a:pt x="3" y="32"/>
                    <a:pt x="4"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2" name="Group 171"/>
          <p:cNvGrpSpPr/>
          <p:nvPr/>
        </p:nvGrpSpPr>
        <p:grpSpPr>
          <a:xfrm>
            <a:off x="4377530" y="2183991"/>
            <a:ext cx="3200400" cy="18318"/>
            <a:chOff x="6408686" y="2598744"/>
            <a:chExt cx="4246517" cy="18318"/>
          </a:xfrm>
        </p:grpSpPr>
        <p:cxnSp>
          <p:nvCxnSpPr>
            <p:cNvPr id="173" name="Straight Connector 172">
              <a:extLst>
                <a:ext uri="{FF2B5EF4-FFF2-40B4-BE49-F238E27FC236}">
                  <a16:creationId xmlns="" xmlns:a16="http://schemas.microsoft.com/office/drawing/2014/main" id="{175863AD-FA64-4E33-840E-F39FD6421EC4}"/>
                </a:ext>
              </a:extLst>
            </p:cNvPr>
            <p:cNvCxnSpPr>
              <a:cxnSpLocks/>
            </p:cNvCxnSpPr>
            <p:nvPr/>
          </p:nvCxnSpPr>
          <p:spPr>
            <a:xfrm>
              <a:off x="6408686" y="2617062"/>
              <a:ext cx="4246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 xmlns:a16="http://schemas.microsoft.com/office/drawing/2014/main" id="{C241C943-21E5-4446-B19A-9A8581A5FA18}"/>
                </a:ext>
              </a:extLst>
            </p:cNvPr>
            <p:cNvCxnSpPr>
              <a:cxnSpLocks/>
            </p:cNvCxnSpPr>
            <p:nvPr/>
          </p:nvCxnSpPr>
          <p:spPr>
            <a:xfrm>
              <a:off x="6408686" y="2598744"/>
              <a:ext cx="27905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p:nvGrpSpPr>
        <p:grpSpPr>
          <a:xfrm>
            <a:off x="1004249" y="2183991"/>
            <a:ext cx="3200400" cy="18318"/>
            <a:chOff x="6408686" y="2598744"/>
            <a:chExt cx="4246517" cy="18318"/>
          </a:xfrm>
        </p:grpSpPr>
        <p:cxnSp>
          <p:nvCxnSpPr>
            <p:cNvPr id="176" name="Straight Connector 175">
              <a:extLst>
                <a:ext uri="{FF2B5EF4-FFF2-40B4-BE49-F238E27FC236}">
                  <a16:creationId xmlns="" xmlns:a16="http://schemas.microsoft.com/office/drawing/2014/main" id="{175863AD-FA64-4E33-840E-F39FD6421EC4}"/>
                </a:ext>
              </a:extLst>
            </p:cNvPr>
            <p:cNvCxnSpPr>
              <a:cxnSpLocks/>
            </p:cNvCxnSpPr>
            <p:nvPr/>
          </p:nvCxnSpPr>
          <p:spPr>
            <a:xfrm>
              <a:off x="6408686" y="2617062"/>
              <a:ext cx="4246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 xmlns:a16="http://schemas.microsoft.com/office/drawing/2014/main" id="{C241C943-21E5-4446-B19A-9A8581A5FA18}"/>
                </a:ext>
              </a:extLst>
            </p:cNvPr>
            <p:cNvCxnSpPr>
              <a:cxnSpLocks/>
            </p:cNvCxnSpPr>
            <p:nvPr/>
          </p:nvCxnSpPr>
          <p:spPr>
            <a:xfrm>
              <a:off x="6408686" y="2598744"/>
              <a:ext cx="27905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4377530" y="4386970"/>
            <a:ext cx="3200400" cy="18318"/>
            <a:chOff x="6408686" y="2598744"/>
            <a:chExt cx="4246517" cy="18318"/>
          </a:xfrm>
        </p:grpSpPr>
        <p:cxnSp>
          <p:nvCxnSpPr>
            <p:cNvPr id="179" name="Straight Connector 178">
              <a:extLst>
                <a:ext uri="{FF2B5EF4-FFF2-40B4-BE49-F238E27FC236}">
                  <a16:creationId xmlns="" xmlns:a16="http://schemas.microsoft.com/office/drawing/2014/main" id="{175863AD-FA64-4E33-840E-F39FD6421EC4}"/>
                </a:ext>
              </a:extLst>
            </p:cNvPr>
            <p:cNvCxnSpPr>
              <a:cxnSpLocks/>
            </p:cNvCxnSpPr>
            <p:nvPr/>
          </p:nvCxnSpPr>
          <p:spPr>
            <a:xfrm>
              <a:off x="6408686" y="2617062"/>
              <a:ext cx="4246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 xmlns:a16="http://schemas.microsoft.com/office/drawing/2014/main" id="{C241C943-21E5-4446-B19A-9A8581A5FA18}"/>
                </a:ext>
              </a:extLst>
            </p:cNvPr>
            <p:cNvCxnSpPr>
              <a:cxnSpLocks/>
            </p:cNvCxnSpPr>
            <p:nvPr/>
          </p:nvCxnSpPr>
          <p:spPr>
            <a:xfrm>
              <a:off x="6408686" y="2598744"/>
              <a:ext cx="27905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1004249" y="4386970"/>
            <a:ext cx="3200400" cy="18318"/>
            <a:chOff x="6408686" y="2598744"/>
            <a:chExt cx="4246517" cy="18318"/>
          </a:xfrm>
        </p:grpSpPr>
        <p:cxnSp>
          <p:nvCxnSpPr>
            <p:cNvPr id="182" name="Straight Connector 181">
              <a:extLst>
                <a:ext uri="{FF2B5EF4-FFF2-40B4-BE49-F238E27FC236}">
                  <a16:creationId xmlns="" xmlns:a16="http://schemas.microsoft.com/office/drawing/2014/main" id="{175863AD-FA64-4E33-840E-F39FD6421EC4}"/>
                </a:ext>
              </a:extLst>
            </p:cNvPr>
            <p:cNvCxnSpPr>
              <a:cxnSpLocks/>
            </p:cNvCxnSpPr>
            <p:nvPr/>
          </p:nvCxnSpPr>
          <p:spPr>
            <a:xfrm>
              <a:off x="6408686" y="2617062"/>
              <a:ext cx="42465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 xmlns:a16="http://schemas.microsoft.com/office/drawing/2014/main" id="{C241C943-21E5-4446-B19A-9A8581A5FA18}"/>
                </a:ext>
              </a:extLst>
            </p:cNvPr>
            <p:cNvCxnSpPr>
              <a:cxnSpLocks/>
            </p:cNvCxnSpPr>
            <p:nvPr/>
          </p:nvCxnSpPr>
          <p:spPr>
            <a:xfrm>
              <a:off x="6408686" y="2598744"/>
              <a:ext cx="27905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2532667"/>
      </p:ext>
    </p:extLst>
  </p:cSld>
  <p:clrMapOvr>
    <a:masterClrMapping/>
  </p:clrMapOvr>
</p:sld>
</file>

<file path=ppt/theme/theme1.xml><?xml version="1.0" encoding="utf-8"?>
<a:theme xmlns:a="http://schemas.openxmlformats.org/drawingml/2006/main" name="KPMG_Widescreen_16:9 02/02/2016">
  <a:themeElements>
    <a:clrScheme name="New KPMG Colours">
      <a:dk1>
        <a:srgbClr val="000000"/>
      </a:dk1>
      <a:lt1>
        <a:sysClr val="window" lastClr="FFFFFF"/>
      </a:lt1>
      <a:dk2>
        <a:srgbClr val="00338D"/>
      </a:dk2>
      <a:lt2>
        <a:srgbClr val="F0F0F0"/>
      </a:lt2>
      <a:accent1>
        <a:srgbClr val="0091DA"/>
      </a:accent1>
      <a:accent2>
        <a:srgbClr val="6D2077"/>
      </a:accent2>
      <a:accent3>
        <a:srgbClr val="005EB8"/>
      </a:accent3>
      <a:accent4>
        <a:srgbClr val="00A3A1"/>
      </a:accent4>
      <a:accent5>
        <a:srgbClr val="EAAA00"/>
      </a:accent5>
      <a:accent6>
        <a:srgbClr val="43B02A"/>
      </a:accent6>
      <a:hlink>
        <a:srgbClr val="0091DA"/>
      </a:hlink>
      <a:folHlink>
        <a:srgbClr val="0091DA"/>
      </a:folHlink>
    </a:clrScheme>
    <a:fontScheme name="KPMG">
      <a:majorFont>
        <a:latin typeface="KPMG Extra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1" id="{003209FC-3920-480C-A426-4F15EDE95148}" vid="{D2338363-F981-475C-B6F2-0A52511763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KPMG Widescreen Standard Template</Template>
  <TotalTime>3462</TotalTime>
  <Words>1489</Words>
  <Application>Microsoft Office PowerPoint</Application>
  <PresentationFormat>Widescreen</PresentationFormat>
  <Paragraphs>234</Paragraphs>
  <Slides>11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 Unicode MS</vt:lpstr>
      <vt:lpstr>Aharoni</vt:lpstr>
      <vt:lpstr>Arial</vt:lpstr>
      <vt:lpstr>Arial Black</vt:lpstr>
      <vt:lpstr>Calibri</vt:lpstr>
      <vt:lpstr>KPMG Logo</vt:lpstr>
      <vt:lpstr>Times New Roman</vt:lpstr>
      <vt:lpstr>Univers 47 CondensedLight</vt:lpstr>
      <vt:lpstr>KPMG_Widescreen_16:9 02/02/2016</vt:lpstr>
      <vt:lpstr>Your career. Inspired.</vt:lpstr>
      <vt:lpstr>Who are our team members?</vt:lpstr>
      <vt:lpstr>Our history</vt:lpstr>
      <vt:lpstr>How do we serve clients?</vt:lpstr>
      <vt:lpstr>What do we do?</vt:lpstr>
      <vt:lpstr>Can we do real data science?</vt:lpstr>
      <vt:lpstr>What technologies do we use?</vt:lpstr>
      <vt:lpstr>What does the industry think?</vt:lpstr>
      <vt:lpstr>Our people</vt:lpstr>
      <vt:lpstr>Join recruiters in text chat to learn more about career opportunities on the Lighthouse team!  Register here: http://bit.ly/2NcgB0P</vt:lpstr>
      <vt:lpstr>PowerPoint Presentation</vt:lpstr>
    </vt:vector>
  </TitlesOfParts>
  <Company>KPMG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screen template</dc:title>
  <dc:creator>Vaseem, Mohammed</dc:creator>
  <cp:lastModifiedBy>KPMG</cp:lastModifiedBy>
  <cp:revision>270</cp:revision>
  <dcterms:created xsi:type="dcterms:W3CDTF">2017-11-15T13:51:25Z</dcterms:created>
  <dcterms:modified xsi:type="dcterms:W3CDTF">2018-09-05T12:58:14Z</dcterms:modified>
  <cp:category>KPMG Confidential</cp:category>
</cp:coreProperties>
</file>